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7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32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33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4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5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36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7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42.xml" ContentType="application/vnd.openxmlformats-officedocument.presentationml.notesSlide+xml"/>
  <Override PartName="/ppt/tags/tag129.xml" ContentType="application/vnd.openxmlformats-officedocument.presentationml.tags+xml"/>
  <Override PartName="/ppt/notesSlides/notesSlide43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41.xml" ContentType="application/vnd.openxmlformats-officedocument.presentationml.tags+xml"/>
  <Override PartName="/ppt/notesSlides/notesSlide46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47.xml" ContentType="application/vnd.openxmlformats-officedocument.presentationml.notesSlide+xml"/>
  <Override PartName="/ppt/tags/tag159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50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1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52.xml" ContentType="application/vnd.openxmlformats-officedocument.presentationml.notesSlide+xml"/>
  <Override PartName="/ppt/tags/tag166.xml" ContentType="application/vnd.openxmlformats-officedocument.presentationml.tags+xml"/>
  <Override PartName="/ppt/notesSlides/notesSlide53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169.xml" ContentType="application/vnd.openxmlformats-officedocument.presentationml.tags+xml"/>
  <Override PartName="/ppt/notesSlides/notesSlide57.xml" ContentType="application/vnd.openxmlformats-officedocument.presentationml.notesSlide+xml"/>
  <Override PartName="/ppt/tags/tag170.xml" ContentType="application/vnd.openxmlformats-officedocument.presentationml.tags+xml"/>
  <Override PartName="/ppt/notesSlides/notesSlide58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63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64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65.xml" ContentType="application/vnd.openxmlformats-officedocument.presentationml.notesSlide+xml"/>
  <Override PartName="/ppt/tags/tag208.xml" ContentType="application/vnd.openxmlformats-officedocument.presentationml.tags+xml"/>
  <Override PartName="/ppt/notesSlides/notesSlide66.xml" ContentType="application/vnd.openxmlformats-officedocument.presentationml.notesSlide+xml"/>
  <Override PartName="/ppt/tags/tag209.xml" ContentType="application/vnd.openxmlformats-officedocument.presentationml.tags+xml"/>
  <Override PartName="/ppt/notesSlides/notesSlide67.xml" ContentType="application/vnd.openxmlformats-officedocument.presentationml.notesSlide+xml"/>
  <Override PartName="/ppt/tags/tag210.xml" ContentType="application/vnd.openxmlformats-officedocument.presentationml.tags+xml"/>
  <Override PartName="/ppt/notesSlides/notesSlide68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71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72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73.xml" ContentType="application/vnd.openxmlformats-officedocument.presentationml.notesSlide+xml"/>
  <Override PartName="/ppt/tags/tag249.xml" ContentType="application/vnd.openxmlformats-officedocument.presentationml.tags+xml"/>
  <Override PartName="/ppt/notesSlides/notesSlide74.xml" ContentType="application/vnd.openxmlformats-officedocument.presentationml.notesSlide+xml"/>
  <Override PartName="/ppt/tags/tag250.xml" ContentType="application/vnd.openxmlformats-officedocument.presentationml.tags+xml"/>
  <Override PartName="/ppt/notesSlides/notesSlide75.xml" ContentType="application/vnd.openxmlformats-officedocument.presentationml.notesSlide+xml"/>
  <Override PartName="/ppt/tags/tag251.xml" ContentType="application/vnd.openxmlformats-officedocument.presentationml.tags+xml"/>
  <Override PartName="/ppt/notesSlides/notesSlide76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79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0"/>
  </p:notesMasterIdLst>
  <p:sldIdLst>
    <p:sldId id="832" r:id="rId2"/>
    <p:sldId id="375" r:id="rId3"/>
    <p:sldId id="946" r:id="rId4"/>
    <p:sldId id="947" r:id="rId5"/>
    <p:sldId id="446" r:id="rId6"/>
    <p:sldId id="447" r:id="rId7"/>
    <p:sldId id="383" r:id="rId8"/>
    <p:sldId id="448" r:id="rId9"/>
    <p:sldId id="449" r:id="rId10"/>
    <p:sldId id="450" r:id="rId11"/>
    <p:sldId id="451" r:id="rId12"/>
    <p:sldId id="1106" r:id="rId13"/>
    <p:sldId id="1184" r:id="rId14"/>
    <p:sldId id="1236" r:id="rId15"/>
    <p:sldId id="1185" r:id="rId16"/>
    <p:sldId id="452" r:id="rId17"/>
    <p:sldId id="1186" r:id="rId18"/>
    <p:sldId id="588" r:id="rId19"/>
    <p:sldId id="589" r:id="rId20"/>
    <p:sldId id="1232" r:id="rId21"/>
    <p:sldId id="1233" r:id="rId22"/>
    <p:sldId id="1234" r:id="rId23"/>
    <p:sldId id="453" r:id="rId24"/>
    <p:sldId id="454" r:id="rId25"/>
    <p:sldId id="1225" r:id="rId26"/>
    <p:sldId id="1229" r:id="rId27"/>
    <p:sldId id="1230" r:id="rId28"/>
    <p:sldId id="1231" r:id="rId29"/>
    <p:sldId id="1226" r:id="rId30"/>
    <p:sldId id="592" r:id="rId31"/>
    <p:sldId id="620" r:id="rId32"/>
    <p:sldId id="594" r:id="rId33"/>
    <p:sldId id="595" r:id="rId34"/>
    <p:sldId id="597" r:id="rId35"/>
    <p:sldId id="598" r:id="rId36"/>
    <p:sldId id="599" r:id="rId37"/>
    <p:sldId id="1235" r:id="rId38"/>
    <p:sldId id="596" r:id="rId39"/>
    <p:sldId id="1191" r:id="rId40"/>
    <p:sldId id="1223" r:id="rId41"/>
    <p:sldId id="1222" r:id="rId42"/>
    <p:sldId id="1192" r:id="rId43"/>
    <p:sldId id="600" r:id="rId44"/>
    <p:sldId id="1238" r:id="rId45"/>
    <p:sldId id="601" r:id="rId46"/>
    <p:sldId id="602" r:id="rId47"/>
    <p:sldId id="603" r:id="rId48"/>
    <p:sldId id="943" r:id="rId49"/>
    <p:sldId id="962" r:id="rId50"/>
    <p:sldId id="1193" r:id="rId51"/>
    <p:sldId id="647" r:id="rId52"/>
    <p:sldId id="1237" r:id="rId53"/>
    <p:sldId id="648" r:id="rId54"/>
    <p:sldId id="649" r:id="rId55"/>
    <p:sldId id="650" r:id="rId56"/>
    <p:sldId id="651" r:id="rId57"/>
    <p:sldId id="652" r:id="rId58"/>
    <p:sldId id="653" r:id="rId59"/>
    <p:sldId id="960" r:id="rId60"/>
    <p:sldId id="961" r:id="rId61"/>
    <p:sldId id="1195" r:id="rId62"/>
    <p:sldId id="1194" r:id="rId63"/>
    <p:sldId id="658" r:id="rId64"/>
    <p:sldId id="659" r:id="rId65"/>
    <p:sldId id="660" r:id="rId66"/>
    <p:sldId id="1196" r:id="rId67"/>
    <p:sldId id="1197" r:id="rId68"/>
    <p:sldId id="1198" r:id="rId69"/>
    <p:sldId id="1199" r:id="rId70"/>
    <p:sldId id="661" r:id="rId71"/>
    <p:sldId id="662" r:id="rId72"/>
    <p:sldId id="1200" r:id="rId73"/>
    <p:sldId id="1201" r:id="rId74"/>
    <p:sldId id="1202" r:id="rId75"/>
    <p:sldId id="1203" r:id="rId76"/>
    <p:sldId id="1204" r:id="rId77"/>
    <p:sldId id="1205" r:id="rId78"/>
    <p:sldId id="1206" r:id="rId79"/>
    <p:sldId id="1207" r:id="rId80"/>
    <p:sldId id="1208" r:id="rId81"/>
    <p:sldId id="1209" r:id="rId82"/>
    <p:sldId id="1210" r:id="rId83"/>
    <p:sldId id="1211" r:id="rId84"/>
    <p:sldId id="1212" r:id="rId85"/>
    <p:sldId id="1213" r:id="rId86"/>
    <p:sldId id="1214" r:id="rId87"/>
    <p:sldId id="1215" r:id="rId88"/>
    <p:sldId id="1220" r:id="rId89"/>
    <p:sldId id="1239" r:id="rId90"/>
    <p:sldId id="1240" r:id="rId91"/>
    <p:sldId id="1241" r:id="rId92"/>
    <p:sldId id="778" r:id="rId93"/>
    <p:sldId id="1216" r:id="rId94"/>
    <p:sldId id="664" r:id="rId95"/>
    <p:sldId id="665" r:id="rId96"/>
    <p:sldId id="666" r:id="rId97"/>
    <p:sldId id="667" r:id="rId98"/>
    <p:sldId id="668" r:id="rId99"/>
    <p:sldId id="669" r:id="rId100"/>
    <p:sldId id="1217" r:id="rId101"/>
    <p:sldId id="1218" r:id="rId102"/>
    <p:sldId id="1219" r:id="rId103"/>
    <p:sldId id="682" r:id="rId104"/>
    <p:sldId id="683" r:id="rId105"/>
    <p:sldId id="684" r:id="rId106"/>
    <p:sldId id="685" r:id="rId107"/>
    <p:sldId id="1182" r:id="rId108"/>
    <p:sldId id="686" r:id="rId109"/>
    <p:sldId id="687" r:id="rId110"/>
    <p:sldId id="692" r:id="rId111"/>
    <p:sldId id="688" r:id="rId112"/>
    <p:sldId id="1183" r:id="rId113"/>
    <p:sldId id="690" r:id="rId114"/>
    <p:sldId id="691" r:id="rId115"/>
    <p:sldId id="1227" r:id="rId116"/>
    <p:sldId id="1228" r:id="rId117"/>
    <p:sldId id="693" r:id="rId118"/>
    <p:sldId id="959" r:id="rId119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7EC4FE"/>
    <a:srgbClr val="6C96C7"/>
    <a:srgbClr val="558ED5"/>
    <a:srgbClr val="1F497D"/>
    <a:srgbClr val="4F81BD"/>
    <a:srgbClr val="00AEEF"/>
    <a:srgbClr val="123468"/>
    <a:srgbClr val="0F3D74"/>
    <a:srgbClr val="237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4" autoAdjust="0"/>
    <p:restoredTop sz="93719" autoAdjust="0"/>
  </p:normalViewPr>
  <p:slideViewPr>
    <p:cSldViewPr showGuides="1">
      <p:cViewPr varScale="1">
        <p:scale>
          <a:sx n="69" d="100"/>
          <a:sy n="69" d="100"/>
        </p:scale>
        <p:origin x="504" y="77"/>
      </p:cViewPr>
      <p:guideLst>
        <p:guide orient="horz" pos="20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3CDE-72A8-4BCE-8D8E-0AD93353D27B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3835-5FA0-4497-8FBE-4A089E5F9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903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30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039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14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063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855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58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70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73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364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02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476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966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910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183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77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203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00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273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419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308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955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20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652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289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504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846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42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17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749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81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375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103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6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060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483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341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397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0926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44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74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8137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878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6215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441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4724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4696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856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137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9062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3839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074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792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7303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57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247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2531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419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0460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7492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168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270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346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6918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3118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3195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2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8824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432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0009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8308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4769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6365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3631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4736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8327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274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58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046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3121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22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37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rgbClr val="000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80308" y="726512"/>
            <a:ext cx="1161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380308" y="639919"/>
            <a:ext cx="2133218" cy="87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66" y="258718"/>
            <a:ext cx="1457960" cy="2784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626" y="258719"/>
            <a:ext cx="920033" cy="2216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2" y="6559383"/>
            <a:ext cx="2641899" cy="162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rgbClr val="000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-AI(可编辑)-0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9345" y="-72390"/>
            <a:ext cx="1896110" cy="1924050"/>
          </a:xfrm>
          <a:prstGeom prst="rect">
            <a:avLst/>
          </a:prstGeom>
        </p:spPr>
      </p:pic>
      <p:pic>
        <p:nvPicPr>
          <p:cNvPr id="5" name="图片 4" descr="PPT-AI(可编辑)-0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5430" y="1616075"/>
            <a:ext cx="1896110" cy="192405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893445" y="752475"/>
            <a:ext cx="11338560" cy="6103620"/>
            <a:chOff x="1407" y="1185"/>
            <a:chExt cx="17856" cy="9612"/>
          </a:xfrm>
        </p:grpSpPr>
        <p:grpSp>
          <p:nvGrpSpPr>
            <p:cNvPr id="40" name="组合 39"/>
            <p:cNvGrpSpPr/>
            <p:nvPr/>
          </p:nvGrpSpPr>
          <p:grpSpPr>
            <a:xfrm>
              <a:off x="11187" y="2709"/>
              <a:ext cx="8076" cy="8089"/>
              <a:chOff x="7103532" y="1720074"/>
              <a:chExt cx="5128111" cy="5136579"/>
            </a:xfr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000" t="-3000" r="-11000"/>
              </a:stretch>
            </a:blipFill>
          </p:grpSpPr>
          <p:sp>
            <p:nvSpPr>
              <p:cNvPr id="28" name="圆角矩形 27"/>
              <p:cNvSpPr/>
              <p:nvPr/>
            </p:nvSpPr>
            <p:spPr>
              <a:xfrm>
                <a:off x="8805332" y="5140608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8805332" y="3430341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7103532" y="3430341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10515598" y="3430341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8805332" y="1720074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0775" y="9319"/>
              <a:ext cx="4598" cy="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spc="100" dirty="0">
                  <a:solidFill>
                    <a:srgbClr val="00A9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科技呵护健康</a:t>
              </a:r>
              <a:r>
                <a:rPr lang="en-US" altLang="zh-CN" sz="1600" spc="100" dirty="0">
                  <a:solidFill>
                    <a:srgbClr val="00A9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</a:t>
              </a:r>
              <a:r>
                <a:rPr lang="zh-CN" altLang="en-US" sz="1600" spc="100" dirty="0">
                  <a:solidFill>
                    <a:srgbClr val="00A9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孪生助力成功</a:t>
              </a:r>
            </a:p>
          </p:txBody>
        </p:sp>
        <p:pic>
          <p:nvPicPr>
            <p:cNvPr id="4" name="图片 3" descr="东华医为修改项3-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" y="1185"/>
              <a:ext cx="3912" cy="1132"/>
            </a:xfrm>
            <a:prstGeom prst="rect">
              <a:avLst/>
            </a:prstGeom>
          </p:spPr>
        </p:pic>
        <p:pic>
          <p:nvPicPr>
            <p:cNvPr id="11" name="图片 10" descr="东华医为修改项3-0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49" y="9437"/>
              <a:ext cx="2211" cy="3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东华医为修改项3-0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685" y="9525"/>
            <a:ext cx="1944000" cy="1946983"/>
          </a:xfrm>
          <a:prstGeom prst="rect">
            <a:avLst/>
          </a:prstGeom>
        </p:spPr>
      </p:pic>
      <p:pic>
        <p:nvPicPr>
          <p:cNvPr id="8" name="图片 7" descr="东华医为修改项3-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8545" y="4911090"/>
            <a:ext cx="997680" cy="194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PT-AI(可编辑)-0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7185" y="496570"/>
            <a:ext cx="12869545" cy="459105"/>
          </a:xfrm>
          <a:prstGeom prst="rect">
            <a:avLst/>
          </a:prstGeom>
        </p:spPr>
      </p:pic>
      <p:pic>
        <p:nvPicPr>
          <p:cNvPr id="6" name="图片 5" descr="1_画板 1"/>
          <p:cNvPicPr>
            <a:picLocks noChangeAspect="1"/>
          </p:cNvPicPr>
          <p:nvPr userDrawn="1"/>
        </p:nvPicPr>
        <p:blipFill>
          <a:blip r:embed="rId3"/>
          <a:srcRect l="12930" t="30177" r="11724" b="33642"/>
          <a:stretch>
            <a:fillRect/>
          </a:stretch>
        </p:blipFill>
        <p:spPr>
          <a:xfrm>
            <a:off x="10717530" y="6166485"/>
            <a:ext cx="1296670" cy="35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东华医为修改项3-1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540" y="58420"/>
            <a:ext cx="12139930" cy="684339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5646432" y="5227136"/>
            <a:ext cx="19537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00" dirty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www.mediway.cn</a:t>
            </a:r>
          </a:p>
        </p:txBody>
      </p:sp>
      <p:pic>
        <p:nvPicPr>
          <p:cNvPr id="7" name="图片 6" descr="东华医为修改项3-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26735" y="4341495"/>
            <a:ext cx="1850390" cy="53594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824620" y="1614592"/>
            <a:ext cx="5639273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dirty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5251068" y="2930241"/>
            <a:ext cx="2786380" cy="614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400" spc="700" dirty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tags" Target="../tags/tag21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12" Type="http://schemas.openxmlformats.org/officeDocument/2006/relationships/image" Target="../media/image171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image" Target="../media/image170.png"/><Relationship Id="rId5" Type="http://schemas.openxmlformats.org/officeDocument/2006/relationships/tags" Target="../tags/tag221.xml"/><Relationship Id="rId10" Type="http://schemas.openxmlformats.org/officeDocument/2006/relationships/image" Target="../media/image169.png"/><Relationship Id="rId4" Type="http://schemas.openxmlformats.org/officeDocument/2006/relationships/tags" Target="../tags/tag220.xml"/><Relationship Id="rId9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232.xml"/><Relationship Id="rId13" Type="http://schemas.openxmlformats.org/officeDocument/2006/relationships/image" Target="../media/image174.png"/><Relationship Id="rId3" Type="http://schemas.openxmlformats.org/officeDocument/2006/relationships/tags" Target="../tags/tag227.xml"/><Relationship Id="rId7" Type="http://schemas.openxmlformats.org/officeDocument/2006/relationships/tags" Target="../tags/tag231.xml"/><Relationship Id="rId12" Type="http://schemas.openxmlformats.org/officeDocument/2006/relationships/image" Target="../media/image173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image" Target="../media/image172.png"/><Relationship Id="rId5" Type="http://schemas.openxmlformats.org/officeDocument/2006/relationships/tags" Target="../tags/tag229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28.xml"/><Relationship Id="rId9" Type="http://schemas.openxmlformats.org/officeDocument/2006/relationships/tags" Target="../tags/tag233.xml"/><Relationship Id="rId14" Type="http://schemas.openxmlformats.org/officeDocument/2006/relationships/image" Target="../media/image17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9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notesSlide" Target="../notesSlides/notesSlide7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tags" Target="../tags/tag238.xml"/><Relationship Id="rId7" Type="http://schemas.openxmlformats.org/officeDocument/2006/relationships/image" Target="../media/image181.png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image" Target="../media/image180.png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image" Target="../media/image184.png"/><Relationship Id="rId5" Type="http://schemas.openxmlformats.org/officeDocument/2006/relationships/tags" Target="../tags/tag243.xml"/><Relationship Id="rId10" Type="http://schemas.openxmlformats.org/officeDocument/2006/relationships/image" Target="../media/image183.png"/><Relationship Id="rId4" Type="http://schemas.openxmlformats.org/officeDocument/2006/relationships/tags" Target="../tags/tag242.xml"/><Relationship Id="rId9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notesSlide" Target="../notesSlides/notesSlide7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9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0.xml"/><Relationship Id="rId4" Type="http://schemas.openxmlformats.org/officeDocument/2006/relationships/image" Target="../media/image18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1.xml"/><Relationship Id="rId4" Type="http://schemas.openxmlformats.org/officeDocument/2006/relationships/image" Target="../media/image19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tags" Target="../tags/tag25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notesSlide" Target="../notesSlides/notesSlide7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tags" Target="../tags/tag267.xml"/><Relationship Id="rId13" Type="http://schemas.openxmlformats.org/officeDocument/2006/relationships/image" Target="../media/image197.png"/><Relationship Id="rId3" Type="http://schemas.openxmlformats.org/officeDocument/2006/relationships/tags" Target="../tags/tag262.xml"/><Relationship Id="rId7" Type="http://schemas.openxmlformats.org/officeDocument/2006/relationships/tags" Target="../tags/tag266.xml"/><Relationship Id="rId12" Type="http://schemas.openxmlformats.org/officeDocument/2006/relationships/notesSlide" Target="../notesSlides/notesSlide79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64.xml"/><Relationship Id="rId10" Type="http://schemas.openxmlformats.org/officeDocument/2006/relationships/tags" Target="../tags/tag269.xml"/><Relationship Id="rId4" Type="http://schemas.openxmlformats.org/officeDocument/2006/relationships/tags" Target="../tags/tag263.xml"/><Relationship Id="rId9" Type="http://schemas.openxmlformats.org/officeDocument/2006/relationships/tags" Target="../tags/tag268.xml"/><Relationship Id="rId14" Type="http://schemas.openxmlformats.org/officeDocument/2006/relationships/image" Target="../media/image19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tags" Target="../tags/tag277.xml"/><Relationship Id="rId3" Type="http://schemas.openxmlformats.org/officeDocument/2006/relationships/tags" Target="../tags/tag272.xml"/><Relationship Id="rId7" Type="http://schemas.openxmlformats.org/officeDocument/2006/relationships/tags" Target="../tags/tag276.xml"/><Relationship Id="rId12" Type="http://schemas.openxmlformats.org/officeDocument/2006/relationships/image" Target="../media/image199.pn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11" Type="http://schemas.openxmlformats.org/officeDocument/2006/relationships/notesSlide" Target="../notesSlides/notesSlide80.xml"/><Relationship Id="rId5" Type="http://schemas.openxmlformats.org/officeDocument/2006/relationships/tags" Target="../tags/tag274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73.xml"/><Relationship Id="rId9" Type="http://schemas.openxmlformats.org/officeDocument/2006/relationships/tags" Target="../tags/tag27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3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4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4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4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49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49.xml"/><Relationship Id="rId7" Type="http://schemas.openxmlformats.org/officeDocument/2006/relationships/image" Target="../media/image51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0.xm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53.xml"/><Relationship Id="rId7" Type="http://schemas.openxmlformats.org/officeDocument/2006/relationships/image" Target="../media/image55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7.xml"/><Relationship Id="rId7" Type="http://schemas.openxmlformats.org/officeDocument/2006/relationships/image" Target="../media/image58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0.png"/><Relationship Id="rId4" Type="http://schemas.openxmlformats.org/officeDocument/2006/relationships/tags" Target="../tags/tag58.xml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61.xml"/><Relationship Id="rId7" Type="http://schemas.openxmlformats.org/officeDocument/2006/relationships/image" Target="../media/image61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66.xml"/><Relationship Id="rId7" Type="http://schemas.openxmlformats.org/officeDocument/2006/relationships/image" Target="../media/image64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7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10" Type="http://schemas.openxmlformats.org/officeDocument/2006/relationships/image" Target="../media/image67.png"/><Relationship Id="rId4" Type="http://schemas.openxmlformats.org/officeDocument/2006/relationships/tags" Target="../tags/tag71.xml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78.xml"/><Relationship Id="rId7" Type="http://schemas.openxmlformats.org/officeDocument/2006/relationships/image" Target="../media/image71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9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83.xml"/><Relationship Id="rId7" Type="http://schemas.openxmlformats.org/officeDocument/2006/relationships/image" Target="../media/image81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5.xml"/><Relationship Id="rId10" Type="http://schemas.openxmlformats.org/officeDocument/2006/relationships/image" Target="../media/image84.png"/><Relationship Id="rId4" Type="http://schemas.openxmlformats.org/officeDocument/2006/relationships/tags" Target="../tags/tag84.xml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89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88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87.png"/><Relationship Id="rId5" Type="http://schemas.openxmlformats.org/officeDocument/2006/relationships/tags" Target="../tags/tag90.xml"/><Relationship Id="rId10" Type="http://schemas.openxmlformats.org/officeDocument/2006/relationships/image" Target="../media/image86.png"/><Relationship Id="rId4" Type="http://schemas.openxmlformats.org/officeDocument/2006/relationships/tags" Target="../tags/tag89.xml"/><Relationship Id="rId9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95.xml"/><Relationship Id="rId7" Type="http://schemas.openxmlformats.org/officeDocument/2006/relationships/image" Target="../media/image90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9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8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100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99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01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image" Target="../media/image102.png"/><Relationship Id="rId4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06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7" Type="http://schemas.openxmlformats.org/officeDocument/2006/relationships/image" Target="../media/image108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107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109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110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9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117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35.xml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1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2.xml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7" Type="http://schemas.openxmlformats.org/officeDocument/2006/relationships/image" Target="../media/image123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image" Target="../media/image124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125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57.xml"/><Relationship Id="rId4" Type="http://schemas.openxmlformats.org/officeDocument/2006/relationships/tags" Target="../tags/tag1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8.xml"/><Relationship Id="rId4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9.xml"/><Relationship Id="rId4" Type="http://schemas.openxmlformats.org/officeDocument/2006/relationships/image" Target="../media/image1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8.emf"/><Relationship Id="rId4" Type="http://schemas.openxmlformats.org/officeDocument/2006/relationships/oleObject" Target="../embeddings/oleObject2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5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5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5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6.xml"/><Relationship Id="rId4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9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image" Target="../media/image142.png"/><Relationship Id="rId4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5" Type="http://schemas.openxmlformats.org/officeDocument/2006/relationships/image" Target="../media/image143.png"/><Relationship Id="rId4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144.png"/><Relationship Id="rId4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5" Type="http://schemas.openxmlformats.org/officeDocument/2006/relationships/image" Target="../media/image145.png"/><Relationship Id="rId4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image" Target="../media/image146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image" Target="../media/image147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image" Target="../media/image156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9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7.emf"/><Relationship Id="rId4" Type="http://schemas.openxmlformats.org/officeDocument/2006/relationships/oleObject" Target="../embeddings/oleObject3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tags" Target="../tags/tag205.xml"/><Relationship Id="rId7" Type="http://schemas.openxmlformats.org/officeDocument/2006/relationships/image" Target="../media/image159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158.png"/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notesSlide" Target="../notesSlides/notesSlide6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8.xml"/><Relationship Id="rId4" Type="http://schemas.openxmlformats.org/officeDocument/2006/relationships/image" Target="../media/image1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9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0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312712" y="2348880"/>
            <a:ext cx="870181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iMedical</a:t>
            </a:r>
            <a:r>
              <a:rPr lang="en-US" altLang="zh-CN" sz="36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 HIS </a:t>
            </a:r>
            <a:r>
              <a:rPr lang="zh-CN" altLang="en-US" sz="36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住院系统</a:t>
            </a:r>
            <a:endParaRPr lang="en-US" altLang="zh-CN" sz="36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/>
            <a:r>
              <a:rPr lang="zh-CN" altLang="en-US" sz="36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业务流程与系统配置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44576" y="3933056"/>
            <a:ext cx="5787242" cy="1482650"/>
          </a:xfrm>
          <a:prstGeom prst="rect">
            <a:avLst/>
          </a:prstGeom>
          <a:noFill/>
          <a:effectLst>
            <a:outerShdw blurRad="812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培训管理部</a:t>
            </a:r>
            <a:endParaRPr lang="en-US" altLang="zh-CN" sz="3200" spc="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张静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35"/>
          <p:cNvSpPr/>
          <p:nvPr/>
        </p:nvSpPr>
        <p:spPr>
          <a:xfrm>
            <a:off x="407368" y="1340768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4" name="Shape 336"/>
          <p:cNvSpPr/>
          <p:nvPr/>
        </p:nvSpPr>
        <p:spPr>
          <a:xfrm>
            <a:off x="607030" y="1554184"/>
            <a:ext cx="275130" cy="247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5832"/>
                </a:moveTo>
                <a:lnTo>
                  <a:pt x="2160" y="15832"/>
                </a:lnTo>
                <a:lnTo>
                  <a:pt x="2160" y="2209"/>
                </a:lnTo>
                <a:lnTo>
                  <a:pt x="19440" y="2209"/>
                </a:lnTo>
                <a:cubicBezTo>
                  <a:pt x="19440" y="2209"/>
                  <a:pt x="19440" y="15832"/>
                  <a:pt x="19440" y="1583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71" y="0"/>
                  <a:pt x="0" y="1104"/>
                  <a:pt x="0" y="2455"/>
                </a:cubicBezTo>
                <a:lnTo>
                  <a:pt x="0" y="15955"/>
                </a:lnTo>
                <a:cubicBezTo>
                  <a:pt x="0" y="17304"/>
                  <a:pt x="953" y="18627"/>
                  <a:pt x="2119" y="18891"/>
                </a:cubicBezTo>
                <a:lnTo>
                  <a:pt x="6839" y="19964"/>
                </a:lnTo>
                <a:cubicBezTo>
                  <a:pt x="6839" y="19964"/>
                  <a:pt x="2775" y="21600"/>
                  <a:pt x="5400" y="21600"/>
                </a:cubicBezTo>
                <a:lnTo>
                  <a:pt x="16200" y="21600"/>
                </a:lnTo>
                <a:cubicBezTo>
                  <a:pt x="18825" y="21600"/>
                  <a:pt x="14761" y="19964"/>
                  <a:pt x="14761" y="19964"/>
                </a:cubicBezTo>
                <a:lnTo>
                  <a:pt x="19483" y="18891"/>
                </a:lnTo>
                <a:cubicBezTo>
                  <a:pt x="20647" y="18627"/>
                  <a:pt x="21600" y="17304"/>
                  <a:pt x="21600" y="15955"/>
                </a:cubicBezTo>
                <a:lnTo>
                  <a:pt x="21600" y="2455"/>
                </a:lnTo>
                <a:cubicBezTo>
                  <a:pt x="21600" y="1104"/>
                  <a:pt x="20629" y="0"/>
                  <a:pt x="19440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48277" y="1274767"/>
            <a:ext cx="1463348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住院证</a:t>
            </a:r>
            <a:endParaRPr lang="en-US" altLang="zh-CN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办理入院 </a:t>
            </a:r>
          </a:p>
        </p:txBody>
      </p:sp>
      <p:sp>
        <p:nvSpPr>
          <p:cNvPr id="8" name="文本占位符 1"/>
          <p:cNvSpPr txBox="1"/>
          <p:nvPr/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住院证办理入院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99784" y="1047750"/>
            <a:ext cx="9072880" cy="1911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86419" y="2997200"/>
            <a:ext cx="8046085" cy="3763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 txBox="1"/>
          <p:nvPr>
            <p:custDataLst>
              <p:tags r:id="rId1"/>
            </p:custDataLst>
          </p:nvPr>
        </p:nvSpPr>
        <p:spPr>
          <a:xfrm>
            <a:off x="1100885" y="483809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25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分娩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88030" y="1412875"/>
            <a:ext cx="7632506" cy="4577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1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5840" y="1665988"/>
            <a:ext cx="466724" cy="4668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13" name="Group 32"/>
          <p:cNvGrpSpPr/>
          <p:nvPr/>
        </p:nvGrpSpPr>
        <p:grpSpPr bwMode="auto">
          <a:xfrm>
            <a:off x="695400" y="1826189"/>
            <a:ext cx="192181" cy="155622"/>
            <a:chOff x="0" y="0"/>
            <a:chExt cx="116" cy="94"/>
          </a:xfrm>
        </p:grpSpPr>
        <p:sp>
          <p:nvSpPr>
            <p:cNvPr id="14" name="Freeform 33"/>
            <p:cNvSpPr/>
            <p:nvPr>
              <p:custDataLst>
                <p:tags r:id="rId5"/>
              </p:custDataLst>
            </p:nvPr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" name="Freeform 34"/>
            <p:cNvSpPr/>
            <p:nvPr>
              <p:custDataLst>
                <p:tags r:id="rId6"/>
              </p:custDataLst>
            </p:nvPr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18" name="TextBox 13"/>
          <p:cNvSpPr txBox="1"/>
          <p:nvPr>
            <p:custDataLst>
              <p:tags r:id="rId4"/>
            </p:custDataLst>
          </p:nvPr>
        </p:nvSpPr>
        <p:spPr>
          <a:xfrm>
            <a:off x="1147805" y="1701431"/>
            <a:ext cx="1707835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1-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分娩登记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 txBox="1"/>
          <p:nvPr>
            <p:custDataLst>
              <p:tags r:id="rId1"/>
            </p:custDataLst>
          </p:nvPr>
        </p:nvSpPr>
        <p:spPr>
          <a:xfrm>
            <a:off x="1100885" y="483809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25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分娩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Oval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5840" y="1665988"/>
            <a:ext cx="466724" cy="4668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13" name="Group 32"/>
          <p:cNvGrpSpPr/>
          <p:nvPr/>
        </p:nvGrpSpPr>
        <p:grpSpPr bwMode="auto">
          <a:xfrm>
            <a:off x="695400" y="1826189"/>
            <a:ext cx="192181" cy="155622"/>
            <a:chOff x="0" y="0"/>
            <a:chExt cx="116" cy="94"/>
          </a:xfrm>
        </p:grpSpPr>
        <p:sp>
          <p:nvSpPr>
            <p:cNvPr id="14" name="Freeform 33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" name="Freeform 34"/>
            <p:cNvSpPr/>
            <p:nvPr>
              <p:custDataLst>
                <p:tags r:id="rId8"/>
              </p:custDataLst>
            </p:nvPr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18" name="TextBox 13"/>
          <p:cNvSpPr txBox="1"/>
          <p:nvPr>
            <p:custDataLst>
              <p:tags r:id="rId3"/>
            </p:custDataLst>
          </p:nvPr>
        </p:nvSpPr>
        <p:spPr>
          <a:xfrm>
            <a:off x="1147805" y="1701431"/>
            <a:ext cx="1707835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2-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分娩记录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9376" y="2492896"/>
            <a:ext cx="5710555" cy="2651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84290" y="836930"/>
            <a:ext cx="4488180" cy="483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15191" y="5699466"/>
            <a:ext cx="12207191" cy="95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 txBox="1"/>
          <p:nvPr>
            <p:custDataLst>
              <p:tags r:id="rId1"/>
            </p:custDataLst>
          </p:nvPr>
        </p:nvSpPr>
        <p:spPr>
          <a:xfrm>
            <a:off x="1100885" y="483809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25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分娩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Oval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3870" y="1233805"/>
            <a:ext cx="445770" cy="4667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13" name="Group 32"/>
          <p:cNvGrpSpPr/>
          <p:nvPr/>
        </p:nvGrpSpPr>
        <p:grpSpPr bwMode="auto">
          <a:xfrm>
            <a:off x="610870" y="1393825"/>
            <a:ext cx="184150" cy="155575"/>
            <a:chOff x="0" y="0"/>
            <a:chExt cx="116" cy="94"/>
          </a:xfrm>
        </p:grpSpPr>
        <p:sp>
          <p:nvSpPr>
            <p:cNvPr id="14" name="Freeform 33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" name="Freeform 34"/>
            <p:cNvSpPr/>
            <p:nvPr>
              <p:custDataLst>
                <p:tags r:id="rId9"/>
              </p:custDataLst>
            </p:nvPr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18" name="TextBox 13"/>
          <p:cNvSpPr txBox="1"/>
          <p:nvPr>
            <p:custDataLst>
              <p:tags r:id="rId3"/>
            </p:custDataLst>
          </p:nvPr>
        </p:nvSpPr>
        <p:spPr>
          <a:xfrm>
            <a:off x="1133475" y="1268730"/>
            <a:ext cx="2069465" cy="7181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3-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新生儿床位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83615" y="2277110"/>
            <a:ext cx="2192020" cy="404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769478" y="4346274"/>
            <a:ext cx="7245330" cy="2240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648074" y="747334"/>
            <a:ext cx="3744069" cy="3468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52080" y="1340485"/>
            <a:ext cx="3672512" cy="2468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63576" y="51477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办理出院</a:t>
            </a:r>
          </a:p>
        </p:txBody>
      </p:sp>
      <p:pic>
        <p:nvPicPr>
          <p:cNvPr id="3" name="图片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2896" y="1560698"/>
            <a:ext cx="5582808" cy="4964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36"/>
          <p:cNvCxnSpPr/>
          <p:nvPr/>
        </p:nvCxnSpPr>
        <p:spPr>
          <a:xfrm>
            <a:off x="6827669" y="1556792"/>
            <a:ext cx="0" cy="421200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774115" y="1577777"/>
            <a:ext cx="4206136" cy="24079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打印出院清单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医保费用上传 与打印医保结算单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结算（打印发票）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出院结算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中途结算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取消结算</a:t>
            </a:r>
          </a:p>
        </p:txBody>
      </p:sp>
      <p:sp>
        <p:nvSpPr>
          <p:cNvPr id="17" name="Oval 40"/>
          <p:cNvSpPr/>
          <p:nvPr/>
        </p:nvSpPr>
        <p:spPr>
          <a:xfrm>
            <a:off x="7179636" y="1124744"/>
            <a:ext cx="432000" cy="43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id-ID"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218284" y="1140689"/>
            <a:ext cx="354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cs typeface="Arial" panose="020B0604020202020204" pitchFamily="34" charset="0"/>
                <a:sym typeface="PangMenZhengDao" panose="02010600030101010101" pitchFamily="2" charset="-122"/>
              </a:rPr>
              <a:t>1</a:t>
            </a:r>
          </a:p>
        </p:txBody>
      </p:sp>
      <p:sp>
        <p:nvSpPr>
          <p:cNvPr id="19" name="矩形 18"/>
          <p:cNvSpPr/>
          <p:nvPr/>
        </p:nvSpPr>
        <p:spPr>
          <a:xfrm>
            <a:off x="7780638" y="4599335"/>
            <a:ext cx="2497720" cy="776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出院结算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中途结算</a:t>
            </a:r>
          </a:p>
        </p:txBody>
      </p:sp>
      <p:sp>
        <p:nvSpPr>
          <p:cNvPr id="20" name="Oval 43"/>
          <p:cNvSpPr/>
          <p:nvPr/>
        </p:nvSpPr>
        <p:spPr>
          <a:xfrm>
            <a:off x="7179636" y="4134299"/>
            <a:ext cx="432000" cy="43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id-ID"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1" name="TextBox 44"/>
          <p:cNvSpPr txBox="1"/>
          <p:nvPr/>
        </p:nvSpPr>
        <p:spPr>
          <a:xfrm>
            <a:off x="7218284" y="4150244"/>
            <a:ext cx="354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cs typeface="Arial" panose="020B0604020202020204" pitchFamily="34" charset="0"/>
                <a:sym typeface="PangMenZhengDao" panose="02010600030101010101" pitchFamily="2" charset="-122"/>
              </a:rPr>
              <a:t>2</a:t>
            </a:r>
          </a:p>
        </p:txBody>
      </p:sp>
      <p:sp>
        <p:nvSpPr>
          <p:cNvPr id="22" name="矩形 21"/>
          <p:cNvSpPr/>
          <p:nvPr/>
        </p:nvSpPr>
        <p:spPr>
          <a:xfrm>
            <a:off x="7774744" y="6055918"/>
            <a:ext cx="1993664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-28575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出院与转科设置</a:t>
            </a:r>
          </a:p>
        </p:txBody>
      </p:sp>
      <p:sp>
        <p:nvSpPr>
          <p:cNvPr id="23" name="Oval 46"/>
          <p:cNvSpPr/>
          <p:nvPr/>
        </p:nvSpPr>
        <p:spPr>
          <a:xfrm>
            <a:off x="7179636" y="5510051"/>
            <a:ext cx="432000" cy="43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id-ID"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4" name="TextBox 47"/>
          <p:cNvSpPr txBox="1"/>
          <p:nvPr/>
        </p:nvSpPr>
        <p:spPr>
          <a:xfrm>
            <a:off x="7218284" y="5525996"/>
            <a:ext cx="354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cs typeface="Arial" panose="020B0604020202020204" pitchFamily="34" charset="0"/>
                <a:sym typeface="PangMenZhengDao" panose="02010600030101010101" pitchFamily="2" charset="-122"/>
              </a:rPr>
              <a:t>3</a:t>
            </a:r>
          </a:p>
        </p:txBody>
      </p:sp>
      <p:sp>
        <p:nvSpPr>
          <p:cNvPr id="25" name="Rectangle 37"/>
          <p:cNvSpPr/>
          <p:nvPr/>
        </p:nvSpPr>
        <p:spPr bwMode="auto">
          <a:xfrm>
            <a:off x="7751928" y="1141043"/>
            <a:ext cx="1349403" cy="51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主要业务</a:t>
            </a:r>
          </a:p>
        </p:txBody>
      </p:sp>
      <p:sp>
        <p:nvSpPr>
          <p:cNvPr id="26" name="Rectangle 37"/>
          <p:cNvSpPr/>
          <p:nvPr/>
        </p:nvSpPr>
        <p:spPr bwMode="auto">
          <a:xfrm>
            <a:off x="7750840" y="4150244"/>
            <a:ext cx="1349403" cy="51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名词解释</a:t>
            </a:r>
          </a:p>
        </p:txBody>
      </p:sp>
      <p:sp>
        <p:nvSpPr>
          <p:cNvPr id="27" name="Rectangle 37"/>
          <p:cNvSpPr/>
          <p:nvPr/>
        </p:nvSpPr>
        <p:spPr bwMode="auto">
          <a:xfrm>
            <a:off x="7774115" y="5573672"/>
            <a:ext cx="1349403" cy="51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系统配置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/>
          <p:nvPr/>
        </p:nvSpPr>
        <p:spPr bwMode="auto">
          <a:xfrm>
            <a:off x="3954174" y="1399125"/>
            <a:ext cx="2697457" cy="2131381"/>
          </a:xfrm>
          <a:custGeom>
            <a:avLst/>
            <a:gdLst/>
            <a:ahLst/>
            <a:cxnLst>
              <a:cxn ang="0">
                <a:pos x="1177" y="0"/>
              </a:cxn>
              <a:cxn ang="0">
                <a:pos x="797" y="722"/>
              </a:cxn>
              <a:cxn ang="0">
                <a:pos x="796" y="722"/>
              </a:cxn>
              <a:cxn ang="0">
                <a:pos x="0" y="930"/>
              </a:cxn>
              <a:cxn ang="0">
                <a:pos x="325" y="218"/>
              </a:cxn>
              <a:cxn ang="0">
                <a:pos x="1177" y="0"/>
              </a:cxn>
            </a:cxnLst>
            <a:rect l="0" t="0" r="r" b="b"/>
            <a:pathLst>
              <a:path w="1177" h="930">
                <a:moveTo>
                  <a:pt x="1177" y="0"/>
                </a:moveTo>
                <a:lnTo>
                  <a:pt x="797" y="722"/>
                </a:lnTo>
                <a:lnTo>
                  <a:pt x="796" y="722"/>
                </a:lnTo>
                <a:lnTo>
                  <a:pt x="0" y="930"/>
                </a:lnTo>
                <a:lnTo>
                  <a:pt x="325" y="218"/>
                </a:lnTo>
                <a:lnTo>
                  <a:pt x="1177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3954174" y="3053810"/>
            <a:ext cx="3293327" cy="2090129"/>
          </a:xfrm>
          <a:custGeom>
            <a:avLst/>
            <a:gdLst/>
            <a:ahLst/>
            <a:cxnLst>
              <a:cxn ang="0">
                <a:pos x="815" y="20"/>
              </a:cxn>
              <a:cxn ang="0">
                <a:pos x="1437" y="732"/>
              </a:cxn>
              <a:cxn ang="0">
                <a:pos x="705" y="912"/>
              </a:cxn>
              <a:cxn ang="0">
                <a:pos x="0" y="208"/>
              </a:cxn>
              <a:cxn ang="0">
                <a:pos x="796" y="0"/>
              </a:cxn>
              <a:cxn ang="0">
                <a:pos x="815" y="20"/>
              </a:cxn>
            </a:cxnLst>
            <a:rect l="0" t="0" r="r" b="b"/>
            <a:pathLst>
              <a:path w="1437" h="912">
                <a:moveTo>
                  <a:pt x="815" y="20"/>
                </a:moveTo>
                <a:lnTo>
                  <a:pt x="1437" y="732"/>
                </a:lnTo>
                <a:lnTo>
                  <a:pt x="705" y="912"/>
                </a:lnTo>
                <a:lnTo>
                  <a:pt x="0" y="208"/>
                </a:lnTo>
                <a:lnTo>
                  <a:pt x="796" y="0"/>
                </a:lnTo>
                <a:lnTo>
                  <a:pt x="815" y="2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4" name="Freeform 7"/>
          <p:cNvSpPr/>
          <p:nvPr/>
        </p:nvSpPr>
        <p:spPr bwMode="auto">
          <a:xfrm>
            <a:off x="5780746" y="1399125"/>
            <a:ext cx="2351395" cy="3332288"/>
          </a:xfrm>
          <a:custGeom>
            <a:avLst/>
            <a:gdLst/>
            <a:ahLst/>
            <a:cxnLst>
              <a:cxn ang="0">
                <a:pos x="0" y="722"/>
              </a:cxn>
              <a:cxn ang="0">
                <a:pos x="380" y="0"/>
              </a:cxn>
              <a:cxn ang="0">
                <a:pos x="1026" y="736"/>
              </a:cxn>
              <a:cxn ang="0">
                <a:pos x="640" y="1454"/>
              </a:cxn>
              <a:cxn ang="0">
                <a:pos x="18" y="742"/>
              </a:cxn>
              <a:cxn ang="0">
                <a:pos x="0" y="722"/>
              </a:cxn>
            </a:cxnLst>
            <a:rect l="0" t="0" r="r" b="b"/>
            <a:pathLst>
              <a:path w="1026" h="1454">
                <a:moveTo>
                  <a:pt x="0" y="722"/>
                </a:moveTo>
                <a:lnTo>
                  <a:pt x="380" y="0"/>
                </a:lnTo>
                <a:lnTo>
                  <a:pt x="1026" y="736"/>
                </a:lnTo>
                <a:lnTo>
                  <a:pt x="640" y="1454"/>
                </a:lnTo>
                <a:lnTo>
                  <a:pt x="18" y="742"/>
                </a:lnTo>
                <a:lnTo>
                  <a:pt x="0" y="722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5" name="Freeform 101"/>
          <p:cNvSpPr>
            <a:spLocks noEditPoints="1"/>
          </p:cNvSpPr>
          <p:nvPr/>
        </p:nvSpPr>
        <p:spPr bwMode="auto">
          <a:xfrm rot="712547">
            <a:off x="4819558" y="2071021"/>
            <a:ext cx="873182" cy="807841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6" name="Freeform 57"/>
          <p:cNvSpPr>
            <a:spLocks noEditPoints="1"/>
          </p:cNvSpPr>
          <p:nvPr/>
        </p:nvSpPr>
        <p:spPr bwMode="auto">
          <a:xfrm rot="19016722">
            <a:off x="5294515" y="3856714"/>
            <a:ext cx="625282" cy="554327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7" name="Freeform 122"/>
          <p:cNvSpPr>
            <a:spLocks noEditPoints="1"/>
          </p:cNvSpPr>
          <p:nvPr/>
        </p:nvSpPr>
        <p:spPr bwMode="auto">
          <a:xfrm rot="21215338">
            <a:off x="6651631" y="2770162"/>
            <a:ext cx="722847" cy="567297"/>
          </a:xfrm>
          <a:custGeom>
            <a:avLst/>
            <a:gdLst/>
            <a:ahLst/>
            <a:cxnLst>
              <a:cxn ang="0">
                <a:pos x="57" y="37"/>
              </a:cxn>
              <a:cxn ang="0">
                <a:pos x="38" y="56"/>
              </a:cxn>
              <a:cxn ang="0">
                <a:pos x="34" y="57"/>
              </a:cxn>
              <a:cxn ang="0">
                <a:pos x="31" y="56"/>
              </a:cxn>
              <a:cxn ang="0">
                <a:pos x="4" y="28"/>
              </a:cxn>
              <a:cxn ang="0">
                <a:pos x="0" y="20"/>
              </a:cxn>
              <a:cxn ang="0">
                <a:pos x="0" y="4"/>
              </a:cxn>
              <a:cxn ang="0">
                <a:pos x="5" y="0"/>
              </a:cxn>
              <a:cxn ang="0">
                <a:pos x="21" y="0"/>
              </a:cxn>
              <a:cxn ang="0">
                <a:pos x="29" y="3"/>
              </a:cxn>
              <a:cxn ang="0">
                <a:pos x="57" y="30"/>
              </a:cxn>
              <a:cxn ang="0">
                <a:pos x="58" y="34"/>
              </a:cxn>
              <a:cxn ang="0">
                <a:pos x="57" y="37"/>
              </a:cxn>
              <a:cxn ang="0">
                <a:pos x="13" y="7"/>
              </a:cxn>
              <a:cxn ang="0">
                <a:pos x="8" y="12"/>
              </a:cxn>
              <a:cxn ang="0">
                <a:pos x="13" y="17"/>
              </a:cxn>
              <a:cxn ang="0">
                <a:pos x="17" y="12"/>
              </a:cxn>
              <a:cxn ang="0">
                <a:pos x="13" y="7"/>
              </a:cxn>
              <a:cxn ang="0">
                <a:pos x="71" y="37"/>
              </a:cxn>
              <a:cxn ang="0">
                <a:pos x="52" y="56"/>
              </a:cxn>
              <a:cxn ang="0">
                <a:pos x="49" y="57"/>
              </a:cxn>
              <a:cxn ang="0">
                <a:pos x="45" y="55"/>
              </a:cxn>
              <a:cxn ang="0">
                <a:pos x="63" y="37"/>
              </a:cxn>
              <a:cxn ang="0">
                <a:pos x="64" y="34"/>
              </a:cxn>
              <a:cxn ang="0">
                <a:pos x="63" y="30"/>
              </a:cxn>
              <a:cxn ang="0">
                <a:pos x="35" y="3"/>
              </a:cxn>
              <a:cxn ang="0">
                <a:pos x="27" y="0"/>
              </a:cxn>
              <a:cxn ang="0">
                <a:pos x="36" y="0"/>
              </a:cxn>
              <a:cxn ang="0">
                <a:pos x="44" y="3"/>
              </a:cxn>
              <a:cxn ang="0">
                <a:pos x="71" y="30"/>
              </a:cxn>
              <a:cxn ang="0">
                <a:pos x="73" y="34"/>
              </a:cxn>
              <a:cxn ang="0">
                <a:pos x="71" y="37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8549491" y="2651303"/>
            <a:ext cx="1400062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财务结算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2227557" y="2641749"/>
            <a:ext cx="1400062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医疗结算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5390564" y="5536889"/>
            <a:ext cx="1400062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最终结算</a:t>
            </a:r>
          </a:p>
        </p:txBody>
      </p:sp>
      <p:sp>
        <p:nvSpPr>
          <p:cNvPr id="24" name="文本占位符 1"/>
          <p:cNvSpPr txBox="1"/>
          <p:nvPr/>
        </p:nvSpPr>
        <p:spPr>
          <a:xfrm>
            <a:off x="1100063" y="48184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办理出院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021970" y="49820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医疗结算</a:t>
            </a:r>
          </a:p>
        </p:txBody>
      </p:sp>
      <p:sp>
        <p:nvSpPr>
          <p:cNvPr id="3" name="KSO_GT2.1"/>
          <p:cNvSpPr txBox="1"/>
          <p:nvPr/>
        </p:nvSpPr>
        <p:spPr>
          <a:xfrm>
            <a:off x="7246056" y="4759795"/>
            <a:ext cx="2151944" cy="1453444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defRPr/>
            </a:pPr>
            <a:endParaRPr lang="en-US" altLang="zh-CN" sz="1555" dirty="0">
              <a:solidFill>
                <a:schemeClr val="accent1">
                  <a:lumMod val="7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555840" y="1665988"/>
            <a:ext cx="466724" cy="4668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13" name="Group 32"/>
          <p:cNvGrpSpPr/>
          <p:nvPr/>
        </p:nvGrpSpPr>
        <p:grpSpPr bwMode="auto">
          <a:xfrm>
            <a:off x="695400" y="1826189"/>
            <a:ext cx="192181" cy="155622"/>
            <a:chOff x="0" y="0"/>
            <a:chExt cx="116" cy="94"/>
          </a:xfrm>
        </p:grpSpPr>
        <p:sp>
          <p:nvSpPr>
            <p:cNvPr id="14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5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555246" y="4172176"/>
            <a:ext cx="466724" cy="4668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7" name="Freeform 31"/>
          <p:cNvSpPr>
            <a:spLocks noEditPoints="1"/>
          </p:cNvSpPr>
          <p:nvPr/>
        </p:nvSpPr>
        <p:spPr bwMode="auto">
          <a:xfrm>
            <a:off x="681081" y="4330084"/>
            <a:ext cx="215059" cy="183086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1147805" y="1701431"/>
            <a:ext cx="1707835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1-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出院诊断</a:t>
            </a:r>
          </a:p>
        </p:txBody>
      </p:sp>
      <p:sp>
        <p:nvSpPr>
          <p:cNvPr id="19" name="TextBox 13"/>
          <p:cNvSpPr txBox="1"/>
          <p:nvPr/>
        </p:nvSpPr>
        <p:spPr>
          <a:xfrm>
            <a:off x="1147805" y="4203696"/>
            <a:ext cx="1707835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2-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出院医嘱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59784" y="1268760"/>
            <a:ext cx="5832560" cy="185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81475" y="4330084"/>
            <a:ext cx="7033152" cy="234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945" y="2708920"/>
            <a:ext cx="4679085" cy="236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GT2.1"/>
          <p:cNvSpPr txBox="1"/>
          <p:nvPr/>
        </p:nvSpPr>
        <p:spPr>
          <a:xfrm>
            <a:off x="7815551" y="4963975"/>
            <a:ext cx="2151944" cy="1453444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defRPr/>
            </a:pPr>
            <a:endParaRPr lang="en-US" altLang="zh-CN" sz="1555" dirty="0">
              <a:solidFill>
                <a:schemeClr val="accent1">
                  <a:lumMod val="7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53255" y="4743032"/>
            <a:ext cx="26170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医疗结算后，医生不允许再开医嘱，护士可以补录材料费</a:t>
            </a:r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494346" y="1806752"/>
            <a:ext cx="466724" cy="4622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76163" y="4020245"/>
            <a:ext cx="466724" cy="4668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16" name="Group 25"/>
          <p:cNvGrpSpPr/>
          <p:nvPr/>
        </p:nvGrpSpPr>
        <p:grpSpPr bwMode="auto">
          <a:xfrm>
            <a:off x="638603" y="4150694"/>
            <a:ext cx="141847" cy="210548"/>
            <a:chOff x="0" y="0"/>
            <a:chExt cx="85" cy="127"/>
          </a:xfrm>
        </p:grpSpPr>
        <p:sp>
          <p:nvSpPr>
            <p:cNvPr id="17" name="Freeform 26"/>
            <p:cNvSpPr>
              <a:spLocks noEditPoints="1"/>
            </p:cNvSpPr>
            <p:nvPr/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8" name="Freeform 27"/>
            <p:cNvSpPr/>
            <p:nvPr/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19" name="Group 28"/>
          <p:cNvGrpSpPr/>
          <p:nvPr/>
        </p:nvGrpSpPr>
        <p:grpSpPr bwMode="auto">
          <a:xfrm>
            <a:off x="617890" y="1937201"/>
            <a:ext cx="219635" cy="178508"/>
            <a:chOff x="0" y="0"/>
            <a:chExt cx="132" cy="109"/>
          </a:xfrm>
        </p:grpSpPr>
        <p:sp>
          <p:nvSpPr>
            <p:cNvPr id="20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1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22" name="TextBox 13"/>
          <p:cNvSpPr txBox="1"/>
          <p:nvPr/>
        </p:nvSpPr>
        <p:spPr>
          <a:xfrm>
            <a:off x="1147805" y="1845942"/>
            <a:ext cx="2427915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3-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停医嘱</a:t>
            </a: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(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长</a:t>
            </a: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/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临</a:t>
            </a: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)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1147805" y="4033653"/>
            <a:ext cx="2427915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4-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出院条件</a:t>
            </a:r>
          </a:p>
        </p:txBody>
      </p:sp>
      <p:sp>
        <p:nvSpPr>
          <p:cNvPr id="24" name="文本占位符 1"/>
          <p:cNvSpPr txBox="1"/>
          <p:nvPr/>
        </p:nvSpPr>
        <p:spPr>
          <a:xfrm>
            <a:off x="942887" y="51367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医疗结算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79875" y="1124584"/>
            <a:ext cx="6886452" cy="230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79875" y="3992119"/>
            <a:ext cx="3447764" cy="2627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75402" y="4069758"/>
            <a:ext cx="2689225" cy="254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GT2.1"/>
          <p:cNvSpPr txBox="1"/>
          <p:nvPr>
            <p:custDataLst>
              <p:tags r:id="rId1"/>
            </p:custDataLst>
          </p:nvPr>
        </p:nvSpPr>
        <p:spPr>
          <a:xfrm>
            <a:off x="7293889" y="4474855"/>
            <a:ext cx="2151944" cy="1453444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defRPr/>
            </a:pPr>
            <a:endParaRPr lang="en-US" altLang="zh-CN" sz="1555" dirty="0">
              <a:solidFill>
                <a:schemeClr val="accent1">
                  <a:lumMod val="7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90879" y="2465316"/>
            <a:ext cx="2452792" cy="2030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床位费、伙食费</a:t>
            </a:r>
            <a:r>
              <a:rPr lang="zh-CN" altLang="en-US" sz="16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、</a:t>
            </a:r>
            <a:endParaRPr lang="en-US" altLang="zh-CN" sz="1600" b="1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空调</a:t>
            </a:r>
            <a:r>
              <a:rPr lang="zh-CN" altLang="en-US" sz="16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费</a:t>
            </a:r>
            <a:r>
              <a:rPr lang="zh-CN" altLang="en-US" sz="16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、诊</a:t>
            </a:r>
            <a:r>
              <a:rPr lang="zh-CN" altLang="en-US" sz="16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查</a:t>
            </a:r>
            <a:r>
              <a:rPr lang="zh-CN" altLang="en-US" sz="16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费</a:t>
            </a:r>
            <a:endParaRPr lang="en-US" altLang="zh-CN" sz="1600" b="1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CN" sz="16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无需</a:t>
            </a:r>
            <a:r>
              <a:rPr lang="zh-CN" altLang="en-US" sz="16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医护人员开立</a:t>
            </a:r>
          </a:p>
        </p:txBody>
      </p:sp>
      <p:sp>
        <p:nvSpPr>
          <p:cNvPr id="18" name="Oval 1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439" y="1484595"/>
            <a:ext cx="466724" cy="4668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19" name="Group 25"/>
          <p:cNvGrpSpPr/>
          <p:nvPr/>
        </p:nvGrpSpPr>
        <p:grpSpPr bwMode="auto">
          <a:xfrm>
            <a:off x="690879" y="1615044"/>
            <a:ext cx="141847" cy="210548"/>
            <a:chOff x="0" y="0"/>
            <a:chExt cx="85" cy="127"/>
          </a:xfrm>
        </p:grpSpPr>
        <p:sp>
          <p:nvSpPr>
            <p:cNvPr id="20" name="Freeform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1" name="Freeform 27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26" name="TextBox 13"/>
          <p:cNvSpPr txBox="1"/>
          <p:nvPr>
            <p:custDataLst>
              <p:tags r:id="rId4"/>
            </p:custDataLst>
          </p:nvPr>
        </p:nvSpPr>
        <p:spPr>
          <a:xfrm>
            <a:off x="1128073" y="1484595"/>
            <a:ext cx="2427915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1-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住院费用核查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55988" y="737131"/>
            <a:ext cx="8452885" cy="4217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文本占位符 1"/>
          <p:cNvSpPr txBox="1"/>
          <p:nvPr>
            <p:custDataLst>
              <p:tags r:id="rId6"/>
            </p:custDataLst>
          </p:nvPr>
        </p:nvSpPr>
        <p:spPr>
          <a:xfrm>
            <a:off x="917985" y="4536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最终结算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0940" y="1615044"/>
            <a:ext cx="3025402" cy="515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17985" y="4536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最终结算</a:t>
            </a:r>
          </a:p>
        </p:txBody>
      </p:sp>
      <p:sp>
        <p:nvSpPr>
          <p:cNvPr id="3" name="KSO_GT2.1"/>
          <p:cNvSpPr txBox="1"/>
          <p:nvPr/>
        </p:nvSpPr>
        <p:spPr>
          <a:xfrm>
            <a:off x="7293889" y="4474855"/>
            <a:ext cx="2151944" cy="1453444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defRPr/>
            </a:pPr>
            <a:endParaRPr lang="en-US" altLang="zh-CN" sz="1555" dirty="0">
              <a:solidFill>
                <a:schemeClr val="accent1">
                  <a:lumMod val="7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824117" y="1713261"/>
            <a:ext cx="466724" cy="4622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22" name="Group 28"/>
          <p:cNvGrpSpPr/>
          <p:nvPr/>
        </p:nvGrpSpPr>
        <p:grpSpPr bwMode="auto">
          <a:xfrm>
            <a:off x="947661" y="1843710"/>
            <a:ext cx="219635" cy="178508"/>
            <a:chOff x="0" y="0"/>
            <a:chExt cx="132" cy="109"/>
          </a:xfrm>
        </p:grpSpPr>
        <p:sp>
          <p:nvSpPr>
            <p:cNvPr id="23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4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25" name="TextBox 13"/>
          <p:cNvSpPr txBox="1"/>
          <p:nvPr/>
        </p:nvSpPr>
        <p:spPr>
          <a:xfrm>
            <a:off x="1449217" y="1742481"/>
            <a:ext cx="2427915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2-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需关注医嘱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5850" y="2637155"/>
            <a:ext cx="2346960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77132" y="1556792"/>
            <a:ext cx="8097506" cy="49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GT2.1"/>
          <p:cNvSpPr txBox="1"/>
          <p:nvPr/>
        </p:nvSpPr>
        <p:spPr>
          <a:xfrm>
            <a:off x="7822120" y="4891472"/>
            <a:ext cx="2151944" cy="1453444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defRPr/>
            </a:pPr>
            <a:endParaRPr lang="en-US" altLang="zh-CN" sz="1555" dirty="0">
              <a:solidFill>
                <a:schemeClr val="accent1">
                  <a:lumMod val="7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9" name="Oval 15"/>
          <p:cNvSpPr>
            <a:spLocks noChangeArrowheads="1"/>
          </p:cNvSpPr>
          <p:nvPr/>
        </p:nvSpPr>
        <p:spPr bwMode="auto">
          <a:xfrm>
            <a:off x="1131904" y="1737996"/>
            <a:ext cx="466724" cy="4668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10" name="Group 32"/>
          <p:cNvGrpSpPr/>
          <p:nvPr/>
        </p:nvGrpSpPr>
        <p:grpSpPr bwMode="auto">
          <a:xfrm>
            <a:off x="1271464" y="1898197"/>
            <a:ext cx="192181" cy="155622"/>
            <a:chOff x="0" y="0"/>
            <a:chExt cx="116" cy="94"/>
          </a:xfrm>
        </p:grpSpPr>
        <p:sp>
          <p:nvSpPr>
            <p:cNvPr id="11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2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23869" y="1773439"/>
            <a:ext cx="1707835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3-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办理出院</a:t>
            </a:r>
          </a:p>
        </p:txBody>
      </p:sp>
      <p:sp>
        <p:nvSpPr>
          <p:cNvPr id="14" name="文本占位符 1"/>
          <p:cNvSpPr txBox="1"/>
          <p:nvPr/>
        </p:nvSpPr>
        <p:spPr>
          <a:xfrm>
            <a:off x="844215" y="59831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最终结算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1484784"/>
            <a:ext cx="7156997" cy="460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99515" y="2924810"/>
            <a:ext cx="3261360" cy="2225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70764" y="2492896"/>
            <a:ext cx="2532948" cy="2907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生成就诊记录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在院状态为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在院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住院次数：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+1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生成入院时间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生成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病案号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            (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可系统生成、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             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可手工写入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9" name="Shape 339"/>
          <p:cNvSpPr/>
          <p:nvPr/>
        </p:nvSpPr>
        <p:spPr>
          <a:xfrm>
            <a:off x="602595" y="1268760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6"/>
          <p:cNvSpPr/>
          <p:nvPr/>
        </p:nvSpPr>
        <p:spPr>
          <a:xfrm>
            <a:off x="802636" y="1465602"/>
            <a:ext cx="274372" cy="280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0433" extrusionOk="0">
                <a:moveTo>
                  <a:pt x="14102" y="6331"/>
                </a:moveTo>
                <a:cubicBezTo>
                  <a:pt x="13391" y="5619"/>
                  <a:pt x="13391" y="4469"/>
                  <a:pt x="14102" y="3759"/>
                </a:cubicBezTo>
                <a:cubicBezTo>
                  <a:pt x="14812" y="3049"/>
                  <a:pt x="15965" y="3049"/>
                  <a:pt x="16674" y="3759"/>
                </a:cubicBezTo>
                <a:cubicBezTo>
                  <a:pt x="17385" y="4469"/>
                  <a:pt x="17385" y="5619"/>
                  <a:pt x="16674" y="6331"/>
                </a:cubicBezTo>
                <a:cubicBezTo>
                  <a:pt x="15965" y="7041"/>
                  <a:pt x="14812" y="7041"/>
                  <a:pt x="14102" y="6331"/>
                </a:cubicBezTo>
                <a:close/>
                <a:moveTo>
                  <a:pt x="12904" y="13199"/>
                </a:moveTo>
                <a:cubicBezTo>
                  <a:pt x="12904" y="13199"/>
                  <a:pt x="21289" y="7286"/>
                  <a:pt x="20359" y="518"/>
                </a:cubicBezTo>
                <a:cubicBezTo>
                  <a:pt x="20339" y="369"/>
                  <a:pt x="20289" y="271"/>
                  <a:pt x="20226" y="206"/>
                </a:cubicBezTo>
                <a:cubicBezTo>
                  <a:pt x="20162" y="145"/>
                  <a:pt x="20065" y="93"/>
                  <a:pt x="19914" y="72"/>
                </a:cubicBezTo>
                <a:cubicBezTo>
                  <a:pt x="13147" y="-856"/>
                  <a:pt x="7233" y="7529"/>
                  <a:pt x="7233" y="7529"/>
                </a:cubicBezTo>
                <a:cubicBezTo>
                  <a:pt x="2104" y="6928"/>
                  <a:pt x="2478" y="7929"/>
                  <a:pt x="137" y="13421"/>
                </a:cubicBezTo>
                <a:cubicBezTo>
                  <a:pt x="-311" y="14470"/>
                  <a:pt x="416" y="14829"/>
                  <a:pt x="1211" y="14536"/>
                </a:cubicBezTo>
                <a:cubicBezTo>
                  <a:pt x="2006" y="14242"/>
                  <a:pt x="3764" y="13593"/>
                  <a:pt x="3764" y="13593"/>
                </a:cubicBezTo>
                <a:lnTo>
                  <a:pt x="6840" y="16669"/>
                </a:lnTo>
                <a:cubicBezTo>
                  <a:pt x="6840" y="16669"/>
                  <a:pt x="6192" y="18426"/>
                  <a:pt x="5897" y="19222"/>
                </a:cubicBezTo>
                <a:cubicBezTo>
                  <a:pt x="5604" y="20018"/>
                  <a:pt x="5963" y="20744"/>
                  <a:pt x="7012" y="20297"/>
                </a:cubicBezTo>
                <a:cubicBezTo>
                  <a:pt x="12505" y="17955"/>
                  <a:pt x="13504" y="18328"/>
                  <a:pt x="12904" y="1319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5343" y="1387352"/>
            <a:ext cx="144828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入院成功 </a:t>
            </a:r>
          </a:p>
        </p:txBody>
      </p:sp>
      <p:sp>
        <p:nvSpPr>
          <p:cNvPr id="8" name="文本占位符 1"/>
          <p:cNvSpPr txBox="1"/>
          <p:nvPr/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住院证办理入院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59785" y="2060575"/>
            <a:ext cx="8363585" cy="379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886425" y="391850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29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出院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</a:t>
            </a:r>
          </a:p>
        </p:txBody>
      </p:sp>
      <p:sp>
        <p:nvSpPr>
          <p:cNvPr id="4" name="Rounded Rectangle 41"/>
          <p:cNvSpPr/>
          <p:nvPr/>
        </p:nvSpPr>
        <p:spPr>
          <a:xfrm>
            <a:off x="1300612" y="1206932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" name="AutoShape 82"/>
          <p:cNvSpPr/>
          <p:nvPr/>
        </p:nvSpPr>
        <p:spPr bwMode="auto">
          <a:xfrm>
            <a:off x="1486289" y="1392724"/>
            <a:ext cx="247570" cy="247570"/>
          </a:xfrm>
          <a:custGeom>
            <a:avLst/>
            <a:gdLst>
              <a:gd name="T0" fmla="*/ 202530 w 21600"/>
              <a:gd name="T1" fmla="*/ 375479 h 21600"/>
              <a:gd name="T2" fmla="*/ 190518 w 21600"/>
              <a:gd name="T3" fmla="*/ 381000 h 21600"/>
              <a:gd name="T4" fmla="*/ 178911 w 21600"/>
              <a:gd name="T5" fmla="*/ 375479 h 21600"/>
              <a:gd name="T6" fmla="*/ 48454 w 21600"/>
              <a:gd name="T7" fmla="*/ 229112 h 21600"/>
              <a:gd name="T8" fmla="*/ 40058 w 21600"/>
              <a:gd name="T9" fmla="*/ 219357 h 21600"/>
              <a:gd name="T10" fmla="*/ 23724 w 21600"/>
              <a:gd name="T11" fmla="*/ 194910 h 21600"/>
              <a:gd name="T12" fmla="*/ 7426 w 21600"/>
              <a:gd name="T13" fmla="*/ 159949 h 21600"/>
              <a:gd name="T14" fmla="*/ 0 w 21600"/>
              <a:gd name="T15" fmla="*/ 117828 h 21600"/>
              <a:gd name="T16" fmla="*/ 9102 w 21600"/>
              <a:gd name="T17" fmla="*/ 62600 h 21600"/>
              <a:gd name="T18" fmla="*/ 32861 w 21600"/>
              <a:gd name="T19" fmla="*/ 26141 h 21600"/>
              <a:gd name="T20" fmla="*/ 65987 w 21600"/>
              <a:gd name="T21" fmla="*/ 6085 h 21600"/>
              <a:gd name="T22" fmla="*/ 103434 w 21600"/>
              <a:gd name="T23" fmla="*/ 0 h 21600"/>
              <a:gd name="T24" fmla="*/ 129840 w 21600"/>
              <a:gd name="T25" fmla="*/ 5133 h 21600"/>
              <a:gd name="T26" fmla="*/ 154129 w 21600"/>
              <a:gd name="T27" fmla="*/ 17921 h 21600"/>
              <a:gd name="T28" fmla="*/ 174660 w 21600"/>
              <a:gd name="T29" fmla="*/ 34608 h 21600"/>
              <a:gd name="T30" fmla="*/ 190518 w 21600"/>
              <a:gd name="T31" fmla="*/ 50835 h 21600"/>
              <a:gd name="T32" fmla="*/ 206604 w 21600"/>
              <a:gd name="T33" fmla="*/ 34502 h 21600"/>
              <a:gd name="T34" fmla="*/ 227312 w 21600"/>
              <a:gd name="T35" fmla="*/ 17921 h 21600"/>
              <a:gd name="T36" fmla="*/ 251284 w 21600"/>
              <a:gd name="T37" fmla="*/ 5133 h 21600"/>
              <a:gd name="T38" fmla="*/ 278007 w 21600"/>
              <a:gd name="T39" fmla="*/ 0 h 21600"/>
              <a:gd name="T40" fmla="*/ 315013 w 21600"/>
              <a:gd name="T41" fmla="*/ 6068 h 21600"/>
              <a:gd name="T42" fmla="*/ 348139 w 21600"/>
              <a:gd name="T43" fmla="*/ 26141 h 21600"/>
              <a:gd name="T44" fmla="*/ 371898 w 21600"/>
              <a:gd name="T45" fmla="*/ 62600 h 21600"/>
              <a:gd name="T46" fmla="*/ 381000 w 21600"/>
              <a:gd name="T47" fmla="*/ 117828 h 21600"/>
              <a:gd name="T48" fmla="*/ 373715 w 21600"/>
              <a:gd name="T49" fmla="*/ 159949 h 21600"/>
              <a:gd name="T50" fmla="*/ 357540 w 21600"/>
              <a:gd name="T51" fmla="*/ 194910 h 21600"/>
              <a:gd name="T52" fmla="*/ 340819 w 21600"/>
              <a:gd name="T53" fmla="*/ 219357 h 21600"/>
              <a:gd name="T54" fmla="*/ 332599 w 21600"/>
              <a:gd name="T55" fmla="*/ 229623 h 21600"/>
              <a:gd name="T56" fmla="*/ 202530 w 21600"/>
              <a:gd name="T57" fmla="*/ 375479 h 21600"/>
              <a:gd name="T58" fmla="*/ 103434 w 21600"/>
              <a:gd name="T59" fmla="*/ 38206 h 21600"/>
              <a:gd name="T60" fmla="*/ 103434 w 21600"/>
              <a:gd name="T61" fmla="*/ 38206 h 21600"/>
              <a:gd name="T62" fmla="*/ 78969 w 21600"/>
              <a:gd name="T63" fmla="*/ 41381 h 21600"/>
              <a:gd name="T64" fmla="*/ 56480 w 21600"/>
              <a:gd name="T65" fmla="*/ 53340 h 21600"/>
              <a:gd name="T66" fmla="*/ 40058 w 21600"/>
              <a:gd name="T67" fmla="*/ 77382 h 21600"/>
              <a:gd name="T68" fmla="*/ 33831 w 21600"/>
              <a:gd name="T69" fmla="*/ 117828 h 21600"/>
              <a:gd name="T70" fmla="*/ 39705 w 21600"/>
              <a:gd name="T71" fmla="*/ 149049 h 21600"/>
              <a:gd name="T72" fmla="*/ 52687 w 21600"/>
              <a:gd name="T73" fmla="*/ 175842 h 21600"/>
              <a:gd name="T74" fmla="*/ 65987 w 21600"/>
              <a:gd name="T75" fmla="*/ 194804 h 21600"/>
              <a:gd name="T76" fmla="*/ 71896 w 21600"/>
              <a:gd name="T77" fmla="*/ 201683 h 21600"/>
              <a:gd name="T78" fmla="*/ 190518 w 21600"/>
              <a:gd name="T79" fmla="*/ 334980 h 21600"/>
              <a:gd name="T80" fmla="*/ 309104 w 21600"/>
              <a:gd name="T81" fmla="*/ 201683 h 21600"/>
              <a:gd name="T82" fmla="*/ 315278 w 21600"/>
              <a:gd name="T83" fmla="*/ 194804 h 21600"/>
              <a:gd name="T84" fmla="*/ 328489 w 21600"/>
              <a:gd name="T85" fmla="*/ 175842 h 21600"/>
              <a:gd name="T86" fmla="*/ 341383 w 21600"/>
              <a:gd name="T87" fmla="*/ 148890 h 21600"/>
              <a:gd name="T88" fmla="*/ 347222 w 21600"/>
              <a:gd name="T89" fmla="*/ 117828 h 21600"/>
              <a:gd name="T90" fmla="*/ 340942 w 21600"/>
              <a:gd name="T91" fmla="*/ 77488 h 21600"/>
              <a:gd name="T92" fmla="*/ 324556 w 21600"/>
              <a:gd name="T93" fmla="*/ 53340 h 21600"/>
              <a:gd name="T94" fmla="*/ 302031 w 21600"/>
              <a:gd name="T95" fmla="*/ 41381 h 21600"/>
              <a:gd name="T96" fmla="*/ 278007 w 21600"/>
              <a:gd name="T97" fmla="*/ 38206 h 21600"/>
              <a:gd name="T98" fmla="*/ 255305 w 21600"/>
              <a:gd name="T99" fmla="*/ 44221 h 21600"/>
              <a:gd name="T100" fmla="*/ 233627 w 21600"/>
              <a:gd name="T101" fmla="*/ 58914 h 21600"/>
              <a:gd name="T102" fmla="*/ 215477 w 21600"/>
              <a:gd name="T103" fmla="*/ 76588 h 21600"/>
              <a:gd name="T104" fmla="*/ 203641 w 21600"/>
              <a:gd name="T105" fmla="*/ 90893 h 21600"/>
              <a:gd name="T106" fmla="*/ 190518 w 21600"/>
              <a:gd name="T107" fmla="*/ 98249 h 21600"/>
              <a:gd name="T108" fmla="*/ 177624 w 21600"/>
              <a:gd name="T109" fmla="*/ 90893 h 21600"/>
              <a:gd name="T110" fmla="*/ 165664 w 21600"/>
              <a:gd name="T111" fmla="*/ 76447 h 21600"/>
              <a:gd name="T112" fmla="*/ 147373 w 21600"/>
              <a:gd name="T113" fmla="*/ 58914 h 21600"/>
              <a:gd name="T114" fmla="*/ 125695 w 21600"/>
              <a:gd name="T115" fmla="*/ 44221 h 21600"/>
              <a:gd name="T116" fmla="*/ 103434 w 21600"/>
              <a:gd name="T117" fmla="*/ 38206 h 2160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1600" h="21600">
                <a:moveTo>
                  <a:pt x="11482" y="21287"/>
                </a:moveTo>
                <a:cubicBezTo>
                  <a:pt x="11277" y="21496"/>
                  <a:pt x="11047" y="21600"/>
                  <a:pt x="10801" y="21600"/>
                </a:cubicBezTo>
                <a:cubicBezTo>
                  <a:pt x="10538" y="21600"/>
                  <a:pt x="10318" y="21496"/>
                  <a:pt x="10143" y="21287"/>
                </a:cubicBezTo>
                <a:lnTo>
                  <a:pt x="2747" y="12989"/>
                </a:lnTo>
                <a:cubicBezTo>
                  <a:pt x="2714" y="12972"/>
                  <a:pt x="2556" y="12786"/>
                  <a:pt x="2271" y="12436"/>
                </a:cubicBezTo>
                <a:cubicBezTo>
                  <a:pt x="1988" y="12086"/>
                  <a:pt x="1678" y="11623"/>
                  <a:pt x="1345" y="11050"/>
                </a:cubicBezTo>
                <a:cubicBezTo>
                  <a:pt x="1009" y="10477"/>
                  <a:pt x="699" y="9819"/>
                  <a:pt x="421" y="9068"/>
                </a:cubicBezTo>
                <a:cubicBezTo>
                  <a:pt x="143" y="8326"/>
                  <a:pt x="0" y="7524"/>
                  <a:pt x="0" y="6680"/>
                </a:cubicBezTo>
                <a:cubicBezTo>
                  <a:pt x="0" y="5443"/>
                  <a:pt x="173" y="4401"/>
                  <a:pt x="516" y="3549"/>
                </a:cubicBezTo>
                <a:cubicBezTo>
                  <a:pt x="861" y="2696"/>
                  <a:pt x="1312" y="2007"/>
                  <a:pt x="1863" y="1482"/>
                </a:cubicBezTo>
                <a:cubicBezTo>
                  <a:pt x="2421" y="954"/>
                  <a:pt x="3047" y="576"/>
                  <a:pt x="3741" y="345"/>
                </a:cubicBezTo>
                <a:cubicBezTo>
                  <a:pt x="4437" y="116"/>
                  <a:pt x="5145" y="0"/>
                  <a:pt x="5864" y="0"/>
                </a:cubicBezTo>
                <a:cubicBezTo>
                  <a:pt x="6367" y="0"/>
                  <a:pt x="6865" y="99"/>
                  <a:pt x="7361" y="291"/>
                </a:cubicBezTo>
                <a:cubicBezTo>
                  <a:pt x="7857" y="486"/>
                  <a:pt x="8315" y="726"/>
                  <a:pt x="8738" y="1016"/>
                </a:cubicBezTo>
                <a:cubicBezTo>
                  <a:pt x="9161" y="1304"/>
                  <a:pt x="9552" y="1620"/>
                  <a:pt x="9902" y="1962"/>
                </a:cubicBezTo>
                <a:cubicBezTo>
                  <a:pt x="10253" y="2304"/>
                  <a:pt x="10553" y="2611"/>
                  <a:pt x="10801" y="2882"/>
                </a:cubicBezTo>
                <a:cubicBezTo>
                  <a:pt x="11047" y="2600"/>
                  <a:pt x="11350" y="2292"/>
                  <a:pt x="11713" y="1956"/>
                </a:cubicBezTo>
                <a:cubicBezTo>
                  <a:pt x="12071" y="1618"/>
                  <a:pt x="12464" y="1304"/>
                  <a:pt x="12887" y="1016"/>
                </a:cubicBezTo>
                <a:cubicBezTo>
                  <a:pt x="13313" y="726"/>
                  <a:pt x="13761" y="486"/>
                  <a:pt x="14246" y="291"/>
                </a:cubicBezTo>
                <a:cubicBezTo>
                  <a:pt x="14730" y="99"/>
                  <a:pt x="15235" y="0"/>
                  <a:pt x="15761" y="0"/>
                </a:cubicBezTo>
                <a:cubicBezTo>
                  <a:pt x="16465" y="0"/>
                  <a:pt x="17166" y="116"/>
                  <a:pt x="17859" y="344"/>
                </a:cubicBezTo>
                <a:cubicBezTo>
                  <a:pt x="18555" y="576"/>
                  <a:pt x="19179" y="954"/>
                  <a:pt x="19737" y="1482"/>
                </a:cubicBezTo>
                <a:cubicBezTo>
                  <a:pt x="20293" y="2007"/>
                  <a:pt x="20739" y="2696"/>
                  <a:pt x="21084" y="3549"/>
                </a:cubicBezTo>
                <a:cubicBezTo>
                  <a:pt x="21430" y="4401"/>
                  <a:pt x="21600" y="5443"/>
                  <a:pt x="21600" y="6680"/>
                </a:cubicBezTo>
                <a:cubicBezTo>
                  <a:pt x="21600" y="7524"/>
                  <a:pt x="21462" y="8326"/>
                  <a:pt x="21187" y="9068"/>
                </a:cubicBezTo>
                <a:cubicBezTo>
                  <a:pt x="20911" y="9819"/>
                  <a:pt x="20606" y="10477"/>
                  <a:pt x="20270" y="11050"/>
                </a:cubicBezTo>
                <a:cubicBezTo>
                  <a:pt x="19932" y="11623"/>
                  <a:pt x="19620" y="12086"/>
                  <a:pt x="19322" y="12436"/>
                </a:cubicBezTo>
                <a:cubicBezTo>
                  <a:pt x="19029" y="12786"/>
                  <a:pt x="18871" y="12981"/>
                  <a:pt x="18856" y="13018"/>
                </a:cubicBezTo>
                <a:lnTo>
                  <a:pt x="11482" y="21287"/>
                </a:lnTo>
                <a:close/>
                <a:moveTo>
                  <a:pt x="5864" y="2166"/>
                </a:moveTo>
                <a:lnTo>
                  <a:pt x="5864" y="2166"/>
                </a:lnTo>
                <a:cubicBezTo>
                  <a:pt x="5406" y="2166"/>
                  <a:pt x="4945" y="2225"/>
                  <a:pt x="4477" y="2346"/>
                </a:cubicBezTo>
                <a:cubicBezTo>
                  <a:pt x="4011" y="2468"/>
                  <a:pt x="3585" y="2696"/>
                  <a:pt x="3202" y="3024"/>
                </a:cubicBezTo>
                <a:cubicBezTo>
                  <a:pt x="2817" y="3351"/>
                  <a:pt x="2509" y="3806"/>
                  <a:pt x="2271" y="4387"/>
                </a:cubicBezTo>
                <a:cubicBezTo>
                  <a:pt x="2038" y="4969"/>
                  <a:pt x="1918" y="5734"/>
                  <a:pt x="1918" y="6680"/>
                </a:cubicBezTo>
                <a:cubicBezTo>
                  <a:pt x="1918" y="7290"/>
                  <a:pt x="2031" y="7880"/>
                  <a:pt x="2251" y="8450"/>
                </a:cubicBezTo>
                <a:cubicBezTo>
                  <a:pt x="2471" y="9017"/>
                  <a:pt x="2714" y="9523"/>
                  <a:pt x="2987" y="9969"/>
                </a:cubicBezTo>
                <a:cubicBezTo>
                  <a:pt x="3257" y="10415"/>
                  <a:pt x="3510" y="10773"/>
                  <a:pt x="3741" y="11044"/>
                </a:cubicBezTo>
                <a:lnTo>
                  <a:pt x="4076" y="11434"/>
                </a:lnTo>
                <a:lnTo>
                  <a:pt x="10801" y="18991"/>
                </a:lnTo>
                <a:lnTo>
                  <a:pt x="17524" y="11434"/>
                </a:lnTo>
                <a:lnTo>
                  <a:pt x="17874" y="11044"/>
                </a:lnTo>
                <a:cubicBezTo>
                  <a:pt x="18105" y="10773"/>
                  <a:pt x="18353" y="10415"/>
                  <a:pt x="18623" y="9969"/>
                </a:cubicBezTo>
                <a:cubicBezTo>
                  <a:pt x="18888" y="9523"/>
                  <a:pt x="19134" y="9014"/>
                  <a:pt x="19354" y="8441"/>
                </a:cubicBezTo>
                <a:cubicBezTo>
                  <a:pt x="19572" y="7871"/>
                  <a:pt x="19685" y="7284"/>
                  <a:pt x="19685" y="6680"/>
                </a:cubicBezTo>
                <a:cubicBezTo>
                  <a:pt x="19685" y="5743"/>
                  <a:pt x="19567" y="4980"/>
                  <a:pt x="19329" y="4393"/>
                </a:cubicBezTo>
                <a:cubicBezTo>
                  <a:pt x="19091" y="3809"/>
                  <a:pt x="18783" y="3351"/>
                  <a:pt x="18400" y="3024"/>
                </a:cubicBezTo>
                <a:cubicBezTo>
                  <a:pt x="18017" y="2696"/>
                  <a:pt x="17591" y="2468"/>
                  <a:pt x="17123" y="2346"/>
                </a:cubicBezTo>
                <a:cubicBezTo>
                  <a:pt x="16658" y="2225"/>
                  <a:pt x="16202" y="2166"/>
                  <a:pt x="15761" y="2166"/>
                </a:cubicBezTo>
                <a:cubicBezTo>
                  <a:pt x="15341" y="2166"/>
                  <a:pt x="14910" y="2279"/>
                  <a:pt x="14474" y="2507"/>
                </a:cubicBezTo>
                <a:cubicBezTo>
                  <a:pt x="14041" y="2739"/>
                  <a:pt x="13631" y="3015"/>
                  <a:pt x="13245" y="3340"/>
                </a:cubicBezTo>
                <a:cubicBezTo>
                  <a:pt x="12862" y="3665"/>
                  <a:pt x="12519" y="3998"/>
                  <a:pt x="12216" y="4342"/>
                </a:cubicBezTo>
                <a:cubicBezTo>
                  <a:pt x="11913" y="4684"/>
                  <a:pt x="11688" y="4952"/>
                  <a:pt x="11545" y="5153"/>
                </a:cubicBezTo>
                <a:cubicBezTo>
                  <a:pt x="11345" y="5429"/>
                  <a:pt x="11097" y="5570"/>
                  <a:pt x="10801" y="5570"/>
                </a:cubicBezTo>
                <a:cubicBezTo>
                  <a:pt x="10506" y="5570"/>
                  <a:pt x="10260" y="5429"/>
                  <a:pt x="10070" y="5153"/>
                </a:cubicBezTo>
                <a:cubicBezTo>
                  <a:pt x="9927" y="4944"/>
                  <a:pt x="9700" y="4673"/>
                  <a:pt x="9392" y="4334"/>
                </a:cubicBezTo>
                <a:cubicBezTo>
                  <a:pt x="9086" y="3995"/>
                  <a:pt x="8738" y="3665"/>
                  <a:pt x="8355" y="3340"/>
                </a:cubicBezTo>
                <a:cubicBezTo>
                  <a:pt x="7972" y="3016"/>
                  <a:pt x="7561" y="2739"/>
                  <a:pt x="7126" y="2507"/>
                </a:cubicBezTo>
                <a:cubicBezTo>
                  <a:pt x="6690" y="2278"/>
                  <a:pt x="6269" y="2166"/>
                  <a:pt x="5864" y="2166"/>
                </a:cubicBez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1948172" y="1331728"/>
            <a:ext cx="3567123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出入转及需关注医嘱配置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91360" y="1988820"/>
            <a:ext cx="7946390" cy="456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008227" y="47743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财务结算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79839" y="1350038"/>
            <a:ext cx="29385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场景</a:t>
            </a:r>
            <a:r>
              <a:rPr lang="en-US" altLang="zh-CN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en-US" altLang="zh-CN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直接出院结算</a:t>
            </a:r>
          </a:p>
        </p:txBody>
      </p:sp>
      <p:sp>
        <p:nvSpPr>
          <p:cNvPr id="16" name="KSO_Shape"/>
          <p:cNvSpPr/>
          <p:nvPr/>
        </p:nvSpPr>
        <p:spPr bwMode="auto">
          <a:xfrm rot="5400000">
            <a:off x="1096976" y="1346852"/>
            <a:ext cx="337877" cy="344248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79839" y="2063890"/>
            <a:ext cx="10044753" cy="4659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GT2.1"/>
          <p:cNvSpPr txBox="1"/>
          <p:nvPr>
            <p:custDataLst>
              <p:tags r:id="rId1"/>
            </p:custDataLst>
          </p:nvPr>
        </p:nvSpPr>
        <p:spPr>
          <a:xfrm>
            <a:off x="7246056" y="4386793"/>
            <a:ext cx="2151944" cy="1453444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defRPr/>
            </a:pPr>
            <a:endParaRPr lang="en-US" altLang="zh-CN" sz="1555" dirty="0">
              <a:solidFill>
                <a:schemeClr val="accent1">
                  <a:lumMod val="7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19284" y="1340698"/>
            <a:ext cx="70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场景</a:t>
            </a:r>
            <a:r>
              <a:rPr lang="en-US" altLang="zh-CN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en-US" altLang="zh-CN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拆分账单中途</a:t>
            </a:r>
            <a:r>
              <a:rPr lang="zh-CN" altLang="en-US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结算：</a:t>
            </a:r>
            <a:r>
              <a:rPr lang="zh-CN" altLang="en-US" sz="1800" b="1" spc="300" dirty="0" smtClean="0">
                <a:solidFill>
                  <a:srgbClr val="FF0000"/>
                </a:solidFill>
                <a:latin typeface="+mj-ea"/>
                <a:ea typeface="+mj-ea"/>
              </a:rPr>
              <a:t>按日期、医嘱分类</a:t>
            </a:r>
            <a:endParaRPr lang="zh-CN" altLang="en-US" sz="1800" b="1" spc="3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2711624" y="1718971"/>
            <a:ext cx="7920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住院时间久时一般会采用中途结算，按照起止时间结算一次。</a:t>
            </a:r>
            <a:endParaRPr lang="en-US" altLang="zh-CN" sz="16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跨年医保报销，也会用到中途结算。</a:t>
            </a:r>
          </a:p>
        </p:txBody>
      </p:sp>
      <p:sp>
        <p:nvSpPr>
          <p:cNvPr id="17" name="KSO_Shape"/>
          <p:cNvSpPr/>
          <p:nvPr>
            <p:custDataLst>
              <p:tags r:id="rId4"/>
            </p:custDataLst>
          </p:nvPr>
        </p:nvSpPr>
        <p:spPr bwMode="auto">
          <a:xfrm rot="5400000">
            <a:off x="1074417" y="1337513"/>
            <a:ext cx="337877" cy="344248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63" name="文本占位符 1"/>
          <p:cNvSpPr txBox="1"/>
          <p:nvPr>
            <p:custDataLst>
              <p:tags r:id="rId5"/>
            </p:custDataLst>
          </p:nvPr>
        </p:nvSpPr>
        <p:spPr>
          <a:xfrm>
            <a:off x="962791" y="496199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财务结算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59496" y="2924944"/>
            <a:ext cx="9509501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GT2.1"/>
          <p:cNvSpPr txBox="1"/>
          <p:nvPr/>
        </p:nvSpPr>
        <p:spPr>
          <a:xfrm>
            <a:off x="7246056" y="4386793"/>
            <a:ext cx="2151944" cy="1453444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defRPr/>
            </a:pPr>
            <a:endParaRPr lang="en-US" altLang="zh-CN" sz="1555" dirty="0">
              <a:solidFill>
                <a:schemeClr val="accent1">
                  <a:lumMod val="7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6127" y="1310118"/>
            <a:ext cx="349287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场景</a:t>
            </a:r>
            <a:r>
              <a:rPr lang="en-US" altLang="zh-CN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zh-CN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医嘱拆分账单结算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5440" y="3645024"/>
            <a:ext cx="69847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场景</a:t>
            </a:r>
            <a:r>
              <a:rPr lang="en-US" altLang="zh-CN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zh-CN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封账</a:t>
            </a:r>
            <a:endParaRPr lang="en-US" altLang="zh-CN" sz="18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主要针对未结算的账单做封账，封账后不允许退费退药操作</a:t>
            </a:r>
          </a:p>
        </p:txBody>
      </p:sp>
      <p:sp>
        <p:nvSpPr>
          <p:cNvPr id="18" name="KSO_Shape"/>
          <p:cNvSpPr/>
          <p:nvPr/>
        </p:nvSpPr>
        <p:spPr bwMode="auto">
          <a:xfrm rot="5400000">
            <a:off x="559550" y="1306933"/>
            <a:ext cx="337877" cy="344248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9" name="KSO_Shape"/>
          <p:cNvSpPr/>
          <p:nvPr/>
        </p:nvSpPr>
        <p:spPr bwMode="auto">
          <a:xfrm rot="5400000">
            <a:off x="658320" y="3726534"/>
            <a:ext cx="337877" cy="344248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0" name="文本占位符 1"/>
          <p:cNvSpPr txBox="1"/>
          <p:nvPr/>
        </p:nvSpPr>
        <p:spPr>
          <a:xfrm>
            <a:off x="936127" y="48430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财务结算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27483" y="1719898"/>
            <a:ext cx="8343600" cy="1925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71464" y="4725144"/>
            <a:ext cx="9898429" cy="1997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004719" y="50180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召回</a:t>
            </a:r>
          </a:p>
        </p:txBody>
      </p:sp>
      <p:sp>
        <p:nvSpPr>
          <p:cNvPr id="3" name="KSO_GT2.1"/>
          <p:cNvSpPr txBox="1"/>
          <p:nvPr/>
        </p:nvSpPr>
        <p:spPr>
          <a:xfrm>
            <a:off x="7246056" y="4637355"/>
            <a:ext cx="2151944" cy="1453444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defRPr/>
            </a:pPr>
            <a:endParaRPr lang="en-US" altLang="zh-CN" sz="1555" dirty="0">
              <a:solidFill>
                <a:schemeClr val="accent1">
                  <a:lumMod val="7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537995" y="1833825"/>
            <a:ext cx="466724" cy="4622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1" name="Oval 18"/>
          <p:cNvSpPr>
            <a:spLocks noChangeArrowheads="1"/>
          </p:cNvSpPr>
          <p:nvPr/>
        </p:nvSpPr>
        <p:spPr bwMode="auto">
          <a:xfrm>
            <a:off x="519812" y="4152144"/>
            <a:ext cx="466724" cy="4668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12" name="Group 25"/>
          <p:cNvGrpSpPr/>
          <p:nvPr/>
        </p:nvGrpSpPr>
        <p:grpSpPr bwMode="auto">
          <a:xfrm>
            <a:off x="682252" y="4282593"/>
            <a:ext cx="141847" cy="210548"/>
            <a:chOff x="0" y="0"/>
            <a:chExt cx="85" cy="127"/>
          </a:xfrm>
        </p:grpSpPr>
        <p:sp>
          <p:nvSpPr>
            <p:cNvPr id="13" name="Freeform 26"/>
            <p:cNvSpPr>
              <a:spLocks noEditPoints="1"/>
            </p:cNvSpPr>
            <p:nvPr/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4" name="Freeform 27"/>
            <p:cNvSpPr/>
            <p:nvPr/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15" name="Group 28"/>
          <p:cNvGrpSpPr/>
          <p:nvPr/>
        </p:nvGrpSpPr>
        <p:grpSpPr bwMode="auto">
          <a:xfrm>
            <a:off x="661539" y="1964274"/>
            <a:ext cx="219635" cy="178508"/>
            <a:chOff x="0" y="0"/>
            <a:chExt cx="132" cy="109"/>
          </a:xfrm>
        </p:grpSpPr>
        <p:sp>
          <p:nvSpPr>
            <p:cNvPr id="16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7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18" name="TextBox 13"/>
          <p:cNvSpPr txBox="1"/>
          <p:nvPr/>
        </p:nvSpPr>
        <p:spPr>
          <a:xfrm>
            <a:off x="1163095" y="1863045"/>
            <a:ext cx="2427915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1-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财务取消结算</a:t>
            </a:r>
          </a:p>
        </p:txBody>
      </p:sp>
      <p:sp>
        <p:nvSpPr>
          <p:cNvPr id="19" name="TextBox 13"/>
          <p:cNvSpPr txBox="1"/>
          <p:nvPr/>
        </p:nvSpPr>
        <p:spPr>
          <a:xfrm>
            <a:off x="1119446" y="4152144"/>
            <a:ext cx="2427915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2-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护士出院召回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1119446" y="5428931"/>
            <a:ext cx="1736194" cy="959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3-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医生作废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  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出院医嘱</a:t>
            </a: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544799" y="5444942"/>
            <a:ext cx="466724" cy="4668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24" name="Group 32"/>
          <p:cNvGrpSpPr/>
          <p:nvPr/>
        </p:nvGrpSpPr>
        <p:grpSpPr bwMode="auto">
          <a:xfrm>
            <a:off x="684359" y="5605143"/>
            <a:ext cx="192181" cy="155622"/>
            <a:chOff x="0" y="0"/>
            <a:chExt cx="116" cy="94"/>
          </a:xfrm>
        </p:grpSpPr>
        <p:sp>
          <p:nvSpPr>
            <p:cNvPr id="25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6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72" y="707998"/>
            <a:ext cx="4865965" cy="2013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407" y="2688729"/>
            <a:ext cx="5997298" cy="249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904" y="5206534"/>
            <a:ext cx="7510303" cy="1674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88231" y="525686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费用调整</a:t>
            </a:r>
          </a:p>
        </p:txBody>
      </p:sp>
      <p:sp>
        <p:nvSpPr>
          <p:cNvPr id="10" name="Oval 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8462" y="1622534"/>
            <a:ext cx="466724" cy="4622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1" name="Oval 1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5888" y="4512690"/>
            <a:ext cx="466724" cy="4668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12" name="Group 25"/>
          <p:cNvGrpSpPr/>
          <p:nvPr/>
        </p:nvGrpSpPr>
        <p:grpSpPr bwMode="auto">
          <a:xfrm>
            <a:off x="1308328" y="4643139"/>
            <a:ext cx="141847" cy="210548"/>
            <a:chOff x="0" y="0"/>
            <a:chExt cx="85" cy="127"/>
          </a:xfrm>
        </p:grpSpPr>
        <p:sp>
          <p:nvSpPr>
            <p:cNvPr id="13" name="Freeform 26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4" name="Freeform 27"/>
            <p:cNvSpPr/>
            <p:nvPr>
              <p:custDataLst>
                <p:tags r:id="rId10"/>
              </p:custDataLst>
            </p:nvPr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15" name="Group 28"/>
          <p:cNvGrpSpPr/>
          <p:nvPr/>
        </p:nvGrpSpPr>
        <p:grpSpPr bwMode="auto">
          <a:xfrm>
            <a:off x="1142006" y="1752983"/>
            <a:ext cx="219635" cy="178508"/>
            <a:chOff x="0" y="0"/>
            <a:chExt cx="132" cy="109"/>
          </a:xfrm>
        </p:grpSpPr>
        <p:sp>
          <p:nvSpPr>
            <p:cNvPr id="16" name="Freeform 29"/>
            <p:cNvSpPr/>
            <p:nvPr>
              <p:custDataLst>
                <p:tags r:id="rId7"/>
              </p:custDataLst>
            </p:nvPr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7" name="Freeform 30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18" name="TextBox 13"/>
          <p:cNvSpPr txBox="1"/>
          <p:nvPr>
            <p:custDataLst>
              <p:tags r:id="rId3"/>
            </p:custDataLst>
          </p:nvPr>
        </p:nvSpPr>
        <p:spPr>
          <a:xfrm>
            <a:off x="1643562" y="1651754"/>
            <a:ext cx="2427915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1-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财务取消结算</a:t>
            </a:r>
          </a:p>
        </p:txBody>
      </p:sp>
      <p:sp>
        <p:nvSpPr>
          <p:cNvPr id="19" name="TextBox 13"/>
          <p:cNvSpPr txBox="1"/>
          <p:nvPr>
            <p:custDataLst>
              <p:tags r:id="rId4"/>
            </p:custDataLst>
          </p:nvPr>
        </p:nvSpPr>
        <p:spPr>
          <a:xfrm>
            <a:off x="1745581" y="4512811"/>
            <a:ext cx="2796540" cy="864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2-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护士开启费用调整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105364" y="1413883"/>
            <a:ext cx="6996430" cy="2704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4077" y="5400891"/>
            <a:ext cx="9761220" cy="112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88231" y="525686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费用调整</a:t>
            </a:r>
          </a:p>
        </p:txBody>
      </p:sp>
      <p:sp>
        <p:nvSpPr>
          <p:cNvPr id="22" name="TextBox 13"/>
          <p:cNvSpPr txBox="1"/>
          <p:nvPr>
            <p:custDataLst>
              <p:tags r:id="rId1"/>
            </p:custDataLst>
          </p:nvPr>
        </p:nvSpPr>
        <p:spPr>
          <a:xfrm>
            <a:off x="1487924" y="1340485"/>
            <a:ext cx="3167916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3-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补录费用、执行</a:t>
            </a:r>
            <a:endParaRPr lang="zh-CN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3" name="Oval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3218" y="1356812"/>
            <a:ext cx="466724" cy="4668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24" name="Group 32"/>
          <p:cNvGrpSpPr/>
          <p:nvPr/>
        </p:nvGrpSpPr>
        <p:grpSpPr bwMode="auto">
          <a:xfrm>
            <a:off x="1052778" y="1517013"/>
            <a:ext cx="192181" cy="155622"/>
            <a:chOff x="0" y="0"/>
            <a:chExt cx="116" cy="94"/>
          </a:xfrm>
        </p:grpSpPr>
        <p:sp>
          <p:nvSpPr>
            <p:cNvPr id="25" name="Freeform 33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6" name="Freeform 34"/>
            <p:cNvSpPr/>
            <p:nvPr>
              <p:custDataLst>
                <p:tags r:id="rId9"/>
              </p:custDataLst>
            </p:nvPr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83400" y="3039534"/>
            <a:ext cx="9052560" cy="3726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13"/>
          <p:cNvSpPr txBox="1"/>
          <p:nvPr>
            <p:custDataLst>
              <p:tags r:id="rId4"/>
            </p:custDataLst>
          </p:nvPr>
        </p:nvSpPr>
        <p:spPr>
          <a:xfrm>
            <a:off x="1483400" y="2338710"/>
            <a:ext cx="289306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4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-</a:t>
            </a: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护士结束费用调整</a:t>
            </a:r>
          </a:p>
        </p:txBody>
      </p:sp>
      <p:sp>
        <p:nvSpPr>
          <p:cNvPr id="10" name="Oval 1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8694" y="2355037"/>
            <a:ext cx="466724" cy="4668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11" name="Group 32"/>
          <p:cNvGrpSpPr/>
          <p:nvPr/>
        </p:nvGrpSpPr>
        <p:grpSpPr bwMode="auto">
          <a:xfrm>
            <a:off x="1048254" y="2515238"/>
            <a:ext cx="192181" cy="155622"/>
            <a:chOff x="0" y="0"/>
            <a:chExt cx="116" cy="94"/>
          </a:xfrm>
        </p:grpSpPr>
        <p:sp>
          <p:nvSpPr>
            <p:cNvPr id="12" name="Freeform 33"/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3" name="Freeform 34"/>
            <p:cNvSpPr/>
            <p:nvPr>
              <p:custDataLst>
                <p:tags r:id="rId7"/>
              </p:custDataLst>
            </p:nvPr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88231" y="525686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费用调整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15880" y="1361221"/>
            <a:ext cx="624230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场景描述：小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患者已出院并完成结算，但医生发现忘了给小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开“心率平”药品。现在如何处理，最节省患者时间？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59896" y="3418572"/>
            <a:ext cx="266429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提示：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费用调整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15880" y="5157192"/>
            <a:ext cx="480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请同学们把这个场景在系统中模拟出来。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1" y="1268760"/>
            <a:ext cx="3463897" cy="35458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67608" y="2076998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  <a:t>思考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47528" y="2204864"/>
            <a:ext cx="8712968" cy="3881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占位符 1"/>
          <p:cNvSpPr txBox="1"/>
          <p:nvPr>
            <p:custDataLst>
              <p:tags r:id="rId2"/>
            </p:custDataLst>
          </p:nvPr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住院证办理入院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Shape 339"/>
          <p:cNvSpPr/>
          <p:nvPr>
            <p:custDataLst>
              <p:tags r:id="rId3"/>
            </p:custDataLst>
          </p:nvPr>
        </p:nvSpPr>
        <p:spPr>
          <a:xfrm>
            <a:off x="941723" y="1340768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6"/>
          <p:cNvSpPr/>
          <p:nvPr>
            <p:custDataLst>
              <p:tags r:id="rId4"/>
            </p:custDataLst>
          </p:nvPr>
        </p:nvSpPr>
        <p:spPr>
          <a:xfrm>
            <a:off x="1141764" y="1537610"/>
            <a:ext cx="274372" cy="280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0433" extrusionOk="0">
                <a:moveTo>
                  <a:pt x="14102" y="6331"/>
                </a:moveTo>
                <a:cubicBezTo>
                  <a:pt x="13391" y="5619"/>
                  <a:pt x="13391" y="4469"/>
                  <a:pt x="14102" y="3759"/>
                </a:cubicBezTo>
                <a:cubicBezTo>
                  <a:pt x="14812" y="3049"/>
                  <a:pt x="15965" y="3049"/>
                  <a:pt x="16674" y="3759"/>
                </a:cubicBezTo>
                <a:cubicBezTo>
                  <a:pt x="17385" y="4469"/>
                  <a:pt x="17385" y="5619"/>
                  <a:pt x="16674" y="6331"/>
                </a:cubicBezTo>
                <a:cubicBezTo>
                  <a:pt x="15965" y="7041"/>
                  <a:pt x="14812" y="7041"/>
                  <a:pt x="14102" y="6331"/>
                </a:cubicBezTo>
                <a:close/>
                <a:moveTo>
                  <a:pt x="12904" y="13199"/>
                </a:moveTo>
                <a:cubicBezTo>
                  <a:pt x="12904" y="13199"/>
                  <a:pt x="21289" y="7286"/>
                  <a:pt x="20359" y="518"/>
                </a:cubicBezTo>
                <a:cubicBezTo>
                  <a:pt x="20339" y="369"/>
                  <a:pt x="20289" y="271"/>
                  <a:pt x="20226" y="206"/>
                </a:cubicBezTo>
                <a:cubicBezTo>
                  <a:pt x="20162" y="145"/>
                  <a:pt x="20065" y="93"/>
                  <a:pt x="19914" y="72"/>
                </a:cubicBezTo>
                <a:cubicBezTo>
                  <a:pt x="13147" y="-856"/>
                  <a:pt x="7233" y="7529"/>
                  <a:pt x="7233" y="7529"/>
                </a:cubicBezTo>
                <a:cubicBezTo>
                  <a:pt x="2104" y="6928"/>
                  <a:pt x="2478" y="7929"/>
                  <a:pt x="137" y="13421"/>
                </a:cubicBezTo>
                <a:cubicBezTo>
                  <a:pt x="-311" y="14470"/>
                  <a:pt x="416" y="14829"/>
                  <a:pt x="1211" y="14536"/>
                </a:cubicBezTo>
                <a:cubicBezTo>
                  <a:pt x="2006" y="14242"/>
                  <a:pt x="3764" y="13593"/>
                  <a:pt x="3764" y="13593"/>
                </a:cubicBezTo>
                <a:lnTo>
                  <a:pt x="6840" y="16669"/>
                </a:lnTo>
                <a:cubicBezTo>
                  <a:pt x="6840" y="16669"/>
                  <a:pt x="6192" y="18426"/>
                  <a:pt x="5897" y="19222"/>
                </a:cubicBezTo>
                <a:cubicBezTo>
                  <a:pt x="5604" y="20018"/>
                  <a:pt x="5963" y="20744"/>
                  <a:pt x="7012" y="20297"/>
                </a:cubicBezTo>
                <a:cubicBezTo>
                  <a:pt x="12505" y="17955"/>
                  <a:pt x="13504" y="18328"/>
                  <a:pt x="12904" y="1319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674783" y="1459230"/>
            <a:ext cx="1972945" cy="1022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住院证配置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>
            <p:custDataLst>
              <p:tags r:id="rId1"/>
            </p:custDataLst>
          </p:nvPr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住院证办理入院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Shape 339"/>
          <p:cNvSpPr/>
          <p:nvPr>
            <p:custDataLst>
              <p:tags r:id="rId2"/>
            </p:custDataLst>
          </p:nvPr>
        </p:nvSpPr>
        <p:spPr>
          <a:xfrm>
            <a:off x="898444" y="1303885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6"/>
          <p:cNvSpPr/>
          <p:nvPr>
            <p:custDataLst>
              <p:tags r:id="rId3"/>
            </p:custDataLst>
          </p:nvPr>
        </p:nvSpPr>
        <p:spPr>
          <a:xfrm>
            <a:off x="1098485" y="1500727"/>
            <a:ext cx="274372" cy="280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0433" extrusionOk="0">
                <a:moveTo>
                  <a:pt x="14102" y="6331"/>
                </a:moveTo>
                <a:cubicBezTo>
                  <a:pt x="13391" y="5619"/>
                  <a:pt x="13391" y="4469"/>
                  <a:pt x="14102" y="3759"/>
                </a:cubicBezTo>
                <a:cubicBezTo>
                  <a:pt x="14812" y="3049"/>
                  <a:pt x="15965" y="3049"/>
                  <a:pt x="16674" y="3759"/>
                </a:cubicBezTo>
                <a:cubicBezTo>
                  <a:pt x="17385" y="4469"/>
                  <a:pt x="17385" y="5619"/>
                  <a:pt x="16674" y="6331"/>
                </a:cubicBezTo>
                <a:cubicBezTo>
                  <a:pt x="15965" y="7041"/>
                  <a:pt x="14812" y="7041"/>
                  <a:pt x="14102" y="6331"/>
                </a:cubicBezTo>
                <a:close/>
                <a:moveTo>
                  <a:pt x="12904" y="13199"/>
                </a:moveTo>
                <a:cubicBezTo>
                  <a:pt x="12904" y="13199"/>
                  <a:pt x="21289" y="7286"/>
                  <a:pt x="20359" y="518"/>
                </a:cubicBezTo>
                <a:cubicBezTo>
                  <a:pt x="20339" y="369"/>
                  <a:pt x="20289" y="271"/>
                  <a:pt x="20226" y="206"/>
                </a:cubicBezTo>
                <a:cubicBezTo>
                  <a:pt x="20162" y="145"/>
                  <a:pt x="20065" y="93"/>
                  <a:pt x="19914" y="72"/>
                </a:cubicBezTo>
                <a:cubicBezTo>
                  <a:pt x="13147" y="-856"/>
                  <a:pt x="7233" y="7529"/>
                  <a:pt x="7233" y="7529"/>
                </a:cubicBezTo>
                <a:cubicBezTo>
                  <a:pt x="2104" y="6928"/>
                  <a:pt x="2478" y="7929"/>
                  <a:pt x="137" y="13421"/>
                </a:cubicBezTo>
                <a:cubicBezTo>
                  <a:pt x="-311" y="14470"/>
                  <a:pt x="416" y="14829"/>
                  <a:pt x="1211" y="14536"/>
                </a:cubicBezTo>
                <a:cubicBezTo>
                  <a:pt x="2006" y="14242"/>
                  <a:pt x="3764" y="13593"/>
                  <a:pt x="3764" y="13593"/>
                </a:cubicBezTo>
                <a:lnTo>
                  <a:pt x="6840" y="16669"/>
                </a:lnTo>
                <a:cubicBezTo>
                  <a:pt x="6840" y="16669"/>
                  <a:pt x="6192" y="18426"/>
                  <a:pt x="5897" y="19222"/>
                </a:cubicBezTo>
                <a:cubicBezTo>
                  <a:pt x="5604" y="20018"/>
                  <a:pt x="5963" y="20744"/>
                  <a:pt x="7012" y="20297"/>
                </a:cubicBezTo>
                <a:cubicBezTo>
                  <a:pt x="12505" y="17955"/>
                  <a:pt x="13504" y="18328"/>
                  <a:pt x="12904" y="1319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631504" y="1422347"/>
            <a:ext cx="1972945" cy="1022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预住院</a:t>
            </a:r>
          </a:p>
        </p:txBody>
      </p:sp>
      <p:pic>
        <p:nvPicPr>
          <p:cNvPr id="21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87688" y="1268760"/>
            <a:ext cx="8580755" cy="4776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>
            <p:custDataLst>
              <p:tags r:id="rId1"/>
            </p:custDataLst>
          </p:nvPr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住院证办理入院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Shape 339"/>
          <p:cNvSpPr/>
          <p:nvPr>
            <p:custDataLst>
              <p:tags r:id="rId2"/>
            </p:custDataLst>
          </p:nvPr>
        </p:nvSpPr>
        <p:spPr>
          <a:xfrm>
            <a:off x="527280" y="1193127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6"/>
          <p:cNvSpPr/>
          <p:nvPr>
            <p:custDataLst>
              <p:tags r:id="rId3"/>
            </p:custDataLst>
          </p:nvPr>
        </p:nvSpPr>
        <p:spPr>
          <a:xfrm>
            <a:off x="727321" y="1389969"/>
            <a:ext cx="274372" cy="280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0433" extrusionOk="0">
                <a:moveTo>
                  <a:pt x="14102" y="6331"/>
                </a:moveTo>
                <a:cubicBezTo>
                  <a:pt x="13391" y="5619"/>
                  <a:pt x="13391" y="4469"/>
                  <a:pt x="14102" y="3759"/>
                </a:cubicBezTo>
                <a:cubicBezTo>
                  <a:pt x="14812" y="3049"/>
                  <a:pt x="15965" y="3049"/>
                  <a:pt x="16674" y="3759"/>
                </a:cubicBezTo>
                <a:cubicBezTo>
                  <a:pt x="17385" y="4469"/>
                  <a:pt x="17385" y="5619"/>
                  <a:pt x="16674" y="6331"/>
                </a:cubicBezTo>
                <a:cubicBezTo>
                  <a:pt x="15965" y="7041"/>
                  <a:pt x="14812" y="7041"/>
                  <a:pt x="14102" y="6331"/>
                </a:cubicBezTo>
                <a:close/>
                <a:moveTo>
                  <a:pt x="12904" y="13199"/>
                </a:moveTo>
                <a:cubicBezTo>
                  <a:pt x="12904" y="13199"/>
                  <a:pt x="21289" y="7286"/>
                  <a:pt x="20359" y="518"/>
                </a:cubicBezTo>
                <a:cubicBezTo>
                  <a:pt x="20339" y="369"/>
                  <a:pt x="20289" y="271"/>
                  <a:pt x="20226" y="206"/>
                </a:cubicBezTo>
                <a:cubicBezTo>
                  <a:pt x="20162" y="145"/>
                  <a:pt x="20065" y="93"/>
                  <a:pt x="19914" y="72"/>
                </a:cubicBezTo>
                <a:cubicBezTo>
                  <a:pt x="13147" y="-856"/>
                  <a:pt x="7233" y="7529"/>
                  <a:pt x="7233" y="7529"/>
                </a:cubicBezTo>
                <a:cubicBezTo>
                  <a:pt x="2104" y="6928"/>
                  <a:pt x="2478" y="7929"/>
                  <a:pt x="137" y="13421"/>
                </a:cubicBezTo>
                <a:cubicBezTo>
                  <a:pt x="-311" y="14470"/>
                  <a:pt x="416" y="14829"/>
                  <a:pt x="1211" y="14536"/>
                </a:cubicBezTo>
                <a:cubicBezTo>
                  <a:pt x="2006" y="14242"/>
                  <a:pt x="3764" y="13593"/>
                  <a:pt x="3764" y="13593"/>
                </a:cubicBezTo>
                <a:lnTo>
                  <a:pt x="6840" y="16669"/>
                </a:lnTo>
                <a:cubicBezTo>
                  <a:pt x="6840" y="16669"/>
                  <a:pt x="6192" y="18426"/>
                  <a:pt x="5897" y="19222"/>
                </a:cubicBezTo>
                <a:cubicBezTo>
                  <a:pt x="5604" y="20018"/>
                  <a:pt x="5963" y="20744"/>
                  <a:pt x="7012" y="20297"/>
                </a:cubicBezTo>
                <a:cubicBezTo>
                  <a:pt x="12505" y="17955"/>
                  <a:pt x="13504" y="18328"/>
                  <a:pt x="12904" y="1319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01776" y="1285032"/>
            <a:ext cx="17693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预住院证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4795" y="2420888"/>
            <a:ext cx="23179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预住院状态</a:t>
            </a:r>
            <a:endParaRPr lang="en-US" altLang="zh-CN" sz="2000" b="1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40000"/>
              </a:lnSpc>
            </a:pPr>
            <a:endParaRPr lang="en-US" altLang="zh-CN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录入院前医嘱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767" y="906774"/>
            <a:ext cx="8560732" cy="4036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836" y="5169138"/>
            <a:ext cx="10699407" cy="1493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51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>
            <p:custDataLst>
              <p:tags r:id="rId1"/>
            </p:custDataLst>
          </p:nvPr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住院证办理入院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Shape 339"/>
          <p:cNvSpPr/>
          <p:nvPr>
            <p:custDataLst>
              <p:tags r:id="rId2"/>
            </p:custDataLst>
          </p:nvPr>
        </p:nvSpPr>
        <p:spPr>
          <a:xfrm>
            <a:off x="527280" y="1193127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6"/>
          <p:cNvSpPr/>
          <p:nvPr>
            <p:custDataLst>
              <p:tags r:id="rId3"/>
            </p:custDataLst>
          </p:nvPr>
        </p:nvSpPr>
        <p:spPr>
          <a:xfrm>
            <a:off x="727321" y="1389969"/>
            <a:ext cx="274372" cy="280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0433" extrusionOk="0">
                <a:moveTo>
                  <a:pt x="14102" y="6331"/>
                </a:moveTo>
                <a:cubicBezTo>
                  <a:pt x="13391" y="5619"/>
                  <a:pt x="13391" y="4469"/>
                  <a:pt x="14102" y="3759"/>
                </a:cubicBezTo>
                <a:cubicBezTo>
                  <a:pt x="14812" y="3049"/>
                  <a:pt x="15965" y="3049"/>
                  <a:pt x="16674" y="3759"/>
                </a:cubicBezTo>
                <a:cubicBezTo>
                  <a:pt x="17385" y="4469"/>
                  <a:pt x="17385" y="5619"/>
                  <a:pt x="16674" y="6331"/>
                </a:cubicBezTo>
                <a:cubicBezTo>
                  <a:pt x="15965" y="7041"/>
                  <a:pt x="14812" y="7041"/>
                  <a:pt x="14102" y="6331"/>
                </a:cubicBezTo>
                <a:close/>
                <a:moveTo>
                  <a:pt x="12904" y="13199"/>
                </a:moveTo>
                <a:cubicBezTo>
                  <a:pt x="12904" y="13199"/>
                  <a:pt x="21289" y="7286"/>
                  <a:pt x="20359" y="518"/>
                </a:cubicBezTo>
                <a:cubicBezTo>
                  <a:pt x="20339" y="369"/>
                  <a:pt x="20289" y="271"/>
                  <a:pt x="20226" y="206"/>
                </a:cubicBezTo>
                <a:cubicBezTo>
                  <a:pt x="20162" y="145"/>
                  <a:pt x="20065" y="93"/>
                  <a:pt x="19914" y="72"/>
                </a:cubicBezTo>
                <a:cubicBezTo>
                  <a:pt x="13147" y="-856"/>
                  <a:pt x="7233" y="7529"/>
                  <a:pt x="7233" y="7529"/>
                </a:cubicBezTo>
                <a:cubicBezTo>
                  <a:pt x="2104" y="6928"/>
                  <a:pt x="2478" y="7929"/>
                  <a:pt x="137" y="13421"/>
                </a:cubicBezTo>
                <a:cubicBezTo>
                  <a:pt x="-311" y="14470"/>
                  <a:pt x="416" y="14829"/>
                  <a:pt x="1211" y="14536"/>
                </a:cubicBezTo>
                <a:cubicBezTo>
                  <a:pt x="2006" y="14242"/>
                  <a:pt x="3764" y="13593"/>
                  <a:pt x="3764" y="13593"/>
                </a:cubicBezTo>
                <a:lnTo>
                  <a:pt x="6840" y="16669"/>
                </a:lnTo>
                <a:cubicBezTo>
                  <a:pt x="6840" y="16669"/>
                  <a:pt x="6192" y="18426"/>
                  <a:pt x="5897" y="19222"/>
                </a:cubicBezTo>
                <a:cubicBezTo>
                  <a:pt x="5604" y="20018"/>
                  <a:pt x="5963" y="20744"/>
                  <a:pt x="7012" y="20297"/>
                </a:cubicBezTo>
                <a:cubicBezTo>
                  <a:pt x="12505" y="17955"/>
                  <a:pt x="13504" y="18328"/>
                  <a:pt x="12904" y="1319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01776" y="1285032"/>
            <a:ext cx="17693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预住院证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01776" y="2204864"/>
            <a:ext cx="2317961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日间手术</a:t>
            </a:r>
            <a:endParaRPr lang="en-US" altLang="zh-CN" sz="2000" b="1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648" y="1245538"/>
            <a:ext cx="8496944" cy="475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/>
          <p:cNvSpPr/>
          <p:nvPr/>
        </p:nvSpPr>
        <p:spPr>
          <a:xfrm>
            <a:off x="847816" y="1222608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9" name="Shape 348"/>
          <p:cNvSpPr/>
          <p:nvPr/>
        </p:nvSpPr>
        <p:spPr>
          <a:xfrm>
            <a:off x="1047909" y="1439156"/>
            <a:ext cx="274269" cy="241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92006" y="1340768"/>
            <a:ext cx="17693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交、退押金</a:t>
            </a:r>
          </a:p>
        </p:txBody>
      </p:sp>
      <p:sp>
        <p:nvSpPr>
          <p:cNvPr id="7" name="文本占位符 1"/>
          <p:cNvSpPr txBox="1"/>
          <p:nvPr/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住院证办理入院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15480" y="2348880"/>
            <a:ext cx="10048913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/>
          <p:cNvSpPr/>
          <p:nvPr>
            <p:custDataLst>
              <p:tags r:id="rId1"/>
            </p:custDataLst>
          </p:nvPr>
        </p:nvSpPr>
        <p:spPr>
          <a:xfrm>
            <a:off x="959322" y="1356776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9" name="Shape 348"/>
          <p:cNvSpPr/>
          <p:nvPr>
            <p:custDataLst>
              <p:tags r:id="rId2"/>
            </p:custDataLst>
          </p:nvPr>
        </p:nvSpPr>
        <p:spPr>
          <a:xfrm>
            <a:off x="1159415" y="1573324"/>
            <a:ext cx="274269" cy="241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703512" y="1474936"/>
            <a:ext cx="17693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押金配置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占位符 1"/>
          <p:cNvSpPr txBox="1"/>
          <p:nvPr>
            <p:custDataLst>
              <p:tags r:id="rId4"/>
            </p:custDataLst>
          </p:nvPr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住院证办理入院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777" y="2458156"/>
            <a:ext cx="9613068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19555" y="35081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医护界面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67408" y="1988840"/>
            <a:ext cx="10713720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hape 345"/>
          <p:cNvSpPr/>
          <p:nvPr>
            <p:custDataLst>
              <p:tags r:id="rId2"/>
            </p:custDataLst>
          </p:nvPr>
        </p:nvSpPr>
        <p:spPr>
          <a:xfrm>
            <a:off x="1103339" y="99079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8" name="Shape 348"/>
          <p:cNvSpPr/>
          <p:nvPr>
            <p:custDataLst>
              <p:tags r:id="rId3"/>
            </p:custDataLst>
          </p:nvPr>
        </p:nvSpPr>
        <p:spPr>
          <a:xfrm>
            <a:off x="1303432" y="1207339"/>
            <a:ext cx="274269" cy="241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847529" y="1108951"/>
            <a:ext cx="17693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患者列表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1091444" y="38264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医护界面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79576" y="1665246"/>
            <a:ext cx="9247505" cy="50990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Shape 345"/>
          <p:cNvSpPr/>
          <p:nvPr>
            <p:custDataLst>
              <p:tags r:id="rId2"/>
            </p:custDataLst>
          </p:nvPr>
        </p:nvSpPr>
        <p:spPr>
          <a:xfrm>
            <a:off x="1103339" y="99079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8"/>
          <p:cNvSpPr/>
          <p:nvPr>
            <p:custDataLst>
              <p:tags r:id="rId3"/>
            </p:custDataLst>
          </p:nvPr>
        </p:nvSpPr>
        <p:spPr>
          <a:xfrm>
            <a:off x="1303432" y="1207339"/>
            <a:ext cx="274269" cy="241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847529" y="1108951"/>
            <a:ext cx="17693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医生诊疗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6401633" y="5137239"/>
            <a:ext cx="3726815" cy="1028065"/>
            <a:chOff x="9726" y="5508"/>
            <a:chExt cx="5869" cy="1619"/>
          </a:xfrm>
        </p:grpSpPr>
        <p:sp>
          <p:nvSpPr>
            <p:cNvPr id="6" name="六边形 5"/>
            <p:cNvSpPr/>
            <p:nvPr/>
          </p:nvSpPr>
          <p:spPr>
            <a:xfrm>
              <a:off x="9726" y="5508"/>
              <a:ext cx="1897" cy="1619"/>
            </a:xfrm>
            <a:prstGeom prst="hexag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accent1">
                    <a:lumMod val="75000"/>
                  </a:schemeClr>
                </a:solidFill>
                <a:cs typeface="+mn-ea"/>
              </a:endParaRPr>
            </a:p>
          </p:txBody>
        </p:sp>
        <p:sp>
          <p:nvSpPr>
            <p:cNvPr id="10" name="文本框 6"/>
            <p:cNvSpPr txBox="1">
              <a:spLocks noChangeArrowheads="1"/>
            </p:cNvSpPr>
            <p:nvPr/>
          </p:nvSpPr>
          <p:spPr bwMode="auto">
            <a:xfrm>
              <a:off x="10056" y="5761"/>
              <a:ext cx="1274" cy="11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6600">
                  <a:ln w="3810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en-US" altLang="zh-CN" sz="4000" b="1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14" name="文本框 13"/>
            <p:cNvSpPr txBox="1">
              <a:spLocks noChangeArrowheads="1"/>
            </p:cNvSpPr>
            <p:nvPr/>
          </p:nvSpPr>
          <p:spPr bwMode="auto">
            <a:xfrm>
              <a:off x="11249" y="5910"/>
              <a:ext cx="4346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 spc="300" dirty="0" smtClean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出院流程</a:t>
              </a:r>
              <a:endParaRPr lang="zh-CN" altLang="en-US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7" name="文本框 29"/>
          <p:cNvSpPr txBox="1"/>
          <p:nvPr/>
        </p:nvSpPr>
        <p:spPr>
          <a:xfrm>
            <a:off x="1948836" y="3135932"/>
            <a:ext cx="2480310" cy="21837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字魂35号-经典雅黑" panose="02000000000000000000" pitchFamily="2" charset="-122"/>
              </a:rPr>
              <a:t>目 录</a:t>
            </a:r>
            <a:endParaRPr lang="en-US" altLang="zh-CN" sz="6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35号-经典雅黑" panose="02000000000000000000" pitchFamily="2" charset="-122"/>
              <a:ea typeface="字魂35号-经典雅黑" panose="02000000000000000000" pitchFamily="2" charset="-122"/>
              <a:sym typeface="字魂35号-经典雅黑" panose="020000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sym typeface="字魂35号-经典雅黑" panose="02000000000000000000" pitchFamily="2" charset="-122"/>
              </a:rPr>
              <a:t>CONTENTS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887033" y="1320815"/>
            <a:ext cx="3792855" cy="1028065"/>
            <a:chOff x="6218" y="664"/>
            <a:chExt cx="5973" cy="1619"/>
          </a:xfrm>
        </p:grpSpPr>
        <p:sp>
          <p:nvSpPr>
            <p:cNvPr id="22" name="六边形 21"/>
            <p:cNvSpPr/>
            <p:nvPr/>
          </p:nvSpPr>
          <p:spPr>
            <a:xfrm>
              <a:off x="6218" y="664"/>
              <a:ext cx="1897" cy="1619"/>
            </a:xfrm>
            <a:prstGeom prst="hexag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accent1">
                    <a:lumMod val="75000"/>
                  </a:schemeClr>
                </a:solidFill>
                <a:cs typeface="+mn-ea"/>
              </a:endParaRPr>
            </a:p>
          </p:txBody>
        </p:sp>
        <p:sp>
          <p:nvSpPr>
            <p:cNvPr id="8" name="文本框 6"/>
            <p:cNvSpPr txBox="1">
              <a:spLocks noChangeArrowheads="1"/>
            </p:cNvSpPr>
            <p:nvPr/>
          </p:nvSpPr>
          <p:spPr bwMode="auto">
            <a:xfrm>
              <a:off x="6384" y="917"/>
              <a:ext cx="1588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6600">
                  <a:ln w="3810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2" name="文本框 1"/>
            <p:cNvSpPr txBox="1">
              <a:spLocks noChangeArrowheads="1"/>
            </p:cNvSpPr>
            <p:nvPr/>
          </p:nvSpPr>
          <p:spPr bwMode="auto">
            <a:xfrm>
              <a:off x="8087" y="1109"/>
              <a:ext cx="4104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住院正流程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103693" y="3265031"/>
            <a:ext cx="4039870" cy="1028065"/>
            <a:chOff x="7908" y="3024"/>
            <a:chExt cx="6362" cy="1619"/>
          </a:xfrm>
        </p:grpSpPr>
        <p:sp>
          <p:nvSpPr>
            <p:cNvPr id="26" name="六边形 25"/>
            <p:cNvSpPr/>
            <p:nvPr/>
          </p:nvSpPr>
          <p:spPr>
            <a:xfrm>
              <a:off x="7908" y="3024"/>
              <a:ext cx="1897" cy="1619"/>
            </a:xfrm>
            <a:prstGeom prst="hexag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accent1">
                    <a:lumMod val="75000"/>
                  </a:schemeClr>
                </a:solidFill>
                <a:cs typeface="+mn-ea"/>
              </a:endParaRPr>
            </a:p>
          </p:txBody>
        </p:sp>
        <p:sp>
          <p:nvSpPr>
            <p:cNvPr id="9" name="文本框 6"/>
            <p:cNvSpPr txBox="1">
              <a:spLocks noChangeArrowheads="1"/>
            </p:cNvSpPr>
            <p:nvPr/>
          </p:nvSpPr>
          <p:spPr bwMode="auto">
            <a:xfrm>
              <a:off x="8115" y="3277"/>
              <a:ext cx="1512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6600">
                  <a:ln w="3810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en-US" altLang="zh-CN" sz="4000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3" name="文本框 2"/>
            <p:cNvSpPr txBox="1">
              <a:spLocks noChangeArrowheads="1"/>
            </p:cNvSpPr>
            <p:nvPr/>
          </p:nvSpPr>
          <p:spPr bwMode="auto">
            <a:xfrm>
              <a:off x="9374" y="3470"/>
              <a:ext cx="4896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住院特殊流程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1015825" y="400209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医护界面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69328" y="1767184"/>
            <a:ext cx="8952865" cy="4656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hape 345"/>
          <p:cNvSpPr/>
          <p:nvPr>
            <p:custDataLst>
              <p:tags r:id="rId2"/>
            </p:custDataLst>
          </p:nvPr>
        </p:nvSpPr>
        <p:spPr>
          <a:xfrm>
            <a:off x="1103339" y="99079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2" name="Shape 348"/>
          <p:cNvSpPr/>
          <p:nvPr>
            <p:custDataLst>
              <p:tags r:id="rId3"/>
            </p:custDataLst>
          </p:nvPr>
        </p:nvSpPr>
        <p:spPr>
          <a:xfrm>
            <a:off x="1303432" y="1207339"/>
            <a:ext cx="274269" cy="241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847529" y="1108951"/>
            <a:ext cx="17693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护士诊疗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48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4625620" y="1368476"/>
            <a:ext cx="466724" cy="4668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4625620" y="2561765"/>
            <a:ext cx="466724" cy="4668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4625620" y="3705328"/>
            <a:ext cx="466724" cy="4622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4625620" y="4889451"/>
            <a:ext cx="466724" cy="4668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21" name="Group 25"/>
          <p:cNvGrpSpPr/>
          <p:nvPr/>
        </p:nvGrpSpPr>
        <p:grpSpPr bwMode="auto">
          <a:xfrm>
            <a:off x="4788060" y="5019900"/>
            <a:ext cx="141847" cy="210548"/>
            <a:chOff x="0" y="0"/>
            <a:chExt cx="85" cy="127"/>
          </a:xfrm>
        </p:grpSpPr>
        <p:sp>
          <p:nvSpPr>
            <p:cNvPr id="22" name="Freeform 26"/>
            <p:cNvSpPr>
              <a:spLocks noEditPoints="1"/>
            </p:cNvSpPr>
            <p:nvPr/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3" name="Freeform 27"/>
            <p:cNvSpPr/>
            <p:nvPr/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24" name="Group 28"/>
          <p:cNvGrpSpPr/>
          <p:nvPr/>
        </p:nvGrpSpPr>
        <p:grpSpPr bwMode="auto">
          <a:xfrm>
            <a:off x="4749164" y="3835777"/>
            <a:ext cx="219635" cy="178508"/>
            <a:chOff x="0" y="0"/>
            <a:chExt cx="132" cy="109"/>
          </a:xfrm>
        </p:grpSpPr>
        <p:sp>
          <p:nvSpPr>
            <p:cNvPr id="25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6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27" name="Freeform 31"/>
          <p:cNvSpPr>
            <a:spLocks noEditPoints="1"/>
          </p:cNvSpPr>
          <p:nvPr/>
        </p:nvSpPr>
        <p:spPr bwMode="auto">
          <a:xfrm>
            <a:off x="4751455" y="2719673"/>
            <a:ext cx="215059" cy="183086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400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28" name="Group 32"/>
          <p:cNvGrpSpPr/>
          <p:nvPr/>
        </p:nvGrpSpPr>
        <p:grpSpPr bwMode="auto">
          <a:xfrm>
            <a:off x="4765180" y="1528677"/>
            <a:ext cx="192181" cy="155622"/>
            <a:chOff x="0" y="0"/>
            <a:chExt cx="116" cy="94"/>
          </a:xfrm>
        </p:grpSpPr>
        <p:sp>
          <p:nvSpPr>
            <p:cNvPr id="29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0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40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34" name="Rectangle 46"/>
          <p:cNvSpPr>
            <a:spLocks noChangeArrowheads="1"/>
          </p:cNvSpPr>
          <p:nvPr/>
        </p:nvSpPr>
        <p:spPr bwMode="auto">
          <a:xfrm>
            <a:off x="5369176" y="4791042"/>
            <a:ext cx="2910159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患者列表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右键操作权限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00189" y="1283330"/>
            <a:ext cx="3985435" cy="4028225"/>
            <a:chOff x="4563063" y="2473334"/>
            <a:chExt cx="3065874" cy="3098791"/>
          </a:xfrm>
        </p:grpSpPr>
        <p:sp>
          <p:nvSpPr>
            <p:cNvPr id="36" name="任意多边形 16"/>
            <p:cNvSpPr/>
            <p:nvPr/>
          </p:nvSpPr>
          <p:spPr>
            <a:xfrm>
              <a:off x="4563063" y="2473334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7" name="任意多边形 17"/>
            <p:cNvSpPr/>
            <p:nvPr/>
          </p:nvSpPr>
          <p:spPr>
            <a:xfrm flipH="1">
              <a:off x="6096000" y="2505075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8" name="任意多边形 18"/>
            <p:cNvSpPr/>
            <p:nvPr/>
          </p:nvSpPr>
          <p:spPr>
            <a:xfrm flipV="1">
              <a:off x="4563063" y="4038600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9" name="任意多边形 19"/>
            <p:cNvSpPr/>
            <p:nvPr/>
          </p:nvSpPr>
          <p:spPr>
            <a:xfrm flipH="1" flipV="1">
              <a:off x="6096000" y="4006859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5423418" y="3366312"/>
              <a:ext cx="1372916" cy="13729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相同点</a:t>
              </a:r>
            </a:p>
          </p:txBody>
        </p:sp>
        <p:sp>
          <p:nvSpPr>
            <p:cNvPr id="41" name="Freeform 157"/>
            <p:cNvSpPr>
              <a:spLocks noChangeAspect="1" noEditPoints="1"/>
            </p:cNvSpPr>
            <p:nvPr/>
          </p:nvSpPr>
          <p:spPr bwMode="auto">
            <a:xfrm>
              <a:off x="5219291" y="4450030"/>
              <a:ext cx="270757" cy="298723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60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6694345" y="4532876"/>
              <a:ext cx="240570" cy="324277"/>
              <a:chOff x="3722033" y="3714538"/>
              <a:chExt cx="500321" cy="674410"/>
            </a:xfrm>
            <a:solidFill>
              <a:schemeClr val="bg1"/>
            </a:solidFill>
          </p:grpSpPr>
          <p:sp>
            <p:nvSpPr>
              <p:cNvPr id="51" name="Freeform 27"/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160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52" name="Freeform 28"/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160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53" name="Freeform 29"/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160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</p:grpSp>
        <p:grpSp>
          <p:nvGrpSpPr>
            <p:cNvPr id="43" name="组合 42"/>
            <p:cNvGrpSpPr>
              <a:grpSpLocks noChangeAspect="1"/>
            </p:cNvGrpSpPr>
            <p:nvPr/>
          </p:nvGrpSpPr>
          <p:grpSpPr>
            <a:xfrm>
              <a:off x="6658187" y="3161490"/>
              <a:ext cx="312886" cy="266228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49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160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50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160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5206857" y="3165075"/>
              <a:ext cx="295624" cy="295912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45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160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160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47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160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48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160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</p:grpSp>
      </p:grpSp>
      <p:sp>
        <p:nvSpPr>
          <p:cNvPr id="54" name="矩形 53"/>
          <p:cNvSpPr/>
          <p:nvPr/>
        </p:nvSpPr>
        <p:spPr>
          <a:xfrm>
            <a:off x="5231904" y="1340768"/>
            <a:ext cx="2511794" cy="39878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医嘱</a:t>
            </a:r>
          </a:p>
        </p:txBody>
      </p:sp>
      <p:sp>
        <p:nvSpPr>
          <p:cNvPr id="55" name="矩形 54"/>
          <p:cNvSpPr/>
          <p:nvPr/>
        </p:nvSpPr>
        <p:spPr>
          <a:xfrm>
            <a:off x="5231904" y="1735574"/>
            <a:ext cx="4578292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医嘱信息、所在位置、医嘱检索条件</a:t>
            </a:r>
          </a:p>
        </p:txBody>
      </p:sp>
      <p:sp>
        <p:nvSpPr>
          <p:cNvPr id="56" name="矩形 55"/>
          <p:cNvSpPr/>
          <p:nvPr/>
        </p:nvSpPr>
        <p:spPr>
          <a:xfrm>
            <a:off x="5231904" y="2492896"/>
            <a:ext cx="2511794" cy="39878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执行记录</a:t>
            </a:r>
          </a:p>
        </p:txBody>
      </p:sp>
      <p:sp>
        <p:nvSpPr>
          <p:cNvPr id="57" name="矩形 56"/>
          <p:cNvSpPr/>
          <p:nvPr/>
        </p:nvSpPr>
        <p:spPr>
          <a:xfrm>
            <a:off x="5231904" y="2887702"/>
            <a:ext cx="3373662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执行信息、所在位置、条目数</a:t>
            </a:r>
          </a:p>
        </p:txBody>
      </p:sp>
      <p:sp>
        <p:nvSpPr>
          <p:cNvPr id="58" name="矩形 57"/>
          <p:cNvSpPr/>
          <p:nvPr/>
        </p:nvSpPr>
        <p:spPr>
          <a:xfrm>
            <a:off x="5231904" y="3645024"/>
            <a:ext cx="2511794" cy="39878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计费情况</a:t>
            </a:r>
          </a:p>
        </p:txBody>
      </p:sp>
      <p:sp>
        <p:nvSpPr>
          <p:cNvPr id="59" name="矩形 58"/>
          <p:cNvSpPr/>
          <p:nvPr/>
        </p:nvSpPr>
        <p:spPr>
          <a:xfrm>
            <a:off x="5231904" y="4039831"/>
            <a:ext cx="3373662" cy="46037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收费明细、计费信息</a:t>
            </a:r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06253"/>
              </p:ext>
            </p:extLst>
          </p:nvPr>
        </p:nvGraphicFramePr>
        <p:xfrm>
          <a:off x="8016106" y="4663143"/>
          <a:ext cx="378121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8923"/>
                <a:gridCol w="1296144"/>
                <a:gridCol w="129614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对医嘱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对执行记录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住院医生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住院护士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仅对护嘱有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有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 rot="2165666">
            <a:off x="7713506" y="3418350"/>
            <a:ext cx="614048" cy="2385845"/>
            <a:chOff x="9236887" y="2170501"/>
            <a:chExt cx="614048" cy="2385845"/>
          </a:xfrm>
        </p:grpSpPr>
        <p:sp>
          <p:nvSpPr>
            <p:cNvPr id="62" name="任意多边形 8"/>
            <p:cNvSpPr/>
            <p:nvPr/>
          </p:nvSpPr>
          <p:spPr>
            <a:xfrm flipV="1">
              <a:off x="9236887" y="2195430"/>
              <a:ext cx="551764" cy="2360916"/>
            </a:xfrm>
            <a:custGeom>
              <a:avLst/>
              <a:gdLst>
                <a:gd name="connsiteX0" fmla="*/ 0 w 753"/>
                <a:gd name="connsiteY0" fmla="*/ 0 h 3220"/>
                <a:gd name="connsiteX1" fmla="*/ 0 w 753"/>
                <a:gd name="connsiteY1" fmla="*/ 2175 h 3220"/>
                <a:gd name="connsiteX2" fmla="*/ 753 w 753"/>
                <a:gd name="connsiteY2" fmla="*/ 3220 h 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" h="3220">
                  <a:moveTo>
                    <a:pt x="0" y="0"/>
                  </a:moveTo>
                  <a:lnTo>
                    <a:pt x="0" y="2175"/>
                  </a:lnTo>
                  <a:lnTo>
                    <a:pt x="753" y="3220"/>
                  </a:ln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flipV="1">
              <a:off x="9684600" y="2170501"/>
              <a:ext cx="166335" cy="1664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 flipH="1">
            <a:off x="8971393" y="3936473"/>
            <a:ext cx="2442484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右键操作权限不同</a:t>
            </a:r>
          </a:p>
        </p:txBody>
      </p:sp>
      <p:sp>
        <p:nvSpPr>
          <p:cNvPr id="61" name="文本占位符 1"/>
          <p:cNvSpPr txBox="1"/>
          <p:nvPr/>
        </p:nvSpPr>
        <p:spPr>
          <a:xfrm>
            <a:off x="1015825" y="400209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医护界面</a:t>
            </a:r>
          </a:p>
        </p:txBody>
      </p:sp>
    </p:spTree>
    <p:extLst>
      <p:ext uri="{BB962C8B-B14F-4D97-AF65-F5344CB8AC3E}">
        <p14:creationId xmlns:p14="http://schemas.microsoft.com/office/powerpoint/2010/main" val="389716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7"/>
          <p:cNvSpPr>
            <a:spLocks noEditPoints="1"/>
          </p:cNvSpPr>
          <p:nvPr/>
        </p:nvSpPr>
        <p:spPr>
          <a:xfrm>
            <a:off x="992003" y="1176107"/>
            <a:ext cx="639377" cy="372981"/>
          </a:xfrm>
          <a:custGeom>
            <a:avLst/>
            <a:gdLst/>
            <a:ahLst/>
            <a:cxnLst>
              <a:cxn ang="0">
                <a:pos x="27962" y="0"/>
              </a:cxn>
              <a:cxn ang="0">
                <a:pos x="39147" y="118034"/>
              </a:cxn>
              <a:cxn ang="0">
                <a:pos x="67109" y="120844"/>
              </a:cxn>
              <a:cxn ang="0">
                <a:pos x="150996" y="67448"/>
              </a:cxn>
              <a:cxn ang="0">
                <a:pos x="198531" y="78689"/>
              </a:cxn>
              <a:cxn ang="0">
                <a:pos x="117441" y="33724"/>
              </a:cxn>
              <a:cxn ang="0">
                <a:pos x="72702" y="36534"/>
              </a:cxn>
              <a:cxn ang="0">
                <a:pos x="55924" y="61827"/>
              </a:cxn>
              <a:cxn ang="0">
                <a:pos x="69905" y="14052"/>
              </a:cxn>
              <a:cxn ang="0">
                <a:pos x="321565" y="89931"/>
              </a:cxn>
              <a:cxn ang="0">
                <a:pos x="279622" y="106793"/>
              </a:cxn>
              <a:cxn ang="0">
                <a:pos x="234882" y="129275"/>
              </a:cxn>
              <a:cxn ang="0">
                <a:pos x="206920" y="193913"/>
              </a:cxn>
              <a:cxn ang="0">
                <a:pos x="187347" y="213585"/>
              </a:cxn>
              <a:cxn ang="0">
                <a:pos x="178958" y="179861"/>
              </a:cxn>
              <a:cxn ang="0">
                <a:pos x="148200" y="205154"/>
              </a:cxn>
              <a:cxn ang="0">
                <a:pos x="148200" y="165809"/>
              </a:cxn>
              <a:cxn ang="0">
                <a:pos x="111849" y="191102"/>
              </a:cxn>
              <a:cxn ang="0">
                <a:pos x="134218" y="134896"/>
              </a:cxn>
              <a:cxn ang="0">
                <a:pos x="86683" y="165809"/>
              </a:cxn>
              <a:cxn ang="0">
                <a:pos x="139811" y="84310"/>
              </a:cxn>
              <a:cxn ang="0">
                <a:pos x="192939" y="103982"/>
              </a:cxn>
              <a:cxn ang="0">
                <a:pos x="192939" y="53396"/>
              </a:cxn>
              <a:cxn ang="0">
                <a:pos x="248863" y="75879"/>
              </a:cxn>
              <a:cxn ang="0">
                <a:pos x="226494" y="39345"/>
              </a:cxn>
              <a:cxn ang="0">
                <a:pos x="220901" y="33724"/>
              </a:cxn>
              <a:cxn ang="0">
                <a:pos x="271233" y="146137"/>
              </a:cxn>
              <a:cxn ang="0">
                <a:pos x="237678" y="148947"/>
              </a:cxn>
              <a:cxn ang="0">
                <a:pos x="271233" y="146137"/>
              </a:cxn>
              <a:cxn ang="0">
                <a:pos x="240475" y="188292"/>
              </a:cxn>
              <a:cxn ang="0">
                <a:pos x="212513" y="177051"/>
              </a:cxn>
              <a:cxn ang="0">
                <a:pos x="243271" y="182671"/>
              </a:cxn>
              <a:cxn ang="0">
                <a:pos x="226494" y="151758"/>
              </a:cxn>
              <a:cxn ang="0">
                <a:pos x="243271" y="182671"/>
              </a:cxn>
            </a:cxnLst>
            <a:rect l="0" t="0" r="0" b="0"/>
            <a:pathLst>
              <a:path w="115" h="76">
                <a:moveTo>
                  <a:pt x="25" y="5"/>
                </a:moveTo>
                <a:cubicBezTo>
                  <a:pt x="10" y="0"/>
                  <a:pt x="10" y="0"/>
                  <a:pt x="10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14" y="42"/>
                  <a:pt x="14" y="42"/>
                  <a:pt x="14" y="42"/>
                </a:cubicBezTo>
                <a:cubicBezTo>
                  <a:pt x="16" y="36"/>
                  <a:pt x="16" y="36"/>
                  <a:pt x="16" y="36"/>
                </a:cubicBezTo>
                <a:cubicBezTo>
                  <a:pt x="24" y="43"/>
                  <a:pt x="24" y="43"/>
                  <a:pt x="24" y="43"/>
                </a:cubicBezTo>
                <a:cubicBezTo>
                  <a:pt x="43" y="28"/>
                  <a:pt x="43" y="28"/>
                  <a:pt x="43" y="28"/>
                </a:cubicBezTo>
                <a:cubicBezTo>
                  <a:pt x="54" y="24"/>
                  <a:pt x="54" y="24"/>
                  <a:pt x="54" y="24"/>
                </a:cubicBezTo>
                <a:cubicBezTo>
                  <a:pt x="67" y="32"/>
                  <a:pt x="67" y="32"/>
                  <a:pt x="67" y="32"/>
                </a:cubicBezTo>
                <a:cubicBezTo>
                  <a:pt x="71" y="28"/>
                  <a:pt x="71" y="28"/>
                  <a:pt x="71" y="28"/>
                </a:cubicBezTo>
                <a:cubicBezTo>
                  <a:pt x="61" y="13"/>
                  <a:pt x="61" y="13"/>
                  <a:pt x="61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28" y="14"/>
                  <a:pt x="28" y="14"/>
                  <a:pt x="28" y="14"/>
                </a:cubicBezTo>
                <a:cubicBezTo>
                  <a:pt x="26" y="13"/>
                  <a:pt x="26" y="13"/>
                  <a:pt x="26" y="13"/>
                </a:cubicBezTo>
                <a:cubicBezTo>
                  <a:pt x="21" y="23"/>
                  <a:pt x="21" y="23"/>
                  <a:pt x="21" y="23"/>
                </a:cubicBezTo>
                <a:cubicBezTo>
                  <a:pt x="20" y="22"/>
                  <a:pt x="20" y="22"/>
                  <a:pt x="20" y="22"/>
                </a:cubicBezTo>
                <a:cubicBezTo>
                  <a:pt x="23" y="11"/>
                  <a:pt x="23" y="11"/>
                  <a:pt x="23" y="11"/>
                </a:cubicBezTo>
                <a:cubicBezTo>
                  <a:pt x="25" y="5"/>
                  <a:pt x="25" y="5"/>
                  <a:pt x="25" y="5"/>
                </a:cubicBezTo>
                <a:close/>
                <a:moveTo>
                  <a:pt x="91" y="2"/>
                </a:moveTo>
                <a:cubicBezTo>
                  <a:pt x="115" y="32"/>
                  <a:pt x="115" y="32"/>
                  <a:pt x="115" y="32"/>
                </a:cubicBezTo>
                <a:cubicBezTo>
                  <a:pt x="103" y="42"/>
                  <a:pt x="103" y="42"/>
                  <a:pt x="103" y="42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92" y="48"/>
                  <a:pt x="92" y="48"/>
                  <a:pt x="92" y="48"/>
                </a:cubicBezTo>
                <a:cubicBezTo>
                  <a:pt x="84" y="46"/>
                  <a:pt x="84" y="46"/>
                  <a:pt x="84" y="46"/>
                </a:cubicBezTo>
                <a:cubicBezTo>
                  <a:pt x="78" y="49"/>
                  <a:pt x="71" y="55"/>
                  <a:pt x="70" y="62"/>
                </a:cubicBezTo>
                <a:cubicBezTo>
                  <a:pt x="74" y="69"/>
                  <a:pt x="74" y="69"/>
                  <a:pt x="74" y="69"/>
                </a:cubicBezTo>
                <a:cubicBezTo>
                  <a:pt x="73" y="71"/>
                  <a:pt x="73" y="71"/>
                  <a:pt x="73" y="71"/>
                </a:cubicBezTo>
                <a:cubicBezTo>
                  <a:pt x="71" y="73"/>
                  <a:pt x="69" y="74"/>
                  <a:pt x="67" y="76"/>
                </a:cubicBezTo>
                <a:cubicBezTo>
                  <a:pt x="65" y="75"/>
                  <a:pt x="63" y="73"/>
                  <a:pt x="61" y="72"/>
                </a:cubicBezTo>
                <a:cubicBezTo>
                  <a:pt x="61" y="69"/>
                  <a:pt x="64" y="65"/>
                  <a:pt x="64" y="64"/>
                </a:cubicBezTo>
                <a:cubicBezTo>
                  <a:pt x="63" y="63"/>
                  <a:pt x="63" y="63"/>
                  <a:pt x="63" y="63"/>
                </a:cubicBezTo>
                <a:cubicBezTo>
                  <a:pt x="61" y="66"/>
                  <a:pt x="55" y="71"/>
                  <a:pt x="53" y="73"/>
                </a:cubicBezTo>
                <a:cubicBezTo>
                  <a:pt x="51" y="72"/>
                  <a:pt x="49" y="71"/>
                  <a:pt x="46" y="69"/>
                </a:cubicBezTo>
                <a:cubicBezTo>
                  <a:pt x="47" y="67"/>
                  <a:pt x="52" y="61"/>
                  <a:pt x="53" y="59"/>
                </a:cubicBezTo>
                <a:cubicBezTo>
                  <a:pt x="52" y="58"/>
                  <a:pt x="52" y="58"/>
                  <a:pt x="52" y="58"/>
                </a:cubicBezTo>
                <a:cubicBezTo>
                  <a:pt x="48" y="63"/>
                  <a:pt x="43" y="67"/>
                  <a:pt x="40" y="68"/>
                </a:cubicBezTo>
                <a:cubicBezTo>
                  <a:pt x="33" y="63"/>
                  <a:pt x="33" y="63"/>
                  <a:pt x="33" y="63"/>
                </a:cubicBezTo>
                <a:cubicBezTo>
                  <a:pt x="37" y="57"/>
                  <a:pt x="43" y="52"/>
                  <a:pt x="48" y="48"/>
                </a:cubicBezTo>
                <a:cubicBezTo>
                  <a:pt x="47" y="46"/>
                  <a:pt x="47" y="46"/>
                  <a:pt x="47" y="46"/>
                </a:cubicBezTo>
                <a:cubicBezTo>
                  <a:pt x="43" y="49"/>
                  <a:pt x="35" y="56"/>
                  <a:pt x="31" y="59"/>
                </a:cubicBezTo>
                <a:cubicBezTo>
                  <a:pt x="27" y="58"/>
                  <a:pt x="25" y="56"/>
                  <a:pt x="24" y="52"/>
                </a:cubicBezTo>
                <a:cubicBezTo>
                  <a:pt x="32" y="45"/>
                  <a:pt x="41" y="37"/>
                  <a:pt x="50" y="30"/>
                </a:cubicBezTo>
                <a:cubicBezTo>
                  <a:pt x="55" y="29"/>
                  <a:pt x="55" y="29"/>
                  <a:pt x="55" y="29"/>
                </a:cubicBezTo>
                <a:cubicBezTo>
                  <a:pt x="69" y="37"/>
                  <a:pt x="69" y="37"/>
                  <a:pt x="69" y="37"/>
                </a:cubicBezTo>
                <a:cubicBezTo>
                  <a:pt x="76" y="30"/>
                  <a:pt x="76" y="30"/>
                  <a:pt x="76" y="30"/>
                </a:cubicBezTo>
                <a:cubicBezTo>
                  <a:pt x="69" y="19"/>
                  <a:pt x="69" y="19"/>
                  <a:pt x="69" y="19"/>
                </a:cubicBezTo>
                <a:cubicBezTo>
                  <a:pt x="72" y="17"/>
                  <a:pt x="74" y="16"/>
                  <a:pt x="76" y="15"/>
                </a:cubicBezTo>
                <a:cubicBezTo>
                  <a:pt x="89" y="27"/>
                  <a:pt x="89" y="27"/>
                  <a:pt x="89" y="27"/>
                </a:cubicBezTo>
                <a:cubicBezTo>
                  <a:pt x="90" y="26"/>
                  <a:pt x="90" y="26"/>
                  <a:pt x="90" y="26"/>
                </a:cubicBezTo>
                <a:cubicBezTo>
                  <a:pt x="81" y="14"/>
                  <a:pt x="81" y="14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9" y="12"/>
                  <a:pt x="79" y="12"/>
                  <a:pt x="79" y="12"/>
                </a:cubicBezTo>
                <a:cubicBezTo>
                  <a:pt x="91" y="2"/>
                  <a:pt x="91" y="2"/>
                  <a:pt x="91" y="2"/>
                </a:cubicBezTo>
                <a:close/>
                <a:moveTo>
                  <a:pt x="97" y="52"/>
                </a:moveTo>
                <a:cubicBezTo>
                  <a:pt x="87" y="50"/>
                  <a:pt x="87" y="50"/>
                  <a:pt x="87" y="50"/>
                </a:cubicBezTo>
                <a:cubicBezTo>
                  <a:pt x="85" y="53"/>
                  <a:pt x="85" y="53"/>
                  <a:pt x="85" y="53"/>
                </a:cubicBezTo>
                <a:cubicBezTo>
                  <a:pt x="93" y="58"/>
                  <a:pt x="93" y="58"/>
                  <a:pt x="93" y="58"/>
                </a:cubicBezTo>
                <a:cubicBezTo>
                  <a:pt x="94" y="56"/>
                  <a:pt x="95" y="54"/>
                  <a:pt x="97" y="52"/>
                </a:cubicBezTo>
                <a:close/>
                <a:moveTo>
                  <a:pt x="80" y="71"/>
                </a:moveTo>
                <a:cubicBezTo>
                  <a:pt x="82" y="70"/>
                  <a:pt x="84" y="68"/>
                  <a:pt x="86" y="67"/>
                </a:cubicBezTo>
                <a:cubicBezTo>
                  <a:pt x="78" y="61"/>
                  <a:pt x="78" y="61"/>
                  <a:pt x="78" y="61"/>
                </a:cubicBezTo>
                <a:cubicBezTo>
                  <a:pt x="76" y="63"/>
                  <a:pt x="76" y="63"/>
                  <a:pt x="76" y="63"/>
                </a:cubicBezTo>
                <a:cubicBezTo>
                  <a:pt x="80" y="71"/>
                  <a:pt x="80" y="71"/>
                  <a:pt x="80" y="71"/>
                </a:cubicBezTo>
                <a:close/>
                <a:moveTo>
                  <a:pt x="87" y="65"/>
                </a:moveTo>
                <a:cubicBezTo>
                  <a:pt x="89" y="64"/>
                  <a:pt x="90" y="62"/>
                  <a:pt x="91" y="60"/>
                </a:cubicBezTo>
                <a:cubicBezTo>
                  <a:pt x="81" y="54"/>
                  <a:pt x="81" y="54"/>
                  <a:pt x="81" y="54"/>
                </a:cubicBezTo>
                <a:cubicBezTo>
                  <a:pt x="78" y="57"/>
                  <a:pt x="78" y="57"/>
                  <a:pt x="78" y="57"/>
                </a:cubicBezTo>
                <a:lnTo>
                  <a:pt x="87" y="65"/>
                </a:lnTo>
                <a:close/>
              </a:path>
            </a:pathLst>
          </a:custGeom>
          <a:solidFill>
            <a:srgbClr val="00AEEF"/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 32"/>
          <p:cNvSpPr/>
          <p:nvPr/>
        </p:nvSpPr>
        <p:spPr bwMode="auto">
          <a:xfrm>
            <a:off x="695276" y="1628554"/>
            <a:ext cx="1224136" cy="28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权限配置</a:t>
            </a:r>
          </a:p>
        </p:txBody>
      </p:sp>
      <p:sp>
        <p:nvSpPr>
          <p:cNvPr id="19" name="Round Same Side Corner Rectangle 154"/>
          <p:cNvSpPr/>
          <p:nvPr/>
        </p:nvSpPr>
        <p:spPr>
          <a:xfrm>
            <a:off x="551260" y="1583423"/>
            <a:ext cx="1512169" cy="396135"/>
          </a:xfrm>
          <a:prstGeom prst="round2Same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</a:ln>
          <a:effectLst/>
        </p:spPr>
        <p:txBody>
          <a:bodyPr lIns="68568" tIns="34284" rIns="68568" bIns="34284" rtlCol="0" anchor="ctr"/>
          <a:lstStyle/>
          <a:p>
            <a:pPr algn="ctr" defTabSz="914400">
              <a:defRPr/>
            </a:pPr>
            <a:endParaRPr lang="en-US" sz="900" kern="0">
              <a:solidFill>
                <a:schemeClr val="accent1">
                  <a:lumMod val="75000"/>
                </a:schemeClr>
              </a:solidFill>
              <a:latin typeface="Palatino Linotype" panose="02040502050505030304"/>
            </a:endParaRPr>
          </a:p>
        </p:txBody>
      </p:sp>
      <p:sp>
        <p:nvSpPr>
          <p:cNvPr id="7" name="文本占位符 1"/>
          <p:cNvSpPr txBox="1"/>
          <p:nvPr/>
        </p:nvSpPr>
        <p:spPr>
          <a:xfrm>
            <a:off x="1015825" y="400209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医护界面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354172"/>
            <a:ext cx="8596131" cy="4614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26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42"/>
          <p:cNvSpPr/>
          <p:nvPr/>
        </p:nvSpPr>
        <p:spPr>
          <a:xfrm>
            <a:off x="752289" y="1137359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7"/>
          <p:cNvSpPr/>
          <p:nvPr/>
        </p:nvSpPr>
        <p:spPr>
          <a:xfrm>
            <a:off x="951547" y="1330198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7488" y="1234520"/>
            <a:ext cx="17693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安排床位</a:t>
            </a:r>
          </a:p>
        </p:txBody>
      </p:sp>
      <p:sp>
        <p:nvSpPr>
          <p:cNvPr id="12" name="文本占位符 1"/>
          <p:cNvSpPr txBox="1"/>
          <p:nvPr/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05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床位管理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7525" y="3723397"/>
            <a:ext cx="6210300" cy="316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92144" y="4036695"/>
            <a:ext cx="4004310" cy="2472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5044608" y="1092496"/>
            <a:ext cx="2482802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b="1" spc="300" dirty="0" smtClean="0">
                <a:solidFill>
                  <a:srgbClr val="FFC000"/>
                </a:solidFill>
                <a:latin typeface="+mj-ea"/>
                <a:ea typeface="+mj-ea"/>
              </a:rPr>
              <a:t>分床、包床</a:t>
            </a:r>
            <a:endParaRPr lang="zh-CN" altLang="en-US" b="1" spc="300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547" y="1867649"/>
            <a:ext cx="10668925" cy="1745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/>
          <p:cNvSpPr/>
          <p:nvPr/>
        </p:nvSpPr>
        <p:spPr>
          <a:xfrm>
            <a:off x="846984" y="997223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9" name="Shape 348"/>
          <p:cNvSpPr/>
          <p:nvPr/>
        </p:nvSpPr>
        <p:spPr>
          <a:xfrm>
            <a:off x="1047077" y="1213771"/>
            <a:ext cx="274269" cy="241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91174" y="1115383"/>
            <a:ext cx="256139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床位图颜色解读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61033" y="1754550"/>
            <a:ext cx="1905970" cy="1443760"/>
            <a:chOff x="3326720" y="5130267"/>
            <a:chExt cx="1525992" cy="1137680"/>
          </a:xfrm>
        </p:grpSpPr>
        <p:sp>
          <p:nvSpPr>
            <p:cNvPr id="12" name="矩形 11"/>
            <p:cNvSpPr/>
            <p:nvPr/>
          </p:nvSpPr>
          <p:spPr>
            <a:xfrm>
              <a:off x="3326720" y="5130267"/>
              <a:ext cx="1256730" cy="3637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床位颜色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404081" y="5647380"/>
              <a:ext cx="1448631" cy="620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1600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粉色：性别女</a:t>
              </a:r>
              <a:endPara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1600" b="1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蓝色：性别男</a:t>
              </a:r>
            </a:p>
          </p:txBody>
        </p:sp>
      </p:grpSp>
      <p:sp>
        <p:nvSpPr>
          <p:cNvPr id="14" name="Text Placeholder 1"/>
          <p:cNvSpPr txBox="1"/>
          <p:nvPr/>
        </p:nvSpPr>
        <p:spPr>
          <a:xfrm>
            <a:off x="9156462" y="2333164"/>
            <a:ext cx="1848774" cy="1095836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粉色：一级护理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橙色：二级护理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红色：特级护理</a:t>
            </a:r>
          </a:p>
        </p:txBody>
      </p:sp>
      <p:sp>
        <p:nvSpPr>
          <p:cNvPr id="15" name="Text Placeholder 8"/>
          <p:cNvSpPr txBox="1"/>
          <p:nvPr/>
        </p:nvSpPr>
        <p:spPr>
          <a:xfrm>
            <a:off x="8261107" y="1855131"/>
            <a:ext cx="3415635" cy="244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床头卡颜色</a:t>
            </a:r>
          </a:p>
        </p:txBody>
      </p:sp>
      <p:sp>
        <p:nvSpPr>
          <p:cNvPr id="16" name="MH_Other_1"/>
          <p:cNvSpPr/>
          <p:nvPr/>
        </p:nvSpPr>
        <p:spPr>
          <a:xfrm>
            <a:off x="6267612" y="1723698"/>
            <a:ext cx="2334424" cy="918727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chemeClr val="accent1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0" rIns="68580" bIns="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67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3996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5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MH_Other_2"/>
          <p:cNvSpPr/>
          <p:nvPr/>
        </p:nvSpPr>
        <p:spPr>
          <a:xfrm flipH="1">
            <a:off x="4628165" y="1723698"/>
            <a:ext cx="2334424" cy="918727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rgbClr val="FFC00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0" rIns="68580" bIns="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67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3996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5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MH_Other_3"/>
          <p:cNvSpPr/>
          <p:nvPr/>
        </p:nvSpPr>
        <p:spPr>
          <a:xfrm flipH="1" flipV="1">
            <a:off x="6148372" y="2630543"/>
            <a:ext cx="814220" cy="778144"/>
          </a:xfrm>
          <a:custGeom>
            <a:avLst/>
            <a:gdLst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rgbClr val="FFC00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0" rIns="68580" bIns="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67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3996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5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27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Other_4"/>
          <p:cNvSpPr/>
          <p:nvPr/>
        </p:nvSpPr>
        <p:spPr>
          <a:xfrm flipV="1">
            <a:off x="6267610" y="2630543"/>
            <a:ext cx="814220" cy="778144"/>
          </a:xfrm>
          <a:custGeom>
            <a:avLst/>
            <a:gdLst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chemeClr val="accent1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0" rIns="68580" bIns="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67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3996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565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27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1"/>
          <p:cNvSpPr txBox="1"/>
          <p:nvPr/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05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床位管理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19830" y="3573145"/>
            <a:ext cx="5622925" cy="3130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 txBox="1"/>
          <p:nvPr>
            <p:custDataLst>
              <p:tags r:id="rId1"/>
            </p:custDataLst>
          </p:nvPr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05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床位管理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Shape 342"/>
          <p:cNvSpPr/>
          <p:nvPr>
            <p:custDataLst>
              <p:tags r:id="rId2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7"/>
          <p:cNvSpPr/>
          <p:nvPr>
            <p:custDataLst>
              <p:tags r:id="rId3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583965" y="1145312"/>
            <a:ext cx="17693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床位图设置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042" y="1412776"/>
            <a:ext cx="7712108" cy="477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354" y="1917069"/>
            <a:ext cx="3564430" cy="4770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 txBox="1"/>
          <p:nvPr>
            <p:custDataLst>
              <p:tags r:id="rId1"/>
            </p:custDataLst>
          </p:nvPr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05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床位管理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Shape 342"/>
          <p:cNvSpPr/>
          <p:nvPr>
            <p:custDataLst>
              <p:tags r:id="rId2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7"/>
          <p:cNvSpPr/>
          <p:nvPr>
            <p:custDataLst>
              <p:tags r:id="rId3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583965" y="1145312"/>
            <a:ext cx="17693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床位图设置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1240990"/>
            <a:ext cx="6485182" cy="203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221" y="3717032"/>
            <a:ext cx="3154953" cy="2682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6360" y="3668161"/>
            <a:ext cx="2382891" cy="2257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653" y="4005064"/>
            <a:ext cx="3363228" cy="1458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63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 txBox="1"/>
          <p:nvPr>
            <p:custDataLst>
              <p:tags r:id="rId1"/>
            </p:custDataLst>
          </p:nvPr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05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床位管理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Shape 342"/>
          <p:cNvSpPr/>
          <p:nvPr>
            <p:custDataLst>
              <p:tags r:id="rId2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7"/>
          <p:cNvSpPr/>
          <p:nvPr>
            <p:custDataLst>
              <p:tags r:id="rId3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583965" y="1145312"/>
            <a:ext cx="17693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床位图设置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8044" y="1128234"/>
            <a:ext cx="5111896" cy="209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7057" y="3428525"/>
            <a:ext cx="5192285" cy="212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4903" y="2924944"/>
            <a:ext cx="3463800" cy="1391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86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 txBox="1"/>
          <p:nvPr>
            <p:custDataLst>
              <p:tags r:id="rId1"/>
            </p:custDataLst>
          </p:nvPr>
        </p:nvSpPr>
        <p:spPr>
          <a:xfrm>
            <a:off x="855190" y="520961"/>
            <a:ext cx="2498080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05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床位管理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Shape 342"/>
          <p:cNvSpPr/>
          <p:nvPr>
            <p:custDataLst>
              <p:tags r:id="rId2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7"/>
          <p:cNvSpPr/>
          <p:nvPr>
            <p:custDataLst>
              <p:tags r:id="rId3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583965" y="1145312"/>
            <a:ext cx="17693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床位卡设置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207" y="322542"/>
            <a:ext cx="5255218" cy="2765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823" y="1972956"/>
            <a:ext cx="3629156" cy="394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1877364"/>
            <a:ext cx="3564430" cy="4770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7808" y="4262435"/>
            <a:ext cx="2080440" cy="1867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3491" y="4683863"/>
            <a:ext cx="5044877" cy="209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0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16080" y="1059742"/>
            <a:ext cx="5040560" cy="5417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688" y="1059742"/>
            <a:ext cx="2808312" cy="543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占位符 1"/>
          <p:cNvSpPr txBox="1"/>
          <p:nvPr>
            <p:custDataLst>
              <p:tags r:id="rId2"/>
            </p:custDataLst>
          </p:nvPr>
        </p:nvSpPr>
        <p:spPr>
          <a:xfrm>
            <a:off x="855190" y="520961"/>
            <a:ext cx="2498080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05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床位管理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Shape 342"/>
          <p:cNvSpPr/>
          <p:nvPr>
            <p:custDataLst>
              <p:tags r:id="rId3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4" name="Shape 347"/>
          <p:cNvSpPr/>
          <p:nvPr>
            <p:custDataLst>
              <p:tags r:id="rId4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583965" y="1145312"/>
            <a:ext cx="17693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床位卡设置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83432" y="40466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7609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课程大纲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684669"/>
            <a:ext cx="6336704" cy="6128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83432" y="44176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住院医生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12167" y="981269"/>
            <a:ext cx="5601067" cy="5719661"/>
            <a:chOff x="105748" y="915384"/>
            <a:chExt cx="6213318" cy="5464753"/>
          </a:xfrm>
        </p:grpSpPr>
        <p:graphicFrame>
          <p:nvGraphicFramePr>
            <p:cNvPr id="3" name="图片 7"/>
            <p:cNvGraphicFramePr/>
            <p:nvPr/>
          </p:nvGraphicFramePr>
          <p:xfrm>
            <a:off x="341622" y="915384"/>
            <a:ext cx="5889458" cy="5327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5" name="Visio" r:id="rId4" imgW="4311650" imgH="3975735" progId="Visio.Drawing.11">
                    <p:embed/>
                  </p:oleObj>
                </mc:Choice>
                <mc:Fallback>
                  <p:oleObj name="Visio" r:id="rId4" imgW="4311650" imgH="3975735" progId="Visio.Drawing.11">
                    <p:embed/>
                    <p:pic>
                      <p:nvPicPr>
                        <p:cNvPr id="0" name="图片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41622" y="915384"/>
                          <a:ext cx="5889458" cy="53274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矩形 1"/>
            <p:cNvSpPr>
              <a:spLocks noChangeArrowheads="1"/>
            </p:cNvSpPr>
            <p:nvPr/>
          </p:nvSpPr>
          <p:spPr bwMode="auto">
            <a:xfrm>
              <a:off x="105748" y="1052736"/>
              <a:ext cx="6213318" cy="5327401"/>
            </a:xfrm>
            <a:prstGeom prst="rect">
              <a:avLst/>
            </a:prstGeom>
            <a:noFill/>
            <a:ln w="38100">
              <a:solidFill>
                <a:schemeClr val="bg1">
                  <a:alpha val="58823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</p:grpSp>
      <p:sp>
        <p:nvSpPr>
          <p:cNvPr id="18" name="Text Placeholder 8"/>
          <p:cNvSpPr txBox="1"/>
          <p:nvPr/>
        </p:nvSpPr>
        <p:spPr>
          <a:xfrm>
            <a:off x="7732332" y="1783250"/>
            <a:ext cx="1595494" cy="785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960096" y="981269"/>
            <a:ext cx="4883869" cy="3724015"/>
            <a:chOff x="2419626" y="977326"/>
            <a:chExt cx="5968314" cy="3724015"/>
          </a:xfrm>
        </p:grpSpPr>
        <p:sp>
          <p:nvSpPr>
            <p:cNvPr id="25" name="TextBox 17"/>
            <p:cNvSpPr>
              <a:spLocks noChangeArrowheads="1"/>
            </p:cNvSpPr>
            <p:nvPr/>
          </p:nvSpPr>
          <p:spPr bwMode="auto">
            <a:xfrm>
              <a:off x="2790612" y="1385049"/>
              <a:ext cx="5597328" cy="3316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089150" defTabSz="81597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546350" defTabSz="81597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003550" defTabSz="81597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460750" defTabSz="81597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Font typeface="Wingdings" panose="05000000000000000000" pitchFamily="2" charset="2"/>
                <a:buChar char="n"/>
              </a:pPr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开病人的入院诊断</a:t>
              </a:r>
              <a:endParaRPr lang="en-US" altLang="zh-CN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Font typeface="Wingdings" panose="05000000000000000000" pitchFamily="2" charset="2"/>
                <a:buChar char="n"/>
              </a:pPr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开医嘱、停医嘱（药品检查检验治疗等）</a:t>
              </a:r>
            </a:p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Font typeface="Wingdings" panose="05000000000000000000" pitchFamily="2" charset="2"/>
                <a:buChar char="n"/>
              </a:pPr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检查申请单、检验告知单</a:t>
              </a:r>
            </a:p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Font typeface="Wingdings" panose="05000000000000000000" pitchFamily="2" charset="2"/>
                <a:buChar char="n"/>
              </a:pPr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手术申请单、</a:t>
              </a:r>
              <a:r>
                <a:rPr lang="en-US" altLang="zh-CN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输血申请单</a:t>
              </a:r>
              <a:r>
                <a:rPr lang="en-US" altLang="zh-CN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Font typeface="Wingdings" panose="05000000000000000000" pitchFamily="2" charset="2"/>
                <a:buChar char="n"/>
              </a:pPr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会诊申请</a:t>
              </a:r>
              <a:endParaRPr lang="en-US" altLang="zh-CN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Font typeface="Wingdings" panose="05000000000000000000" pitchFamily="2" charset="2"/>
                <a:buChar char="n"/>
              </a:pPr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打印长期、临时医嘱单</a:t>
              </a:r>
            </a:p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Font typeface="Wingdings" panose="05000000000000000000" pitchFamily="2" charset="2"/>
                <a:buChar char="n"/>
              </a:pPr>
              <a:r>
                <a:rPr lang="en-US" altLang="zh-CN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填写电子病历</a:t>
              </a:r>
              <a:r>
                <a:rPr lang="en-US" altLang="zh-CN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Font typeface="Wingdings" panose="05000000000000000000" pitchFamily="2" charset="2"/>
                <a:buChar char="n"/>
              </a:pPr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办理出院（医疗结算）</a:t>
              </a:r>
            </a:p>
          </p:txBody>
        </p:sp>
        <p:sp>
          <p:nvSpPr>
            <p:cNvPr id="21" name="TextBox 17"/>
            <p:cNvSpPr>
              <a:spLocks noChangeArrowheads="1"/>
            </p:cNvSpPr>
            <p:nvPr/>
          </p:nvSpPr>
          <p:spPr bwMode="auto">
            <a:xfrm>
              <a:off x="2419626" y="977326"/>
              <a:ext cx="193036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089150" defTabSz="81597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546350" defTabSz="81597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003550" defTabSz="81597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460750" defTabSz="81597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主要业务：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7379469" y="5424580"/>
            <a:ext cx="1656184" cy="1276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医嘱单</a:t>
            </a:r>
          </a:p>
          <a:p>
            <a:pPr marL="285750" indent="-28575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医疗</a:t>
            </a: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结算</a:t>
            </a:r>
            <a:endParaRPr lang="en-US" altLang="zh-CN" sz="1600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账单</a:t>
            </a:r>
            <a:endParaRPr lang="zh-CN" altLang="en-US" sz="16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TextBox 17"/>
          <p:cNvSpPr>
            <a:spLocks noChangeArrowheads="1"/>
          </p:cNvSpPr>
          <p:nvPr/>
        </p:nvSpPr>
        <p:spPr bwMode="auto">
          <a:xfrm>
            <a:off x="6960096" y="4914876"/>
            <a:ext cx="176346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89150" defTabSz="8159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6350" defTabSz="8159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3550" defTabSz="8159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0750" defTabSz="8159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名词解释：</a:t>
            </a:r>
          </a:p>
        </p:txBody>
      </p:sp>
      <p:sp>
        <p:nvSpPr>
          <p:cNvPr id="47" name="椭圆 228"/>
          <p:cNvSpPr>
            <a:spLocks noChangeArrowheads="1"/>
          </p:cNvSpPr>
          <p:nvPr/>
        </p:nvSpPr>
        <p:spPr bwMode="auto">
          <a:xfrm>
            <a:off x="5728738" y="755795"/>
            <a:ext cx="796925" cy="79692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48" name="椭圆 229"/>
          <p:cNvSpPr>
            <a:spLocks noChangeArrowheads="1"/>
          </p:cNvSpPr>
          <p:nvPr/>
        </p:nvSpPr>
        <p:spPr bwMode="auto">
          <a:xfrm>
            <a:off x="5685876" y="712932"/>
            <a:ext cx="882650" cy="88265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49" name="Freeform 51"/>
          <p:cNvSpPr>
            <a:spLocks noEditPoints="1"/>
          </p:cNvSpPr>
          <p:nvPr/>
        </p:nvSpPr>
        <p:spPr bwMode="auto">
          <a:xfrm>
            <a:off x="5913241" y="975573"/>
            <a:ext cx="427837" cy="357368"/>
          </a:xfrm>
          <a:custGeom>
            <a:avLst/>
            <a:gdLst>
              <a:gd name="T0" fmla="*/ 482687 w 208"/>
              <a:gd name="T1" fmla="*/ 160671 h 174"/>
              <a:gd name="T2" fmla="*/ 485201 w 208"/>
              <a:gd name="T3" fmla="*/ 143097 h 174"/>
              <a:gd name="T4" fmla="*/ 341903 w 208"/>
              <a:gd name="T5" fmla="*/ 0 h 174"/>
              <a:gd name="T6" fmla="*/ 223746 w 208"/>
              <a:gd name="T7" fmla="*/ 62762 h 174"/>
              <a:gd name="T8" fmla="*/ 181008 w 208"/>
              <a:gd name="T9" fmla="*/ 52720 h 174"/>
              <a:gd name="T10" fmla="*/ 87990 w 208"/>
              <a:gd name="T11" fmla="*/ 138076 h 174"/>
              <a:gd name="T12" fmla="*/ 0 w 208"/>
              <a:gd name="T13" fmla="*/ 241006 h 174"/>
              <a:gd name="T14" fmla="*/ 105588 w 208"/>
              <a:gd name="T15" fmla="*/ 346446 h 174"/>
              <a:gd name="T16" fmla="*/ 221232 w 208"/>
              <a:gd name="T17" fmla="*/ 346446 h 174"/>
              <a:gd name="T18" fmla="*/ 221232 w 208"/>
              <a:gd name="T19" fmla="*/ 411718 h 174"/>
              <a:gd name="T20" fmla="*/ 246372 w 208"/>
              <a:gd name="T21" fmla="*/ 436823 h 174"/>
              <a:gd name="T22" fmla="*/ 296651 w 208"/>
              <a:gd name="T23" fmla="*/ 436823 h 174"/>
              <a:gd name="T24" fmla="*/ 321791 w 208"/>
              <a:gd name="T25" fmla="*/ 411718 h 174"/>
              <a:gd name="T26" fmla="*/ 321791 w 208"/>
              <a:gd name="T27" fmla="*/ 346446 h 174"/>
              <a:gd name="T28" fmla="*/ 417323 w 208"/>
              <a:gd name="T29" fmla="*/ 346446 h 174"/>
              <a:gd name="T30" fmla="*/ 522911 w 208"/>
              <a:gd name="T31" fmla="*/ 241006 h 174"/>
              <a:gd name="T32" fmla="*/ 482687 w 208"/>
              <a:gd name="T33" fmla="*/ 160671 h 174"/>
              <a:gd name="T34" fmla="*/ 301679 w 208"/>
              <a:gd name="T35" fmla="*/ 411718 h 174"/>
              <a:gd name="T36" fmla="*/ 296651 w 208"/>
              <a:gd name="T37" fmla="*/ 416739 h 174"/>
              <a:gd name="T38" fmla="*/ 246372 w 208"/>
              <a:gd name="T39" fmla="*/ 416739 h 174"/>
              <a:gd name="T40" fmla="*/ 241344 w 208"/>
              <a:gd name="T41" fmla="*/ 411718 h 174"/>
              <a:gd name="T42" fmla="*/ 241344 w 208"/>
              <a:gd name="T43" fmla="*/ 346446 h 174"/>
              <a:gd name="T44" fmla="*/ 241344 w 208"/>
              <a:gd name="T45" fmla="*/ 273642 h 174"/>
              <a:gd name="T46" fmla="*/ 173466 w 208"/>
              <a:gd name="T47" fmla="*/ 273642 h 174"/>
              <a:gd name="T48" fmla="*/ 266483 w 208"/>
              <a:gd name="T49" fmla="*/ 150629 h 174"/>
              <a:gd name="T50" fmla="*/ 276539 w 208"/>
              <a:gd name="T51" fmla="*/ 150629 h 174"/>
              <a:gd name="T52" fmla="*/ 369557 w 208"/>
              <a:gd name="T53" fmla="*/ 273642 h 174"/>
              <a:gd name="T54" fmla="*/ 301679 w 208"/>
              <a:gd name="T55" fmla="*/ 273642 h 174"/>
              <a:gd name="T56" fmla="*/ 301679 w 208"/>
              <a:gd name="T57" fmla="*/ 346446 h 174"/>
              <a:gd name="T58" fmla="*/ 301679 w 208"/>
              <a:gd name="T59" fmla="*/ 411718 h 174"/>
              <a:gd name="T60" fmla="*/ 417323 w 208"/>
              <a:gd name="T61" fmla="*/ 326362 h 174"/>
              <a:gd name="T62" fmla="*/ 321791 w 208"/>
              <a:gd name="T63" fmla="*/ 326362 h 174"/>
              <a:gd name="T64" fmla="*/ 321791 w 208"/>
              <a:gd name="T65" fmla="*/ 293726 h 174"/>
              <a:gd name="T66" fmla="*/ 369557 w 208"/>
              <a:gd name="T67" fmla="*/ 293726 h 174"/>
              <a:gd name="T68" fmla="*/ 389669 w 208"/>
              <a:gd name="T69" fmla="*/ 281173 h 174"/>
              <a:gd name="T70" fmla="*/ 384641 w 208"/>
              <a:gd name="T71" fmla="*/ 261090 h 174"/>
              <a:gd name="T72" fmla="*/ 291623 w 208"/>
              <a:gd name="T73" fmla="*/ 138076 h 174"/>
              <a:gd name="T74" fmla="*/ 271511 w 208"/>
              <a:gd name="T75" fmla="*/ 128034 h 174"/>
              <a:gd name="T76" fmla="*/ 251400 w 208"/>
              <a:gd name="T77" fmla="*/ 138076 h 174"/>
              <a:gd name="T78" fmla="*/ 155868 w 208"/>
              <a:gd name="T79" fmla="*/ 261090 h 174"/>
              <a:gd name="T80" fmla="*/ 153354 w 208"/>
              <a:gd name="T81" fmla="*/ 281173 h 174"/>
              <a:gd name="T82" fmla="*/ 173466 w 208"/>
              <a:gd name="T83" fmla="*/ 293726 h 174"/>
              <a:gd name="T84" fmla="*/ 221232 w 208"/>
              <a:gd name="T85" fmla="*/ 293726 h 174"/>
              <a:gd name="T86" fmla="*/ 221232 w 208"/>
              <a:gd name="T87" fmla="*/ 326362 h 174"/>
              <a:gd name="T88" fmla="*/ 105588 w 208"/>
              <a:gd name="T89" fmla="*/ 326362 h 174"/>
              <a:gd name="T90" fmla="*/ 20112 w 208"/>
              <a:gd name="T91" fmla="*/ 241006 h 174"/>
              <a:gd name="T92" fmla="*/ 98046 w 208"/>
              <a:gd name="T93" fmla="*/ 155650 h 174"/>
              <a:gd name="T94" fmla="*/ 108102 w 208"/>
              <a:gd name="T95" fmla="*/ 155650 h 174"/>
              <a:gd name="T96" fmla="*/ 108102 w 208"/>
              <a:gd name="T97" fmla="*/ 145608 h 174"/>
              <a:gd name="T98" fmla="*/ 181008 w 208"/>
              <a:gd name="T99" fmla="*/ 72804 h 174"/>
              <a:gd name="T100" fmla="*/ 221232 w 208"/>
              <a:gd name="T101" fmla="*/ 85356 h 174"/>
              <a:gd name="T102" fmla="*/ 231288 w 208"/>
              <a:gd name="T103" fmla="*/ 90377 h 174"/>
              <a:gd name="T104" fmla="*/ 236316 w 208"/>
              <a:gd name="T105" fmla="*/ 80335 h 174"/>
              <a:gd name="T106" fmla="*/ 341903 w 208"/>
              <a:gd name="T107" fmla="*/ 20084 h 174"/>
              <a:gd name="T108" fmla="*/ 465089 w 208"/>
              <a:gd name="T109" fmla="*/ 143097 h 174"/>
              <a:gd name="T110" fmla="*/ 462575 w 208"/>
              <a:gd name="T111" fmla="*/ 163181 h 174"/>
              <a:gd name="T112" fmla="*/ 462575 w 208"/>
              <a:gd name="T113" fmla="*/ 168202 h 174"/>
              <a:gd name="T114" fmla="*/ 467603 w 208"/>
              <a:gd name="T115" fmla="*/ 173223 h 174"/>
              <a:gd name="T116" fmla="*/ 502799 w 208"/>
              <a:gd name="T117" fmla="*/ 241006 h 174"/>
              <a:gd name="T118" fmla="*/ 417323 w 208"/>
              <a:gd name="T119" fmla="*/ 326362 h 1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8" h="174">
                <a:moveTo>
                  <a:pt x="192" y="64"/>
                </a:moveTo>
                <a:cubicBezTo>
                  <a:pt x="193" y="61"/>
                  <a:pt x="193" y="59"/>
                  <a:pt x="193" y="57"/>
                </a:cubicBezTo>
                <a:cubicBezTo>
                  <a:pt x="193" y="25"/>
                  <a:pt x="167" y="0"/>
                  <a:pt x="136" y="0"/>
                </a:cubicBezTo>
                <a:cubicBezTo>
                  <a:pt x="117" y="0"/>
                  <a:pt x="100" y="9"/>
                  <a:pt x="89" y="25"/>
                </a:cubicBezTo>
                <a:cubicBezTo>
                  <a:pt x="84" y="22"/>
                  <a:pt x="78" y="21"/>
                  <a:pt x="72" y="21"/>
                </a:cubicBezTo>
                <a:cubicBezTo>
                  <a:pt x="53" y="21"/>
                  <a:pt x="37" y="35"/>
                  <a:pt x="35" y="55"/>
                </a:cubicBezTo>
                <a:cubicBezTo>
                  <a:pt x="15" y="58"/>
                  <a:pt x="0" y="76"/>
                  <a:pt x="0" y="96"/>
                </a:cubicBezTo>
                <a:cubicBezTo>
                  <a:pt x="0" y="119"/>
                  <a:pt x="19" y="138"/>
                  <a:pt x="42" y="138"/>
                </a:cubicBezTo>
                <a:cubicBezTo>
                  <a:pt x="88" y="138"/>
                  <a:pt x="88" y="138"/>
                  <a:pt x="88" y="138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8" y="170"/>
                  <a:pt x="92" y="174"/>
                  <a:pt x="98" y="174"/>
                </a:cubicBezTo>
                <a:cubicBezTo>
                  <a:pt x="118" y="174"/>
                  <a:pt x="118" y="174"/>
                  <a:pt x="118" y="174"/>
                </a:cubicBezTo>
                <a:cubicBezTo>
                  <a:pt x="124" y="174"/>
                  <a:pt x="128" y="170"/>
                  <a:pt x="128" y="164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66" y="138"/>
                  <a:pt x="166" y="138"/>
                  <a:pt x="166" y="138"/>
                </a:cubicBezTo>
                <a:cubicBezTo>
                  <a:pt x="189" y="138"/>
                  <a:pt x="208" y="119"/>
                  <a:pt x="208" y="96"/>
                </a:cubicBezTo>
                <a:cubicBezTo>
                  <a:pt x="208" y="84"/>
                  <a:pt x="202" y="72"/>
                  <a:pt x="192" y="64"/>
                </a:cubicBezTo>
                <a:close/>
                <a:moveTo>
                  <a:pt x="120" y="164"/>
                </a:moveTo>
                <a:cubicBezTo>
                  <a:pt x="120" y="165"/>
                  <a:pt x="119" y="166"/>
                  <a:pt x="118" y="166"/>
                </a:cubicBezTo>
                <a:cubicBezTo>
                  <a:pt x="98" y="166"/>
                  <a:pt x="98" y="166"/>
                  <a:pt x="98" y="166"/>
                </a:cubicBezTo>
                <a:cubicBezTo>
                  <a:pt x="97" y="166"/>
                  <a:pt x="96" y="165"/>
                  <a:pt x="96" y="164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6" y="109"/>
                  <a:pt x="96" y="109"/>
                  <a:pt x="96" y="109"/>
                </a:cubicBezTo>
                <a:cubicBezTo>
                  <a:pt x="69" y="109"/>
                  <a:pt x="69" y="109"/>
                  <a:pt x="69" y="109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107" y="59"/>
                  <a:pt x="109" y="59"/>
                  <a:pt x="110" y="60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20" y="109"/>
                  <a:pt x="120" y="109"/>
                  <a:pt x="120" y="109"/>
                </a:cubicBezTo>
                <a:cubicBezTo>
                  <a:pt x="120" y="138"/>
                  <a:pt x="120" y="138"/>
                  <a:pt x="120" y="138"/>
                </a:cubicBezTo>
                <a:lnTo>
                  <a:pt x="120" y="164"/>
                </a:lnTo>
                <a:close/>
                <a:moveTo>
                  <a:pt x="166" y="130"/>
                </a:moveTo>
                <a:cubicBezTo>
                  <a:pt x="128" y="130"/>
                  <a:pt x="128" y="130"/>
                  <a:pt x="128" y="130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47" y="117"/>
                  <a:pt x="147" y="117"/>
                  <a:pt x="147" y="117"/>
                </a:cubicBezTo>
                <a:cubicBezTo>
                  <a:pt x="151" y="117"/>
                  <a:pt x="154" y="115"/>
                  <a:pt x="155" y="112"/>
                </a:cubicBezTo>
                <a:cubicBezTo>
                  <a:pt x="156" y="110"/>
                  <a:pt x="156" y="107"/>
                  <a:pt x="153" y="104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4" y="53"/>
                  <a:pt x="111" y="51"/>
                  <a:pt x="108" y="51"/>
                </a:cubicBezTo>
                <a:cubicBezTo>
                  <a:pt x="105" y="51"/>
                  <a:pt x="102" y="53"/>
                  <a:pt x="100" y="55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0" y="107"/>
                  <a:pt x="60" y="110"/>
                  <a:pt x="61" y="112"/>
                </a:cubicBezTo>
                <a:cubicBezTo>
                  <a:pt x="62" y="115"/>
                  <a:pt x="65" y="117"/>
                  <a:pt x="69" y="117"/>
                </a:cubicBezTo>
                <a:cubicBezTo>
                  <a:pt x="88" y="117"/>
                  <a:pt x="88" y="117"/>
                  <a:pt x="88" y="117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42" y="130"/>
                  <a:pt x="42" y="130"/>
                  <a:pt x="42" y="130"/>
                </a:cubicBezTo>
                <a:cubicBezTo>
                  <a:pt x="23" y="130"/>
                  <a:pt x="8" y="115"/>
                  <a:pt x="8" y="96"/>
                </a:cubicBezTo>
                <a:cubicBezTo>
                  <a:pt x="8" y="78"/>
                  <a:pt x="22" y="64"/>
                  <a:pt x="39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42"/>
                  <a:pt x="56" y="29"/>
                  <a:pt x="72" y="29"/>
                </a:cubicBezTo>
                <a:cubicBezTo>
                  <a:pt x="78" y="29"/>
                  <a:pt x="84" y="30"/>
                  <a:pt x="88" y="34"/>
                </a:cubicBezTo>
                <a:cubicBezTo>
                  <a:pt x="92" y="36"/>
                  <a:pt x="92" y="36"/>
                  <a:pt x="92" y="36"/>
                </a:cubicBezTo>
                <a:cubicBezTo>
                  <a:pt x="94" y="32"/>
                  <a:pt x="94" y="32"/>
                  <a:pt x="94" y="32"/>
                </a:cubicBezTo>
                <a:cubicBezTo>
                  <a:pt x="103" y="17"/>
                  <a:pt x="119" y="8"/>
                  <a:pt x="136" y="8"/>
                </a:cubicBezTo>
                <a:cubicBezTo>
                  <a:pt x="163" y="8"/>
                  <a:pt x="185" y="30"/>
                  <a:pt x="185" y="57"/>
                </a:cubicBezTo>
                <a:cubicBezTo>
                  <a:pt x="185" y="59"/>
                  <a:pt x="185" y="62"/>
                  <a:pt x="184" y="65"/>
                </a:cubicBezTo>
                <a:cubicBezTo>
                  <a:pt x="184" y="67"/>
                  <a:pt x="184" y="67"/>
                  <a:pt x="184" y="67"/>
                </a:cubicBezTo>
                <a:cubicBezTo>
                  <a:pt x="186" y="69"/>
                  <a:pt x="186" y="69"/>
                  <a:pt x="186" y="69"/>
                </a:cubicBezTo>
                <a:cubicBezTo>
                  <a:pt x="195" y="75"/>
                  <a:pt x="200" y="85"/>
                  <a:pt x="200" y="96"/>
                </a:cubicBezTo>
                <a:cubicBezTo>
                  <a:pt x="200" y="115"/>
                  <a:pt x="184" y="130"/>
                  <a:pt x="166" y="13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0" name="椭圆 221"/>
          <p:cNvSpPr>
            <a:spLocks noChangeArrowheads="1"/>
          </p:cNvSpPr>
          <p:nvPr/>
        </p:nvSpPr>
        <p:spPr bwMode="auto">
          <a:xfrm>
            <a:off x="5819601" y="4584793"/>
            <a:ext cx="796925" cy="79692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1" name="椭圆 222"/>
          <p:cNvSpPr>
            <a:spLocks noChangeArrowheads="1"/>
          </p:cNvSpPr>
          <p:nvPr/>
        </p:nvSpPr>
        <p:spPr bwMode="auto">
          <a:xfrm>
            <a:off x="5776739" y="4541930"/>
            <a:ext cx="882650" cy="88265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2" name="Freeform 50"/>
          <p:cNvSpPr>
            <a:spLocks noEditPoints="1"/>
          </p:cNvSpPr>
          <p:nvPr/>
        </p:nvSpPr>
        <p:spPr bwMode="auto">
          <a:xfrm>
            <a:off x="6013234" y="4811684"/>
            <a:ext cx="409576" cy="343143"/>
          </a:xfrm>
          <a:custGeom>
            <a:avLst/>
            <a:gdLst>
              <a:gd name="T0" fmla="*/ 0 w 471"/>
              <a:gd name="T1" fmla="*/ 419817 h 395"/>
              <a:gd name="T2" fmla="*/ 95655 w 471"/>
              <a:gd name="T3" fmla="*/ 419817 h 395"/>
              <a:gd name="T4" fmla="*/ 95655 w 471"/>
              <a:gd name="T5" fmla="*/ 248702 h 395"/>
              <a:gd name="T6" fmla="*/ 0 w 471"/>
              <a:gd name="T7" fmla="*/ 248702 h 395"/>
              <a:gd name="T8" fmla="*/ 0 w 471"/>
              <a:gd name="T9" fmla="*/ 419817 h 395"/>
              <a:gd name="T10" fmla="*/ 20194 w 471"/>
              <a:gd name="T11" fmla="*/ 268895 h 395"/>
              <a:gd name="T12" fmla="*/ 75461 w 471"/>
              <a:gd name="T13" fmla="*/ 268895 h 395"/>
              <a:gd name="T14" fmla="*/ 75461 w 471"/>
              <a:gd name="T15" fmla="*/ 399623 h 395"/>
              <a:gd name="T16" fmla="*/ 20194 w 471"/>
              <a:gd name="T17" fmla="*/ 399623 h 395"/>
              <a:gd name="T18" fmla="*/ 20194 w 471"/>
              <a:gd name="T19" fmla="*/ 268895 h 395"/>
              <a:gd name="T20" fmla="*/ 136042 w 471"/>
              <a:gd name="T21" fmla="*/ 419817 h 395"/>
              <a:gd name="T22" fmla="*/ 231697 w 471"/>
              <a:gd name="T23" fmla="*/ 419817 h 395"/>
              <a:gd name="T24" fmla="*/ 231697 w 471"/>
              <a:gd name="T25" fmla="*/ 92466 h 395"/>
              <a:gd name="T26" fmla="*/ 136042 w 471"/>
              <a:gd name="T27" fmla="*/ 92466 h 395"/>
              <a:gd name="T28" fmla="*/ 136042 w 471"/>
              <a:gd name="T29" fmla="*/ 419817 h 395"/>
              <a:gd name="T30" fmla="*/ 156236 w 471"/>
              <a:gd name="T31" fmla="*/ 112660 h 395"/>
              <a:gd name="T32" fmla="*/ 211503 w 471"/>
              <a:gd name="T33" fmla="*/ 112660 h 395"/>
              <a:gd name="T34" fmla="*/ 211503 w 471"/>
              <a:gd name="T35" fmla="*/ 399623 h 395"/>
              <a:gd name="T36" fmla="*/ 156236 w 471"/>
              <a:gd name="T37" fmla="*/ 399623 h 395"/>
              <a:gd name="T38" fmla="*/ 156236 w 471"/>
              <a:gd name="T39" fmla="*/ 112660 h 395"/>
              <a:gd name="T40" fmla="*/ 407063 w 471"/>
              <a:gd name="T41" fmla="*/ 165801 h 395"/>
              <a:gd name="T42" fmla="*/ 407063 w 471"/>
              <a:gd name="T43" fmla="*/ 419817 h 395"/>
              <a:gd name="T44" fmla="*/ 500592 w 471"/>
              <a:gd name="T45" fmla="*/ 419817 h 395"/>
              <a:gd name="T46" fmla="*/ 500592 w 471"/>
              <a:gd name="T47" fmla="*/ 165801 h 395"/>
              <a:gd name="T48" fmla="*/ 407063 w 471"/>
              <a:gd name="T49" fmla="*/ 165801 h 395"/>
              <a:gd name="T50" fmla="*/ 480398 w 471"/>
              <a:gd name="T51" fmla="*/ 399623 h 395"/>
              <a:gd name="T52" fmla="*/ 427257 w 471"/>
              <a:gd name="T53" fmla="*/ 399623 h 395"/>
              <a:gd name="T54" fmla="*/ 427257 w 471"/>
              <a:gd name="T55" fmla="*/ 185995 h 395"/>
              <a:gd name="T56" fmla="*/ 480398 w 471"/>
              <a:gd name="T57" fmla="*/ 185995 h 395"/>
              <a:gd name="T58" fmla="*/ 480398 w 471"/>
              <a:gd name="T59" fmla="*/ 399623 h 395"/>
              <a:gd name="T60" fmla="*/ 272084 w 471"/>
              <a:gd name="T61" fmla="*/ 419817 h 395"/>
              <a:gd name="T62" fmla="*/ 367738 w 471"/>
              <a:gd name="T63" fmla="*/ 419817 h 395"/>
              <a:gd name="T64" fmla="*/ 367738 w 471"/>
              <a:gd name="T65" fmla="*/ 0 h 395"/>
              <a:gd name="T66" fmla="*/ 272084 w 471"/>
              <a:gd name="T67" fmla="*/ 0 h 395"/>
              <a:gd name="T68" fmla="*/ 272084 w 471"/>
              <a:gd name="T69" fmla="*/ 419817 h 395"/>
              <a:gd name="T70" fmla="*/ 292278 w 471"/>
              <a:gd name="T71" fmla="*/ 20194 h 395"/>
              <a:gd name="T72" fmla="*/ 347545 w 471"/>
              <a:gd name="T73" fmla="*/ 20194 h 395"/>
              <a:gd name="T74" fmla="*/ 347545 w 471"/>
              <a:gd name="T75" fmla="*/ 399623 h 395"/>
              <a:gd name="T76" fmla="*/ 292278 w 471"/>
              <a:gd name="T77" fmla="*/ 399623 h 395"/>
              <a:gd name="T78" fmla="*/ 292278 w 471"/>
              <a:gd name="T79" fmla="*/ 20194 h 39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71" h="395">
                <a:moveTo>
                  <a:pt x="0" y="395"/>
                </a:moveTo>
                <a:lnTo>
                  <a:pt x="90" y="395"/>
                </a:lnTo>
                <a:lnTo>
                  <a:pt x="90" y="234"/>
                </a:lnTo>
                <a:lnTo>
                  <a:pt x="0" y="234"/>
                </a:lnTo>
                <a:lnTo>
                  <a:pt x="0" y="395"/>
                </a:lnTo>
                <a:close/>
                <a:moveTo>
                  <a:pt x="19" y="253"/>
                </a:moveTo>
                <a:lnTo>
                  <a:pt x="71" y="253"/>
                </a:lnTo>
                <a:lnTo>
                  <a:pt x="71" y="376"/>
                </a:lnTo>
                <a:lnTo>
                  <a:pt x="19" y="376"/>
                </a:lnTo>
                <a:lnTo>
                  <a:pt x="19" y="253"/>
                </a:lnTo>
                <a:close/>
                <a:moveTo>
                  <a:pt x="128" y="395"/>
                </a:moveTo>
                <a:lnTo>
                  <a:pt x="218" y="395"/>
                </a:lnTo>
                <a:lnTo>
                  <a:pt x="218" y="87"/>
                </a:lnTo>
                <a:lnTo>
                  <a:pt x="128" y="87"/>
                </a:lnTo>
                <a:lnTo>
                  <a:pt x="128" y="395"/>
                </a:lnTo>
                <a:close/>
                <a:moveTo>
                  <a:pt x="147" y="106"/>
                </a:moveTo>
                <a:lnTo>
                  <a:pt x="199" y="106"/>
                </a:lnTo>
                <a:lnTo>
                  <a:pt x="199" y="376"/>
                </a:lnTo>
                <a:lnTo>
                  <a:pt x="147" y="376"/>
                </a:lnTo>
                <a:lnTo>
                  <a:pt x="147" y="106"/>
                </a:lnTo>
                <a:close/>
                <a:moveTo>
                  <a:pt x="383" y="156"/>
                </a:moveTo>
                <a:lnTo>
                  <a:pt x="383" y="395"/>
                </a:lnTo>
                <a:lnTo>
                  <a:pt x="471" y="395"/>
                </a:lnTo>
                <a:lnTo>
                  <a:pt x="471" y="156"/>
                </a:lnTo>
                <a:lnTo>
                  <a:pt x="383" y="156"/>
                </a:lnTo>
                <a:close/>
                <a:moveTo>
                  <a:pt x="452" y="376"/>
                </a:moveTo>
                <a:lnTo>
                  <a:pt x="402" y="376"/>
                </a:lnTo>
                <a:lnTo>
                  <a:pt x="402" y="175"/>
                </a:lnTo>
                <a:lnTo>
                  <a:pt x="452" y="175"/>
                </a:lnTo>
                <a:lnTo>
                  <a:pt x="452" y="376"/>
                </a:lnTo>
                <a:close/>
                <a:moveTo>
                  <a:pt x="256" y="395"/>
                </a:moveTo>
                <a:lnTo>
                  <a:pt x="346" y="395"/>
                </a:lnTo>
                <a:lnTo>
                  <a:pt x="346" y="0"/>
                </a:lnTo>
                <a:lnTo>
                  <a:pt x="256" y="0"/>
                </a:lnTo>
                <a:lnTo>
                  <a:pt x="256" y="395"/>
                </a:lnTo>
                <a:close/>
                <a:moveTo>
                  <a:pt x="275" y="19"/>
                </a:moveTo>
                <a:lnTo>
                  <a:pt x="327" y="19"/>
                </a:lnTo>
                <a:lnTo>
                  <a:pt x="327" y="376"/>
                </a:lnTo>
                <a:lnTo>
                  <a:pt x="275" y="376"/>
                </a:lnTo>
                <a:lnTo>
                  <a:pt x="275" y="1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90113" y="473396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医嘱开立</a:t>
            </a:r>
          </a:p>
        </p:txBody>
      </p:sp>
      <p:grpSp>
        <p:nvGrpSpPr>
          <p:cNvPr id="43" name="Group 8"/>
          <p:cNvGrpSpPr/>
          <p:nvPr/>
        </p:nvGrpSpPr>
        <p:grpSpPr>
          <a:xfrm>
            <a:off x="1075543" y="2884867"/>
            <a:ext cx="2231332" cy="2441578"/>
            <a:chOff x="1854714" y="2490343"/>
            <a:chExt cx="2879434" cy="3150264"/>
          </a:xfrm>
          <a:solidFill>
            <a:schemeClr val="accent2"/>
          </a:solidFill>
          <a:effectLst/>
        </p:grpSpPr>
        <p:sp>
          <p:nvSpPr>
            <p:cNvPr id="44" name="Shape 1438"/>
            <p:cNvSpPr/>
            <p:nvPr/>
          </p:nvSpPr>
          <p:spPr>
            <a:xfrm>
              <a:off x="2722728" y="3986117"/>
              <a:ext cx="1141551" cy="165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4822" y="7771"/>
                  </a:moveTo>
                  <a:cubicBezTo>
                    <a:pt x="16702" y="9581"/>
                    <a:pt x="18651" y="11912"/>
                    <a:pt x="18041" y="14344"/>
                  </a:cubicBezTo>
                  <a:cubicBezTo>
                    <a:pt x="17605" y="16684"/>
                    <a:pt x="14610" y="19126"/>
                    <a:pt x="10611" y="19050"/>
                  </a:cubicBezTo>
                  <a:cubicBezTo>
                    <a:pt x="6612" y="19126"/>
                    <a:pt x="3617" y="16684"/>
                    <a:pt x="3181" y="14344"/>
                  </a:cubicBezTo>
                  <a:cubicBezTo>
                    <a:pt x="2572" y="11912"/>
                    <a:pt x="4521" y="9581"/>
                    <a:pt x="6401" y="7771"/>
                  </a:cubicBezTo>
                  <a:cubicBezTo>
                    <a:pt x="8423" y="5931"/>
                    <a:pt x="9579" y="4382"/>
                    <a:pt x="10089" y="3222"/>
                  </a:cubicBezTo>
                  <a:cubicBezTo>
                    <a:pt x="10624" y="2075"/>
                    <a:pt x="10514" y="1317"/>
                    <a:pt x="10611" y="1341"/>
                  </a:cubicBezTo>
                  <a:cubicBezTo>
                    <a:pt x="10708" y="1317"/>
                    <a:pt x="10598" y="2075"/>
                    <a:pt x="11134" y="3222"/>
                  </a:cubicBezTo>
                  <a:cubicBezTo>
                    <a:pt x="11644" y="4382"/>
                    <a:pt x="12800" y="5931"/>
                    <a:pt x="14822" y="7771"/>
                  </a:cubicBezTo>
                  <a:close/>
                  <a:moveTo>
                    <a:pt x="5485" y="7186"/>
                  </a:moveTo>
                  <a:cubicBezTo>
                    <a:pt x="4088" y="8206"/>
                    <a:pt x="2558" y="9222"/>
                    <a:pt x="1493" y="10503"/>
                  </a:cubicBezTo>
                  <a:cubicBezTo>
                    <a:pt x="420" y="11765"/>
                    <a:pt x="-189" y="13292"/>
                    <a:pt x="53" y="14894"/>
                  </a:cubicBezTo>
                  <a:cubicBezTo>
                    <a:pt x="278" y="16485"/>
                    <a:pt x="1353" y="18151"/>
                    <a:pt x="3244" y="19431"/>
                  </a:cubicBezTo>
                  <a:cubicBezTo>
                    <a:pt x="5108" y="20707"/>
                    <a:pt x="7786" y="21598"/>
                    <a:pt x="10611" y="21559"/>
                  </a:cubicBezTo>
                  <a:cubicBezTo>
                    <a:pt x="13436" y="21598"/>
                    <a:pt x="16115" y="20707"/>
                    <a:pt x="17979" y="19431"/>
                  </a:cubicBezTo>
                  <a:cubicBezTo>
                    <a:pt x="19869" y="18150"/>
                    <a:pt x="20944" y="16485"/>
                    <a:pt x="21169" y="14894"/>
                  </a:cubicBezTo>
                  <a:cubicBezTo>
                    <a:pt x="21411" y="13292"/>
                    <a:pt x="20803" y="11765"/>
                    <a:pt x="19729" y="10502"/>
                  </a:cubicBezTo>
                  <a:cubicBezTo>
                    <a:pt x="18664" y="9222"/>
                    <a:pt x="17134" y="8205"/>
                    <a:pt x="15737" y="7186"/>
                  </a:cubicBezTo>
                  <a:cubicBezTo>
                    <a:pt x="12805" y="5267"/>
                    <a:pt x="11324" y="3571"/>
                    <a:pt x="10914" y="2188"/>
                  </a:cubicBezTo>
                  <a:cubicBezTo>
                    <a:pt x="10501" y="805"/>
                    <a:pt x="10645" y="-2"/>
                    <a:pt x="10611" y="0"/>
                  </a:cubicBezTo>
                  <a:cubicBezTo>
                    <a:pt x="10578" y="-2"/>
                    <a:pt x="10721" y="805"/>
                    <a:pt x="10296" y="2182"/>
                  </a:cubicBezTo>
                  <a:cubicBezTo>
                    <a:pt x="9898" y="3571"/>
                    <a:pt x="8418" y="5267"/>
                    <a:pt x="5485" y="718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Shape 1439"/>
            <p:cNvSpPr/>
            <p:nvPr/>
          </p:nvSpPr>
          <p:spPr>
            <a:xfrm>
              <a:off x="2722728" y="2490343"/>
              <a:ext cx="1141551" cy="165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1134" y="18338"/>
                  </a:moveTo>
                  <a:cubicBezTo>
                    <a:pt x="10598" y="19485"/>
                    <a:pt x="10708" y="20243"/>
                    <a:pt x="10611" y="20219"/>
                  </a:cubicBezTo>
                  <a:cubicBezTo>
                    <a:pt x="10514" y="20243"/>
                    <a:pt x="10624" y="19485"/>
                    <a:pt x="10089" y="18338"/>
                  </a:cubicBezTo>
                  <a:cubicBezTo>
                    <a:pt x="9579" y="17179"/>
                    <a:pt x="8423" y="15629"/>
                    <a:pt x="6401" y="13789"/>
                  </a:cubicBezTo>
                  <a:cubicBezTo>
                    <a:pt x="4521" y="11980"/>
                    <a:pt x="2572" y="9649"/>
                    <a:pt x="3181" y="7216"/>
                  </a:cubicBezTo>
                  <a:cubicBezTo>
                    <a:pt x="3617" y="4876"/>
                    <a:pt x="6612" y="2434"/>
                    <a:pt x="10611" y="2510"/>
                  </a:cubicBezTo>
                  <a:cubicBezTo>
                    <a:pt x="14610" y="2434"/>
                    <a:pt x="17605" y="4876"/>
                    <a:pt x="18041" y="7216"/>
                  </a:cubicBezTo>
                  <a:cubicBezTo>
                    <a:pt x="18651" y="9649"/>
                    <a:pt x="16702" y="11980"/>
                    <a:pt x="14822" y="13789"/>
                  </a:cubicBezTo>
                  <a:cubicBezTo>
                    <a:pt x="12800" y="15629"/>
                    <a:pt x="11644" y="17179"/>
                    <a:pt x="11134" y="18338"/>
                  </a:cubicBezTo>
                  <a:close/>
                  <a:moveTo>
                    <a:pt x="10296" y="19378"/>
                  </a:moveTo>
                  <a:cubicBezTo>
                    <a:pt x="10721" y="20755"/>
                    <a:pt x="10578" y="21562"/>
                    <a:pt x="10611" y="21560"/>
                  </a:cubicBezTo>
                  <a:cubicBezTo>
                    <a:pt x="10645" y="21562"/>
                    <a:pt x="10501" y="20755"/>
                    <a:pt x="10914" y="19372"/>
                  </a:cubicBezTo>
                  <a:cubicBezTo>
                    <a:pt x="11324" y="17989"/>
                    <a:pt x="12805" y="16293"/>
                    <a:pt x="15737" y="14374"/>
                  </a:cubicBezTo>
                  <a:cubicBezTo>
                    <a:pt x="17134" y="13355"/>
                    <a:pt x="18664" y="12339"/>
                    <a:pt x="19729" y="11058"/>
                  </a:cubicBezTo>
                  <a:cubicBezTo>
                    <a:pt x="20803" y="9796"/>
                    <a:pt x="21411" y="8268"/>
                    <a:pt x="21169" y="6666"/>
                  </a:cubicBezTo>
                  <a:cubicBezTo>
                    <a:pt x="20944" y="5076"/>
                    <a:pt x="19869" y="3410"/>
                    <a:pt x="17979" y="2130"/>
                  </a:cubicBezTo>
                  <a:cubicBezTo>
                    <a:pt x="16115" y="853"/>
                    <a:pt x="13436" y="-38"/>
                    <a:pt x="10611" y="1"/>
                  </a:cubicBezTo>
                  <a:cubicBezTo>
                    <a:pt x="7786" y="-38"/>
                    <a:pt x="5108" y="853"/>
                    <a:pt x="3244" y="2129"/>
                  </a:cubicBezTo>
                  <a:cubicBezTo>
                    <a:pt x="1353" y="3410"/>
                    <a:pt x="278" y="5075"/>
                    <a:pt x="53" y="6666"/>
                  </a:cubicBezTo>
                  <a:cubicBezTo>
                    <a:pt x="-189" y="8268"/>
                    <a:pt x="420" y="9795"/>
                    <a:pt x="1493" y="11057"/>
                  </a:cubicBezTo>
                  <a:cubicBezTo>
                    <a:pt x="2558" y="12339"/>
                    <a:pt x="4088" y="13355"/>
                    <a:pt x="5485" y="14374"/>
                  </a:cubicBezTo>
                  <a:cubicBezTo>
                    <a:pt x="8418" y="16293"/>
                    <a:pt x="9898" y="17990"/>
                    <a:pt x="10296" y="1937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Shape 1440"/>
            <p:cNvSpPr/>
            <p:nvPr/>
          </p:nvSpPr>
          <p:spPr>
            <a:xfrm>
              <a:off x="3226486" y="4001618"/>
              <a:ext cx="1507655" cy="113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8917" y="2323"/>
                  </a:moveTo>
                  <a:cubicBezTo>
                    <a:pt x="11336" y="1983"/>
                    <a:pt x="14273" y="1957"/>
                    <a:pt x="16329" y="4241"/>
                  </a:cubicBezTo>
                  <a:cubicBezTo>
                    <a:pt x="18366" y="6308"/>
                    <a:pt x="19524" y="10685"/>
                    <a:pt x="17928" y="14126"/>
                  </a:cubicBezTo>
                  <a:cubicBezTo>
                    <a:pt x="16478" y="17676"/>
                    <a:pt x="13038" y="18536"/>
                    <a:pt x="10669" y="17232"/>
                  </a:cubicBezTo>
                  <a:cubicBezTo>
                    <a:pt x="8148" y="16014"/>
                    <a:pt x="6697" y="12631"/>
                    <a:pt x="5709" y="9685"/>
                  </a:cubicBezTo>
                  <a:cubicBezTo>
                    <a:pt x="4749" y="6593"/>
                    <a:pt x="3730" y="4467"/>
                    <a:pt x="2833" y="3186"/>
                  </a:cubicBezTo>
                  <a:cubicBezTo>
                    <a:pt x="1957" y="1892"/>
                    <a:pt x="1202" y="1442"/>
                    <a:pt x="1261" y="1375"/>
                  </a:cubicBezTo>
                  <a:cubicBezTo>
                    <a:pt x="1276" y="1273"/>
                    <a:pt x="1947" y="1914"/>
                    <a:pt x="3231" y="2272"/>
                  </a:cubicBezTo>
                  <a:cubicBezTo>
                    <a:pt x="4517" y="2661"/>
                    <a:pt x="6416" y="2767"/>
                    <a:pt x="8917" y="2323"/>
                  </a:cubicBezTo>
                  <a:close/>
                  <a:moveTo>
                    <a:pt x="4811" y="10065"/>
                  </a:moveTo>
                  <a:cubicBezTo>
                    <a:pt x="5238" y="12020"/>
                    <a:pt x="5611" y="14089"/>
                    <a:pt x="6411" y="15942"/>
                  </a:cubicBezTo>
                  <a:cubicBezTo>
                    <a:pt x="7190" y="17789"/>
                    <a:pt x="8396" y="19421"/>
                    <a:pt x="9996" y="20363"/>
                  </a:cubicBezTo>
                  <a:cubicBezTo>
                    <a:pt x="11578" y="21312"/>
                    <a:pt x="13556" y="21571"/>
                    <a:pt x="15481" y="20840"/>
                  </a:cubicBezTo>
                  <a:cubicBezTo>
                    <a:pt x="17392" y="20130"/>
                    <a:pt x="19251" y="18429"/>
                    <a:pt x="20290" y="15932"/>
                  </a:cubicBezTo>
                  <a:cubicBezTo>
                    <a:pt x="21403" y="13490"/>
                    <a:pt x="21585" y="10507"/>
                    <a:pt x="21093" y="7959"/>
                  </a:cubicBezTo>
                  <a:cubicBezTo>
                    <a:pt x="20609" y="5385"/>
                    <a:pt x="19450" y="3245"/>
                    <a:pt x="18039" y="1904"/>
                  </a:cubicBezTo>
                  <a:cubicBezTo>
                    <a:pt x="16623" y="538"/>
                    <a:pt x="14954" y="-29"/>
                    <a:pt x="13357" y="1"/>
                  </a:cubicBezTo>
                  <a:cubicBezTo>
                    <a:pt x="11746" y="9"/>
                    <a:pt x="10207" y="615"/>
                    <a:pt x="8716" y="1103"/>
                  </a:cubicBezTo>
                  <a:cubicBezTo>
                    <a:pt x="5792" y="2284"/>
                    <a:pt x="3632" y="2357"/>
                    <a:pt x="2174" y="1720"/>
                  </a:cubicBezTo>
                  <a:cubicBezTo>
                    <a:pt x="715" y="1085"/>
                    <a:pt x="11" y="378"/>
                    <a:pt x="0" y="409"/>
                  </a:cubicBezTo>
                  <a:cubicBezTo>
                    <a:pt x="-15" y="437"/>
                    <a:pt x="799" y="893"/>
                    <a:pt x="1933" y="2256"/>
                  </a:cubicBezTo>
                  <a:cubicBezTo>
                    <a:pt x="3089" y="3604"/>
                    <a:pt x="4121" y="6119"/>
                    <a:pt x="4811" y="1006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Shape 1441"/>
            <p:cNvSpPr/>
            <p:nvPr/>
          </p:nvSpPr>
          <p:spPr>
            <a:xfrm>
              <a:off x="1854714" y="2994101"/>
              <a:ext cx="1507658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262" extrusionOk="0">
                  <a:moveTo>
                    <a:pt x="18518" y="18074"/>
                  </a:moveTo>
                  <a:cubicBezTo>
                    <a:pt x="19394" y="19369"/>
                    <a:pt x="20148" y="19818"/>
                    <a:pt x="20089" y="19886"/>
                  </a:cubicBezTo>
                  <a:cubicBezTo>
                    <a:pt x="20075" y="19988"/>
                    <a:pt x="19404" y="19346"/>
                    <a:pt x="18119" y="18989"/>
                  </a:cubicBezTo>
                  <a:cubicBezTo>
                    <a:pt x="16834" y="18599"/>
                    <a:pt x="14935" y="18494"/>
                    <a:pt x="12434" y="18937"/>
                  </a:cubicBezTo>
                  <a:cubicBezTo>
                    <a:pt x="10015" y="19277"/>
                    <a:pt x="7078" y="19303"/>
                    <a:pt x="5021" y="17019"/>
                  </a:cubicBezTo>
                  <a:cubicBezTo>
                    <a:pt x="2985" y="14953"/>
                    <a:pt x="1827" y="10576"/>
                    <a:pt x="3422" y="7135"/>
                  </a:cubicBezTo>
                  <a:cubicBezTo>
                    <a:pt x="4873" y="3585"/>
                    <a:pt x="8313" y="2724"/>
                    <a:pt x="10682" y="4029"/>
                  </a:cubicBezTo>
                  <a:cubicBezTo>
                    <a:pt x="13203" y="5247"/>
                    <a:pt x="14654" y="8629"/>
                    <a:pt x="15642" y="11576"/>
                  </a:cubicBezTo>
                  <a:cubicBezTo>
                    <a:pt x="16602" y="14668"/>
                    <a:pt x="17621" y="16794"/>
                    <a:pt x="18518" y="18074"/>
                  </a:cubicBezTo>
                  <a:close/>
                  <a:moveTo>
                    <a:pt x="19178" y="19556"/>
                  </a:moveTo>
                  <a:cubicBezTo>
                    <a:pt x="20635" y="20176"/>
                    <a:pt x="21340" y="20882"/>
                    <a:pt x="21351" y="20851"/>
                  </a:cubicBezTo>
                  <a:cubicBezTo>
                    <a:pt x="21366" y="20823"/>
                    <a:pt x="20552" y="20368"/>
                    <a:pt x="19408" y="19011"/>
                  </a:cubicBezTo>
                  <a:cubicBezTo>
                    <a:pt x="18262" y="17657"/>
                    <a:pt x="17230" y="15142"/>
                    <a:pt x="16540" y="11196"/>
                  </a:cubicBezTo>
                  <a:cubicBezTo>
                    <a:pt x="16113" y="9241"/>
                    <a:pt x="15740" y="7172"/>
                    <a:pt x="14940" y="5319"/>
                  </a:cubicBezTo>
                  <a:cubicBezTo>
                    <a:pt x="14161" y="3472"/>
                    <a:pt x="12955" y="1840"/>
                    <a:pt x="11355" y="899"/>
                  </a:cubicBezTo>
                  <a:cubicBezTo>
                    <a:pt x="9773" y="-51"/>
                    <a:pt x="7795" y="-310"/>
                    <a:pt x="5870" y="421"/>
                  </a:cubicBezTo>
                  <a:cubicBezTo>
                    <a:pt x="3959" y="1131"/>
                    <a:pt x="2100" y="2831"/>
                    <a:pt x="1061" y="5329"/>
                  </a:cubicBezTo>
                  <a:cubicBezTo>
                    <a:pt x="-52" y="7770"/>
                    <a:pt x="-234" y="10753"/>
                    <a:pt x="257" y="13302"/>
                  </a:cubicBezTo>
                  <a:cubicBezTo>
                    <a:pt x="742" y="15876"/>
                    <a:pt x="1900" y="18016"/>
                    <a:pt x="3312" y="19357"/>
                  </a:cubicBezTo>
                  <a:cubicBezTo>
                    <a:pt x="4727" y="20723"/>
                    <a:pt x="6397" y="21290"/>
                    <a:pt x="7993" y="21260"/>
                  </a:cubicBezTo>
                  <a:cubicBezTo>
                    <a:pt x="9605" y="21252"/>
                    <a:pt x="11144" y="20646"/>
                    <a:pt x="12635" y="20158"/>
                  </a:cubicBezTo>
                  <a:cubicBezTo>
                    <a:pt x="15559" y="18976"/>
                    <a:pt x="17719" y="18904"/>
                    <a:pt x="19178" y="195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Shape 1442"/>
            <p:cNvSpPr/>
            <p:nvPr/>
          </p:nvSpPr>
          <p:spPr>
            <a:xfrm>
              <a:off x="3226486" y="2994101"/>
              <a:ext cx="1507662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5710" y="11576"/>
                  </a:moveTo>
                  <a:cubicBezTo>
                    <a:pt x="6698" y="8629"/>
                    <a:pt x="8149" y="5247"/>
                    <a:pt x="10670" y="4029"/>
                  </a:cubicBezTo>
                  <a:cubicBezTo>
                    <a:pt x="13039" y="2724"/>
                    <a:pt x="16479" y="3585"/>
                    <a:pt x="17930" y="7135"/>
                  </a:cubicBezTo>
                  <a:cubicBezTo>
                    <a:pt x="19525" y="10576"/>
                    <a:pt x="18368" y="14953"/>
                    <a:pt x="16331" y="17019"/>
                  </a:cubicBezTo>
                  <a:cubicBezTo>
                    <a:pt x="14274" y="19303"/>
                    <a:pt x="11337" y="19277"/>
                    <a:pt x="8918" y="18937"/>
                  </a:cubicBezTo>
                  <a:cubicBezTo>
                    <a:pt x="6417" y="18494"/>
                    <a:pt x="4518" y="18599"/>
                    <a:pt x="3232" y="18989"/>
                  </a:cubicBezTo>
                  <a:cubicBezTo>
                    <a:pt x="1948" y="19346"/>
                    <a:pt x="1277" y="19988"/>
                    <a:pt x="1262" y="19886"/>
                  </a:cubicBezTo>
                  <a:cubicBezTo>
                    <a:pt x="1203" y="19818"/>
                    <a:pt x="1958" y="19369"/>
                    <a:pt x="2834" y="18074"/>
                  </a:cubicBezTo>
                  <a:cubicBezTo>
                    <a:pt x="3731" y="16794"/>
                    <a:pt x="4750" y="14668"/>
                    <a:pt x="5710" y="11576"/>
                  </a:cubicBezTo>
                  <a:close/>
                  <a:moveTo>
                    <a:pt x="8717" y="20158"/>
                  </a:moveTo>
                  <a:cubicBezTo>
                    <a:pt x="10208" y="20646"/>
                    <a:pt x="11747" y="21252"/>
                    <a:pt x="13358" y="21260"/>
                  </a:cubicBezTo>
                  <a:cubicBezTo>
                    <a:pt x="14955" y="21290"/>
                    <a:pt x="16625" y="20723"/>
                    <a:pt x="18040" y="19357"/>
                  </a:cubicBezTo>
                  <a:cubicBezTo>
                    <a:pt x="19452" y="18016"/>
                    <a:pt x="20610" y="15876"/>
                    <a:pt x="21095" y="13302"/>
                  </a:cubicBezTo>
                  <a:cubicBezTo>
                    <a:pt x="21586" y="10753"/>
                    <a:pt x="21404" y="7770"/>
                    <a:pt x="20291" y="5329"/>
                  </a:cubicBezTo>
                  <a:cubicBezTo>
                    <a:pt x="19252" y="2831"/>
                    <a:pt x="17393" y="1131"/>
                    <a:pt x="15482" y="421"/>
                  </a:cubicBezTo>
                  <a:cubicBezTo>
                    <a:pt x="13557" y="-310"/>
                    <a:pt x="11580" y="-51"/>
                    <a:pt x="9997" y="899"/>
                  </a:cubicBezTo>
                  <a:cubicBezTo>
                    <a:pt x="8397" y="1840"/>
                    <a:pt x="7191" y="3472"/>
                    <a:pt x="6412" y="5319"/>
                  </a:cubicBezTo>
                  <a:cubicBezTo>
                    <a:pt x="5612" y="7172"/>
                    <a:pt x="5239" y="9241"/>
                    <a:pt x="4812" y="11196"/>
                  </a:cubicBezTo>
                  <a:cubicBezTo>
                    <a:pt x="4122" y="15142"/>
                    <a:pt x="3090" y="17657"/>
                    <a:pt x="1944" y="19011"/>
                  </a:cubicBezTo>
                  <a:cubicBezTo>
                    <a:pt x="800" y="20368"/>
                    <a:pt x="-14" y="20823"/>
                    <a:pt x="1" y="20851"/>
                  </a:cubicBezTo>
                  <a:cubicBezTo>
                    <a:pt x="12" y="20882"/>
                    <a:pt x="716" y="20176"/>
                    <a:pt x="2174" y="19556"/>
                  </a:cubicBezTo>
                  <a:cubicBezTo>
                    <a:pt x="3633" y="18904"/>
                    <a:pt x="5793" y="18976"/>
                    <a:pt x="8717" y="201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Shape 1443"/>
            <p:cNvSpPr/>
            <p:nvPr/>
          </p:nvSpPr>
          <p:spPr>
            <a:xfrm>
              <a:off x="1854714" y="4001618"/>
              <a:ext cx="1507651" cy="1133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18120" y="2272"/>
                  </a:moveTo>
                  <a:cubicBezTo>
                    <a:pt x="19404" y="1914"/>
                    <a:pt x="20075" y="1273"/>
                    <a:pt x="20090" y="1375"/>
                  </a:cubicBezTo>
                  <a:cubicBezTo>
                    <a:pt x="20149" y="1442"/>
                    <a:pt x="19394" y="1892"/>
                    <a:pt x="18518" y="3186"/>
                  </a:cubicBezTo>
                  <a:cubicBezTo>
                    <a:pt x="17621" y="4467"/>
                    <a:pt x="16602" y="6593"/>
                    <a:pt x="15642" y="9685"/>
                  </a:cubicBezTo>
                  <a:cubicBezTo>
                    <a:pt x="14654" y="12631"/>
                    <a:pt x="13203" y="16014"/>
                    <a:pt x="10682" y="17232"/>
                  </a:cubicBezTo>
                  <a:cubicBezTo>
                    <a:pt x="8313" y="18536"/>
                    <a:pt x="4873" y="17676"/>
                    <a:pt x="3422" y="14126"/>
                  </a:cubicBezTo>
                  <a:cubicBezTo>
                    <a:pt x="1827" y="10685"/>
                    <a:pt x="2985" y="6308"/>
                    <a:pt x="5021" y="4241"/>
                  </a:cubicBezTo>
                  <a:cubicBezTo>
                    <a:pt x="7078" y="1957"/>
                    <a:pt x="10015" y="1983"/>
                    <a:pt x="12434" y="2323"/>
                  </a:cubicBezTo>
                  <a:cubicBezTo>
                    <a:pt x="14935" y="2767"/>
                    <a:pt x="16834" y="2662"/>
                    <a:pt x="18120" y="2272"/>
                  </a:cubicBezTo>
                  <a:close/>
                  <a:moveTo>
                    <a:pt x="19418" y="2256"/>
                  </a:moveTo>
                  <a:cubicBezTo>
                    <a:pt x="20552" y="893"/>
                    <a:pt x="21366" y="437"/>
                    <a:pt x="21351" y="409"/>
                  </a:cubicBezTo>
                  <a:cubicBezTo>
                    <a:pt x="21341" y="378"/>
                    <a:pt x="20635" y="1085"/>
                    <a:pt x="19177" y="1720"/>
                  </a:cubicBezTo>
                  <a:cubicBezTo>
                    <a:pt x="17719" y="2357"/>
                    <a:pt x="15559" y="2284"/>
                    <a:pt x="12635" y="1103"/>
                  </a:cubicBezTo>
                  <a:cubicBezTo>
                    <a:pt x="11144" y="615"/>
                    <a:pt x="9605" y="9"/>
                    <a:pt x="7994" y="1"/>
                  </a:cubicBezTo>
                  <a:cubicBezTo>
                    <a:pt x="6397" y="-29"/>
                    <a:pt x="4728" y="538"/>
                    <a:pt x="3312" y="1904"/>
                  </a:cubicBezTo>
                  <a:cubicBezTo>
                    <a:pt x="1901" y="3245"/>
                    <a:pt x="742" y="5385"/>
                    <a:pt x="258" y="7959"/>
                  </a:cubicBezTo>
                  <a:cubicBezTo>
                    <a:pt x="-234" y="10507"/>
                    <a:pt x="-52" y="13490"/>
                    <a:pt x="1061" y="15932"/>
                  </a:cubicBezTo>
                  <a:cubicBezTo>
                    <a:pt x="2100" y="18429"/>
                    <a:pt x="3959" y="20130"/>
                    <a:pt x="5870" y="20840"/>
                  </a:cubicBezTo>
                  <a:cubicBezTo>
                    <a:pt x="7795" y="21571"/>
                    <a:pt x="9773" y="21312"/>
                    <a:pt x="11355" y="20363"/>
                  </a:cubicBezTo>
                  <a:cubicBezTo>
                    <a:pt x="12955" y="19421"/>
                    <a:pt x="14161" y="17789"/>
                    <a:pt x="14940" y="15942"/>
                  </a:cubicBezTo>
                  <a:cubicBezTo>
                    <a:pt x="15740" y="14089"/>
                    <a:pt x="16113" y="12020"/>
                    <a:pt x="16540" y="10065"/>
                  </a:cubicBezTo>
                  <a:cubicBezTo>
                    <a:pt x="17230" y="6119"/>
                    <a:pt x="18262" y="3604"/>
                    <a:pt x="19418" y="22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0" name="Group 4"/>
          <p:cNvGrpSpPr/>
          <p:nvPr/>
        </p:nvGrpSpPr>
        <p:grpSpPr>
          <a:xfrm>
            <a:off x="1745190" y="4015312"/>
            <a:ext cx="884611" cy="1282294"/>
            <a:chOff x="2722728" y="3979767"/>
            <a:chExt cx="1141551" cy="1654490"/>
          </a:xfrm>
          <a:solidFill>
            <a:schemeClr val="accent1"/>
          </a:solidFill>
        </p:grpSpPr>
        <p:sp>
          <p:nvSpPr>
            <p:cNvPr id="51" name="Shape 1475"/>
            <p:cNvSpPr/>
            <p:nvPr/>
          </p:nvSpPr>
          <p:spPr>
            <a:xfrm>
              <a:off x="2722728" y="3979767"/>
              <a:ext cx="1141551" cy="165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4822" y="7771"/>
                  </a:moveTo>
                  <a:cubicBezTo>
                    <a:pt x="16702" y="9581"/>
                    <a:pt x="18651" y="11912"/>
                    <a:pt x="18041" y="14344"/>
                  </a:cubicBezTo>
                  <a:cubicBezTo>
                    <a:pt x="17605" y="16684"/>
                    <a:pt x="14610" y="19126"/>
                    <a:pt x="10611" y="19050"/>
                  </a:cubicBezTo>
                  <a:cubicBezTo>
                    <a:pt x="6612" y="19126"/>
                    <a:pt x="3617" y="16684"/>
                    <a:pt x="3181" y="14344"/>
                  </a:cubicBezTo>
                  <a:cubicBezTo>
                    <a:pt x="2572" y="11912"/>
                    <a:pt x="4521" y="9581"/>
                    <a:pt x="6401" y="7771"/>
                  </a:cubicBezTo>
                  <a:cubicBezTo>
                    <a:pt x="8423" y="5931"/>
                    <a:pt x="9579" y="4382"/>
                    <a:pt x="10089" y="3222"/>
                  </a:cubicBezTo>
                  <a:cubicBezTo>
                    <a:pt x="10624" y="2075"/>
                    <a:pt x="10514" y="1317"/>
                    <a:pt x="10611" y="1341"/>
                  </a:cubicBezTo>
                  <a:cubicBezTo>
                    <a:pt x="10708" y="1317"/>
                    <a:pt x="10598" y="2075"/>
                    <a:pt x="11134" y="3222"/>
                  </a:cubicBezTo>
                  <a:cubicBezTo>
                    <a:pt x="11644" y="4382"/>
                    <a:pt x="12800" y="5931"/>
                    <a:pt x="14822" y="7771"/>
                  </a:cubicBezTo>
                  <a:close/>
                  <a:moveTo>
                    <a:pt x="5485" y="7186"/>
                  </a:moveTo>
                  <a:cubicBezTo>
                    <a:pt x="4088" y="8206"/>
                    <a:pt x="2558" y="9222"/>
                    <a:pt x="1493" y="10503"/>
                  </a:cubicBezTo>
                  <a:cubicBezTo>
                    <a:pt x="420" y="11765"/>
                    <a:pt x="-189" y="13292"/>
                    <a:pt x="53" y="14894"/>
                  </a:cubicBezTo>
                  <a:cubicBezTo>
                    <a:pt x="278" y="16485"/>
                    <a:pt x="1353" y="18151"/>
                    <a:pt x="3244" y="19431"/>
                  </a:cubicBezTo>
                  <a:cubicBezTo>
                    <a:pt x="5108" y="20707"/>
                    <a:pt x="7786" y="21598"/>
                    <a:pt x="10611" y="21559"/>
                  </a:cubicBezTo>
                  <a:cubicBezTo>
                    <a:pt x="13436" y="21598"/>
                    <a:pt x="16115" y="20707"/>
                    <a:pt x="17979" y="19431"/>
                  </a:cubicBezTo>
                  <a:cubicBezTo>
                    <a:pt x="19869" y="18150"/>
                    <a:pt x="20944" y="16485"/>
                    <a:pt x="21169" y="14894"/>
                  </a:cubicBezTo>
                  <a:cubicBezTo>
                    <a:pt x="21411" y="13292"/>
                    <a:pt x="20803" y="11765"/>
                    <a:pt x="19729" y="10502"/>
                  </a:cubicBezTo>
                  <a:cubicBezTo>
                    <a:pt x="18664" y="9222"/>
                    <a:pt x="17134" y="8205"/>
                    <a:pt x="15737" y="7186"/>
                  </a:cubicBezTo>
                  <a:cubicBezTo>
                    <a:pt x="12805" y="5267"/>
                    <a:pt x="11324" y="3571"/>
                    <a:pt x="10914" y="2188"/>
                  </a:cubicBezTo>
                  <a:cubicBezTo>
                    <a:pt x="10501" y="805"/>
                    <a:pt x="10645" y="-2"/>
                    <a:pt x="10611" y="0"/>
                  </a:cubicBezTo>
                  <a:cubicBezTo>
                    <a:pt x="10578" y="-2"/>
                    <a:pt x="10721" y="805"/>
                    <a:pt x="10296" y="2182"/>
                  </a:cubicBezTo>
                  <a:cubicBezTo>
                    <a:pt x="9898" y="3571"/>
                    <a:pt x="8418" y="5267"/>
                    <a:pt x="5485" y="718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2" name="Shape 1477"/>
            <p:cNvSpPr/>
            <p:nvPr/>
          </p:nvSpPr>
          <p:spPr>
            <a:xfrm>
              <a:off x="3098779" y="4858527"/>
              <a:ext cx="389449" cy="348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458" extrusionOk="0">
                  <a:moveTo>
                    <a:pt x="20906" y="11130"/>
                  </a:moveTo>
                  <a:lnTo>
                    <a:pt x="11466" y="425"/>
                  </a:lnTo>
                  <a:cubicBezTo>
                    <a:pt x="10983" y="-142"/>
                    <a:pt x="10193" y="-142"/>
                    <a:pt x="9710" y="425"/>
                  </a:cubicBezTo>
                  <a:lnTo>
                    <a:pt x="271" y="11130"/>
                  </a:lnTo>
                  <a:cubicBezTo>
                    <a:pt x="-212" y="11696"/>
                    <a:pt x="-32" y="12160"/>
                    <a:pt x="671" y="12160"/>
                  </a:cubicBezTo>
                  <a:lnTo>
                    <a:pt x="2638" y="12160"/>
                  </a:lnTo>
                  <a:lnTo>
                    <a:pt x="2638" y="20381"/>
                  </a:lnTo>
                  <a:cubicBezTo>
                    <a:pt x="2638" y="20976"/>
                    <a:pt x="2661" y="21458"/>
                    <a:pt x="3609" y="21458"/>
                  </a:cubicBezTo>
                  <a:lnTo>
                    <a:pt x="8190" y="21458"/>
                  </a:lnTo>
                  <a:lnTo>
                    <a:pt x="8190" y="13214"/>
                  </a:lnTo>
                  <a:lnTo>
                    <a:pt x="12986" y="13214"/>
                  </a:lnTo>
                  <a:lnTo>
                    <a:pt x="12986" y="21458"/>
                  </a:lnTo>
                  <a:lnTo>
                    <a:pt x="17795" y="21458"/>
                  </a:lnTo>
                  <a:cubicBezTo>
                    <a:pt x="18518" y="21458"/>
                    <a:pt x="18538" y="20976"/>
                    <a:pt x="18538" y="20381"/>
                  </a:cubicBezTo>
                  <a:lnTo>
                    <a:pt x="18538" y="12160"/>
                  </a:lnTo>
                  <a:lnTo>
                    <a:pt x="20505" y="12160"/>
                  </a:lnTo>
                  <a:cubicBezTo>
                    <a:pt x="21208" y="12160"/>
                    <a:pt x="21388" y="11696"/>
                    <a:pt x="20906" y="1113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3" name="Group 1"/>
          <p:cNvGrpSpPr/>
          <p:nvPr/>
        </p:nvGrpSpPr>
        <p:grpSpPr>
          <a:xfrm>
            <a:off x="1745190" y="2869566"/>
            <a:ext cx="884611" cy="1282281"/>
            <a:chOff x="2722728" y="2490343"/>
            <a:chExt cx="1141551" cy="1654472"/>
          </a:xfrm>
          <a:solidFill>
            <a:schemeClr val="accent1"/>
          </a:solidFill>
        </p:grpSpPr>
        <p:sp>
          <p:nvSpPr>
            <p:cNvPr id="54" name="Shape 1445"/>
            <p:cNvSpPr/>
            <p:nvPr/>
          </p:nvSpPr>
          <p:spPr>
            <a:xfrm>
              <a:off x="2722728" y="2490343"/>
              <a:ext cx="1141551" cy="165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1134" y="18338"/>
                  </a:moveTo>
                  <a:cubicBezTo>
                    <a:pt x="10598" y="19485"/>
                    <a:pt x="10708" y="20243"/>
                    <a:pt x="10611" y="20219"/>
                  </a:cubicBezTo>
                  <a:cubicBezTo>
                    <a:pt x="10514" y="20243"/>
                    <a:pt x="10624" y="19485"/>
                    <a:pt x="10089" y="18338"/>
                  </a:cubicBezTo>
                  <a:cubicBezTo>
                    <a:pt x="9579" y="17179"/>
                    <a:pt x="8423" y="15629"/>
                    <a:pt x="6401" y="13789"/>
                  </a:cubicBezTo>
                  <a:cubicBezTo>
                    <a:pt x="4521" y="11980"/>
                    <a:pt x="2572" y="9649"/>
                    <a:pt x="3181" y="7216"/>
                  </a:cubicBezTo>
                  <a:cubicBezTo>
                    <a:pt x="3617" y="4876"/>
                    <a:pt x="6612" y="2434"/>
                    <a:pt x="10611" y="2510"/>
                  </a:cubicBezTo>
                  <a:cubicBezTo>
                    <a:pt x="14610" y="2434"/>
                    <a:pt x="17605" y="4876"/>
                    <a:pt x="18041" y="7216"/>
                  </a:cubicBezTo>
                  <a:cubicBezTo>
                    <a:pt x="18651" y="9649"/>
                    <a:pt x="16702" y="11980"/>
                    <a:pt x="14822" y="13789"/>
                  </a:cubicBezTo>
                  <a:cubicBezTo>
                    <a:pt x="12800" y="15629"/>
                    <a:pt x="11644" y="17179"/>
                    <a:pt x="11134" y="18338"/>
                  </a:cubicBezTo>
                  <a:close/>
                  <a:moveTo>
                    <a:pt x="10296" y="19378"/>
                  </a:moveTo>
                  <a:cubicBezTo>
                    <a:pt x="10721" y="20755"/>
                    <a:pt x="10578" y="21562"/>
                    <a:pt x="10611" y="21560"/>
                  </a:cubicBezTo>
                  <a:cubicBezTo>
                    <a:pt x="10645" y="21562"/>
                    <a:pt x="10501" y="20755"/>
                    <a:pt x="10914" y="19372"/>
                  </a:cubicBezTo>
                  <a:cubicBezTo>
                    <a:pt x="11324" y="17989"/>
                    <a:pt x="12805" y="16293"/>
                    <a:pt x="15737" y="14374"/>
                  </a:cubicBezTo>
                  <a:cubicBezTo>
                    <a:pt x="17134" y="13355"/>
                    <a:pt x="18664" y="12339"/>
                    <a:pt x="19729" y="11058"/>
                  </a:cubicBezTo>
                  <a:cubicBezTo>
                    <a:pt x="20803" y="9796"/>
                    <a:pt x="21411" y="8268"/>
                    <a:pt x="21169" y="6666"/>
                  </a:cubicBezTo>
                  <a:cubicBezTo>
                    <a:pt x="20944" y="5076"/>
                    <a:pt x="19869" y="3410"/>
                    <a:pt x="17979" y="2130"/>
                  </a:cubicBezTo>
                  <a:cubicBezTo>
                    <a:pt x="16115" y="853"/>
                    <a:pt x="13436" y="-38"/>
                    <a:pt x="10611" y="1"/>
                  </a:cubicBezTo>
                  <a:cubicBezTo>
                    <a:pt x="7786" y="-38"/>
                    <a:pt x="5108" y="853"/>
                    <a:pt x="3244" y="2129"/>
                  </a:cubicBezTo>
                  <a:cubicBezTo>
                    <a:pt x="1353" y="3410"/>
                    <a:pt x="278" y="5075"/>
                    <a:pt x="53" y="6666"/>
                  </a:cubicBezTo>
                  <a:cubicBezTo>
                    <a:pt x="-189" y="8268"/>
                    <a:pt x="420" y="9795"/>
                    <a:pt x="1493" y="11057"/>
                  </a:cubicBezTo>
                  <a:cubicBezTo>
                    <a:pt x="2558" y="12339"/>
                    <a:pt x="4088" y="13355"/>
                    <a:pt x="5485" y="14374"/>
                  </a:cubicBezTo>
                  <a:cubicBezTo>
                    <a:pt x="8418" y="16293"/>
                    <a:pt x="9898" y="17990"/>
                    <a:pt x="10296" y="1937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5" name="Shape 1446"/>
            <p:cNvSpPr/>
            <p:nvPr/>
          </p:nvSpPr>
          <p:spPr>
            <a:xfrm>
              <a:off x="3091150" y="2919597"/>
              <a:ext cx="404706" cy="40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6" name="Group 6"/>
          <p:cNvGrpSpPr/>
          <p:nvPr/>
        </p:nvGrpSpPr>
        <p:grpSpPr>
          <a:xfrm>
            <a:off x="2135562" y="3260002"/>
            <a:ext cx="1168318" cy="878150"/>
            <a:chOff x="3226486" y="2994101"/>
            <a:chExt cx="1507662" cy="1133040"/>
          </a:xfrm>
          <a:solidFill>
            <a:schemeClr val="accent1"/>
          </a:solidFill>
        </p:grpSpPr>
        <p:sp>
          <p:nvSpPr>
            <p:cNvPr id="57" name="Shape 1467"/>
            <p:cNvSpPr/>
            <p:nvPr/>
          </p:nvSpPr>
          <p:spPr>
            <a:xfrm>
              <a:off x="3226486" y="2994101"/>
              <a:ext cx="1507662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5710" y="11576"/>
                  </a:moveTo>
                  <a:cubicBezTo>
                    <a:pt x="6698" y="8629"/>
                    <a:pt x="8149" y="5247"/>
                    <a:pt x="10670" y="4029"/>
                  </a:cubicBezTo>
                  <a:cubicBezTo>
                    <a:pt x="13039" y="2724"/>
                    <a:pt x="16479" y="3585"/>
                    <a:pt x="17930" y="7135"/>
                  </a:cubicBezTo>
                  <a:cubicBezTo>
                    <a:pt x="19525" y="10576"/>
                    <a:pt x="18368" y="14953"/>
                    <a:pt x="16331" y="17019"/>
                  </a:cubicBezTo>
                  <a:cubicBezTo>
                    <a:pt x="14274" y="19303"/>
                    <a:pt x="11337" y="19277"/>
                    <a:pt x="8918" y="18937"/>
                  </a:cubicBezTo>
                  <a:cubicBezTo>
                    <a:pt x="6417" y="18494"/>
                    <a:pt x="4518" y="18599"/>
                    <a:pt x="3232" y="18989"/>
                  </a:cubicBezTo>
                  <a:cubicBezTo>
                    <a:pt x="1948" y="19346"/>
                    <a:pt x="1277" y="19988"/>
                    <a:pt x="1262" y="19886"/>
                  </a:cubicBezTo>
                  <a:cubicBezTo>
                    <a:pt x="1203" y="19818"/>
                    <a:pt x="1958" y="19369"/>
                    <a:pt x="2834" y="18074"/>
                  </a:cubicBezTo>
                  <a:cubicBezTo>
                    <a:pt x="3731" y="16794"/>
                    <a:pt x="4750" y="14668"/>
                    <a:pt x="5710" y="11576"/>
                  </a:cubicBezTo>
                  <a:close/>
                  <a:moveTo>
                    <a:pt x="8717" y="20158"/>
                  </a:moveTo>
                  <a:cubicBezTo>
                    <a:pt x="10208" y="20646"/>
                    <a:pt x="11747" y="21252"/>
                    <a:pt x="13358" y="21260"/>
                  </a:cubicBezTo>
                  <a:cubicBezTo>
                    <a:pt x="14955" y="21290"/>
                    <a:pt x="16625" y="20723"/>
                    <a:pt x="18040" y="19357"/>
                  </a:cubicBezTo>
                  <a:cubicBezTo>
                    <a:pt x="19452" y="18016"/>
                    <a:pt x="20610" y="15876"/>
                    <a:pt x="21095" y="13302"/>
                  </a:cubicBezTo>
                  <a:cubicBezTo>
                    <a:pt x="21586" y="10753"/>
                    <a:pt x="21404" y="7770"/>
                    <a:pt x="20291" y="5329"/>
                  </a:cubicBezTo>
                  <a:cubicBezTo>
                    <a:pt x="19252" y="2831"/>
                    <a:pt x="17393" y="1131"/>
                    <a:pt x="15482" y="421"/>
                  </a:cubicBezTo>
                  <a:cubicBezTo>
                    <a:pt x="13557" y="-310"/>
                    <a:pt x="11580" y="-51"/>
                    <a:pt x="9997" y="899"/>
                  </a:cubicBezTo>
                  <a:cubicBezTo>
                    <a:pt x="8397" y="1840"/>
                    <a:pt x="7191" y="3472"/>
                    <a:pt x="6412" y="5319"/>
                  </a:cubicBezTo>
                  <a:cubicBezTo>
                    <a:pt x="5612" y="7172"/>
                    <a:pt x="5239" y="9241"/>
                    <a:pt x="4812" y="11196"/>
                  </a:cubicBezTo>
                  <a:cubicBezTo>
                    <a:pt x="4122" y="15142"/>
                    <a:pt x="3090" y="17657"/>
                    <a:pt x="1944" y="19011"/>
                  </a:cubicBezTo>
                  <a:cubicBezTo>
                    <a:pt x="800" y="20368"/>
                    <a:pt x="-14" y="20823"/>
                    <a:pt x="1" y="20851"/>
                  </a:cubicBezTo>
                  <a:cubicBezTo>
                    <a:pt x="12" y="20882"/>
                    <a:pt x="716" y="20176"/>
                    <a:pt x="2174" y="19556"/>
                  </a:cubicBezTo>
                  <a:cubicBezTo>
                    <a:pt x="3633" y="18904"/>
                    <a:pt x="5793" y="18976"/>
                    <a:pt x="8717" y="201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8" name="Shape 1469"/>
            <p:cNvSpPr/>
            <p:nvPr/>
          </p:nvSpPr>
          <p:spPr>
            <a:xfrm>
              <a:off x="3933243" y="3412540"/>
              <a:ext cx="302462" cy="29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6" h="20334" extrusionOk="0">
                  <a:moveTo>
                    <a:pt x="19964" y="64"/>
                  </a:moveTo>
                  <a:cubicBezTo>
                    <a:pt x="19154" y="-762"/>
                    <a:pt x="10181" y="6693"/>
                    <a:pt x="7510" y="9416"/>
                  </a:cubicBezTo>
                  <a:cubicBezTo>
                    <a:pt x="6185" y="10767"/>
                    <a:pt x="5743" y="11492"/>
                    <a:pt x="5336" y="12034"/>
                  </a:cubicBezTo>
                  <a:cubicBezTo>
                    <a:pt x="5160" y="12268"/>
                    <a:pt x="5392" y="12341"/>
                    <a:pt x="5498" y="12397"/>
                  </a:cubicBezTo>
                  <a:cubicBezTo>
                    <a:pt x="6023" y="12675"/>
                    <a:pt x="6391" y="12933"/>
                    <a:pt x="6864" y="13417"/>
                  </a:cubicBezTo>
                  <a:cubicBezTo>
                    <a:pt x="7340" y="13900"/>
                    <a:pt x="7594" y="14275"/>
                    <a:pt x="7865" y="14809"/>
                  </a:cubicBezTo>
                  <a:cubicBezTo>
                    <a:pt x="7919" y="14917"/>
                    <a:pt x="7991" y="15156"/>
                    <a:pt x="8222" y="14975"/>
                  </a:cubicBezTo>
                  <a:cubicBezTo>
                    <a:pt x="8753" y="14561"/>
                    <a:pt x="9464" y="14110"/>
                    <a:pt x="10789" y="12758"/>
                  </a:cubicBezTo>
                  <a:cubicBezTo>
                    <a:pt x="13461" y="10036"/>
                    <a:pt x="20774" y="889"/>
                    <a:pt x="19964" y="64"/>
                  </a:cubicBezTo>
                  <a:close/>
                  <a:moveTo>
                    <a:pt x="2465" y="14020"/>
                  </a:moveTo>
                  <a:cubicBezTo>
                    <a:pt x="886" y="15630"/>
                    <a:pt x="2220" y="17281"/>
                    <a:pt x="121" y="19731"/>
                  </a:cubicBezTo>
                  <a:cubicBezTo>
                    <a:pt x="-826" y="20838"/>
                    <a:pt x="4021" y="20501"/>
                    <a:pt x="6421" y="18052"/>
                  </a:cubicBezTo>
                  <a:cubicBezTo>
                    <a:pt x="7439" y="17016"/>
                    <a:pt x="7152" y="15502"/>
                    <a:pt x="6060" y="14389"/>
                  </a:cubicBezTo>
                  <a:cubicBezTo>
                    <a:pt x="4968" y="13275"/>
                    <a:pt x="3483" y="12982"/>
                    <a:pt x="2465" y="1402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9" name="Group 5"/>
          <p:cNvGrpSpPr/>
          <p:nvPr/>
        </p:nvGrpSpPr>
        <p:grpSpPr>
          <a:xfrm>
            <a:off x="2135560" y="4040871"/>
            <a:ext cx="1168313" cy="878152"/>
            <a:chOff x="3226486" y="4001618"/>
            <a:chExt cx="1507655" cy="1133044"/>
          </a:xfrm>
          <a:solidFill>
            <a:schemeClr val="accent1"/>
          </a:solidFill>
        </p:grpSpPr>
        <p:sp>
          <p:nvSpPr>
            <p:cNvPr id="60" name="Shape 1471"/>
            <p:cNvSpPr/>
            <p:nvPr/>
          </p:nvSpPr>
          <p:spPr>
            <a:xfrm>
              <a:off x="3226486" y="4001618"/>
              <a:ext cx="1507655" cy="113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8917" y="2323"/>
                  </a:moveTo>
                  <a:cubicBezTo>
                    <a:pt x="11336" y="1983"/>
                    <a:pt x="14273" y="1957"/>
                    <a:pt x="16329" y="4241"/>
                  </a:cubicBezTo>
                  <a:cubicBezTo>
                    <a:pt x="18366" y="6308"/>
                    <a:pt x="19524" y="10685"/>
                    <a:pt x="17928" y="14126"/>
                  </a:cubicBezTo>
                  <a:cubicBezTo>
                    <a:pt x="16478" y="17676"/>
                    <a:pt x="13038" y="18536"/>
                    <a:pt x="10669" y="17232"/>
                  </a:cubicBezTo>
                  <a:cubicBezTo>
                    <a:pt x="8148" y="16014"/>
                    <a:pt x="6697" y="12631"/>
                    <a:pt x="5709" y="9685"/>
                  </a:cubicBezTo>
                  <a:cubicBezTo>
                    <a:pt x="4749" y="6593"/>
                    <a:pt x="3730" y="4467"/>
                    <a:pt x="2833" y="3186"/>
                  </a:cubicBezTo>
                  <a:cubicBezTo>
                    <a:pt x="1957" y="1892"/>
                    <a:pt x="1202" y="1442"/>
                    <a:pt x="1261" y="1375"/>
                  </a:cubicBezTo>
                  <a:cubicBezTo>
                    <a:pt x="1276" y="1273"/>
                    <a:pt x="1947" y="1914"/>
                    <a:pt x="3231" y="2272"/>
                  </a:cubicBezTo>
                  <a:cubicBezTo>
                    <a:pt x="4517" y="2661"/>
                    <a:pt x="6416" y="2767"/>
                    <a:pt x="8917" y="2323"/>
                  </a:cubicBezTo>
                  <a:close/>
                  <a:moveTo>
                    <a:pt x="4811" y="10065"/>
                  </a:moveTo>
                  <a:cubicBezTo>
                    <a:pt x="5238" y="12020"/>
                    <a:pt x="5611" y="14089"/>
                    <a:pt x="6411" y="15942"/>
                  </a:cubicBezTo>
                  <a:cubicBezTo>
                    <a:pt x="7190" y="17789"/>
                    <a:pt x="8396" y="19421"/>
                    <a:pt x="9996" y="20363"/>
                  </a:cubicBezTo>
                  <a:cubicBezTo>
                    <a:pt x="11578" y="21312"/>
                    <a:pt x="13556" y="21571"/>
                    <a:pt x="15481" y="20840"/>
                  </a:cubicBezTo>
                  <a:cubicBezTo>
                    <a:pt x="17392" y="20130"/>
                    <a:pt x="19251" y="18429"/>
                    <a:pt x="20290" y="15932"/>
                  </a:cubicBezTo>
                  <a:cubicBezTo>
                    <a:pt x="21403" y="13490"/>
                    <a:pt x="21585" y="10507"/>
                    <a:pt x="21093" y="7959"/>
                  </a:cubicBezTo>
                  <a:cubicBezTo>
                    <a:pt x="20609" y="5385"/>
                    <a:pt x="19450" y="3245"/>
                    <a:pt x="18039" y="1904"/>
                  </a:cubicBezTo>
                  <a:cubicBezTo>
                    <a:pt x="16623" y="538"/>
                    <a:pt x="14954" y="-29"/>
                    <a:pt x="13357" y="1"/>
                  </a:cubicBezTo>
                  <a:cubicBezTo>
                    <a:pt x="11746" y="9"/>
                    <a:pt x="10207" y="615"/>
                    <a:pt x="8716" y="1103"/>
                  </a:cubicBezTo>
                  <a:cubicBezTo>
                    <a:pt x="5792" y="2284"/>
                    <a:pt x="3632" y="2357"/>
                    <a:pt x="2174" y="1720"/>
                  </a:cubicBezTo>
                  <a:cubicBezTo>
                    <a:pt x="715" y="1085"/>
                    <a:pt x="11" y="378"/>
                    <a:pt x="0" y="409"/>
                  </a:cubicBezTo>
                  <a:cubicBezTo>
                    <a:pt x="-15" y="437"/>
                    <a:pt x="799" y="893"/>
                    <a:pt x="1933" y="2256"/>
                  </a:cubicBezTo>
                  <a:cubicBezTo>
                    <a:pt x="3089" y="3604"/>
                    <a:pt x="4121" y="6119"/>
                    <a:pt x="4811" y="1006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Shape 1473"/>
            <p:cNvSpPr/>
            <p:nvPr/>
          </p:nvSpPr>
          <p:spPr>
            <a:xfrm>
              <a:off x="3882121" y="4309618"/>
              <a:ext cx="404706" cy="40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2" name="Group 3"/>
          <p:cNvGrpSpPr/>
          <p:nvPr/>
        </p:nvGrpSpPr>
        <p:grpSpPr>
          <a:xfrm>
            <a:off x="1072546" y="4040871"/>
            <a:ext cx="1168309" cy="878158"/>
            <a:chOff x="1854714" y="4001618"/>
            <a:chExt cx="1507651" cy="1133051"/>
          </a:xfrm>
          <a:solidFill>
            <a:schemeClr val="accent1"/>
          </a:solidFill>
        </p:grpSpPr>
        <p:sp>
          <p:nvSpPr>
            <p:cNvPr id="64" name="Shape 1479"/>
            <p:cNvSpPr/>
            <p:nvPr/>
          </p:nvSpPr>
          <p:spPr>
            <a:xfrm>
              <a:off x="1854714" y="4001618"/>
              <a:ext cx="1507651" cy="113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18120" y="2272"/>
                  </a:moveTo>
                  <a:cubicBezTo>
                    <a:pt x="19404" y="1914"/>
                    <a:pt x="20075" y="1273"/>
                    <a:pt x="20090" y="1375"/>
                  </a:cubicBezTo>
                  <a:cubicBezTo>
                    <a:pt x="20149" y="1442"/>
                    <a:pt x="19394" y="1892"/>
                    <a:pt x="18518" y="3186"/>
                  </a:cubicBezTo>
                  <a:cubicBezTo>
                    <a:pt x="17621" y="4467"/>
                    <a:pt x="16602" y="6593"/>
                    <a:pt x="15642" y="9685"/>
                  </a:cubicBezTo>
                  <a:cubicBezTo>
                    <a:pt x="14654" y="12631"/>
                    <a:pt x="13203" y="16014"/>
                    <a:pt x="10682" y="17232"/>
                  </a:cubicBezTo>
                  <a:cubicBezTo>
                    <a:pt x="8313" y="18536"/>
                    <a:pt x="4873" y="17676"/>
                    <a:pt x="3422" y="14126"/>
                  </a:cubicBezTo>
                  <a:cubicBezTo>
                    <a:pt x="1827" y="10685"/>
                    <a:pt x="2985" y="6308"/>
                    <a:pt x="5021" y="4241"/>
                  </a:cubicBezTo>
                  <a:cubicBezTo>
                    <a:pt x="7078" y="1957"/>
                    <a:pt x="10015" y="1983"/>
                    <a:pt x="12434" y="2323"/>
                  </a:cubicBezTo>
                  <a:cubicBezTo>
                    <a:pt x="14935" y="2767"/>
                    <a:pt x="16834" y="2662"/>
                    <a:pt x="18120" y="2272"/>
                  </a:cubicBezTo>
                  <a:close/>
                  <a:moveTo>
                    <a:pt x="19418" y="2256"/>
                  </a:moveTo>
                  <a:cubicBezTo>
                    <a:pt x="20552" y="893"/>
                    <a:pt x="21366" y="437"/>
                    <a:pt x="21351" y="409"/>
                  </a:cubicBezTo>
                  <a:cubicBezTo>
                    <a:pt x="21341" y="378"/>
                    <a:pt x="20635" y="1085"/>
                    <a:pt x="19177" y="1720"/>
                  </a:cubicBezTo>
                  <a:cubicBezTo>
                    <a:pt x="17719" y="2357"/>
                    <a:pt x="15559" y="2284"/>
                    <a:pt x="12635" y="1103"/>
                  </a:cubicBezTo>
                  <a:cubicBezTo>
                    <a:pt x="11144" y="615"/>
                    <a:pt x="9605" y="9"/>
                    <a:pt x="7994" y="1"/>
                  </a:cubicBezTo>
                  <a:cubicBezTo>
                    <a:pt x="6397" y="-29"/>
                    <a:pt x="4728" y="538"/>
                    <a:pt x="3312" y="1904"/>
                  </a:cubicBezTo>
                  <a:cubicBezTo>
                    <a:pt x="1901" y="3245"/>
                    <a:pt x="742" y="5385"/>
                    <a:pt x="258" y="7959"/>
                  </a:cubicBezTo>
                  <a:cubicBezTo>
                    <a:pt x="-234" y="10507"/>
                    <a:pt x="-52" y="13490"/>
                    <a:pt x="1061" y="15932"/>
                  </a:cubicBezTo>
                  <a:cubicBezTo>
                    <a:pt x="2100" y="18429"/>
                    <a:pt x="3959" y="20130"/>
                    <a:pt x="5870" y="20840"/>
                  </a:cubicBezTo>
                  <a:cubicBezTo>
                    <a:pt x="7795" y="21571"/>
                    <a:pt x="9773" y="21312"/>
                    <a:pt x="11355" y="20363"/>
                  </a:cubicBezTo>
                  <a:cubicBezTo>
                    <a:pt x="12955" y="19421"/>
                    <a:pt x="14161" y="17789"/>
                    <a:pt x="14940" y="15942"/>
                  </a:cubicBezTo>
                  <a:cubicBezTo>
                    <a:pt x="15740" y="14089"/>
                    <a:pt x="16113" y="12020"/>
                    <a:pt x="16540" y="10065"/>
                  </a:cubicBezTo>
                  <a:cubicBezTo>
                    <a:pt x="17230" y="6119"/>
                    <a:pt x="18262" y="3604"/>
                    <a:pt x="19418" y="22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grpSp>
          <p:nvGrpSpPr>
            <p:cNvPr id="65" name="Group 1483"/>
            <p:cNvGrpSpPr/>
            <p:nvPr/>
          </p:nvGrpSpPr>
          <p:grpSpPr>
            <a:xfrm>
              <a:off x="2264393" y="4342430"/>
              <a:ext cx="389449" cy="339084"/>
              <a:chOff x="0" y="0"/>
              <a:chExt cx="839414" cy="730856"/>
            </a:xfrm>
            <a:grpFill/>
          </p:grpSpPr>
          <p:sp>
            <p:nvSpPr>
              <p:cNvPr id="66" name="Shape 1481"/>
              <p:cNvSpPr/>
              <p:nvPr/>
            </p:nvSpPr>
            <p:spPr>
              <a:xfrm>
                <a:off x="37288" y="0"/>
                <a:ext cx="763886" cy="214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8" h="21600" extrusionOk="0">
                    <a:moveTo>
                      <a:pt x="499" y="21600"/>
                    </a:moveTo>
                    <a:lnTo>
                      <a:pt x="20739" y="21600"/>
                    </a:lnTo>
                    <a:cubicBezTo>
                      <a:pt x="21419" y="21600"/>
                      <a:pt x="21309" y="18973"/>
                      <a:pt x="20970" y="18547"/>
                    </a:cubicBezTo>
                    <a:cubicBezTo>
                      <a:pt x="20632" y="18117"/>
                      <a:pt x="16870" y="12960"/>
                      <a:pt x="16216" y="12960"/>
                    </a:cubicBezTo>
                    <a:lnTo>
                      <a:pt x="15143" y="12960"/>
                    </a:lnTo>
                    <a:lnTo>
                      <a:pt x="15143" y="0"/>
                    </a:lnTo>
                    <a:lnTo>
                      <a:pt x="6095" y="0"/>
                    </a:lnTo>
                    <a:lnTo>
                      <a:pt x="6095" y="12960"/>
                    </a:lnTo>
                    <a:lnTo>
                      <a:pt x="5022" y="12960"/>
                    </a:lnTo>
                    <a:cubicBezTo>
                      <a:pt x="4367" y="12960"/>
                      <a:pt x="606" y="18117"/>
                      <a:pt x="268" y="18547"/>
                    </a:cubicBezTo>
                    <a:cubicBezTo>
                      <a:pt x="-71" y="18973"/>
                      <a:pt x="-181" y="21600"/>
                      <a:pt x="499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7204" tIns="37204" rIns="37204" bIns="37204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440" ker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67" name="Shape 1482"/>
              <p:cNvSpPr/>
              <p:nvPr/>
            </p:nvSpPr>
            <p:spPr>
              <a:xfrm>
                <a:off x="0" y="264041"/>
                <a:ext cx="839415" cy="46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88" y="0"/>
                    </a:moveTo>
                    <a:lnTo>
                      <a:pt x="1212" y="0"/>
                    </a:lnTo>
                    <a:cubicBezTo>
                      <a:pt x="606" y="0"/>
                      <a:pt x="0" y="1289"/>
                      <a:pt x="0" y="2378"/>
                    </a:cubicBezTo>
                    <a:lnTo>
                      <a:pt x="0" y="9313"/>
                    </a:lnTo>
                    <a:cubicBezTo>
                      <a:pt x="0" y="10404"/>
                      <a:pt x="606" y="11691"/>
                      <a:pt x="1212" y="11691"/>
                    </a:cubicBezTo>
                    <a:lnTo>
                      <a:pt x="3397" y="11691"/>
                    </a:lnTo>
                    <a:lnTo>
                      <a:pt x="2424" y="21600"/>
                    </a:lnTo>
                    <a:lnTo>
                      <a:pt x="19176" y="21600"/>
                    </a:lnTo>
                    <a:lnTo>
                      <a:pt x="18203" y="11691"/>
                    </a:lnTo>
                    <a:lnTo>
                      <a:pt x="20388" y="11691"/>
                    </a:lnTo>
                    <a:cubicBezTo>
                      <a:pt x="20994" y="11691"/>
                      <a:pt x="21600" y="10404"/>
                      <a:pt x="21600" y="9313"/>
                    </a:cubicBezTo>
                    <a:lnTo>
                      <a:pt x="21600" y="2378"/>
                    </a:lnTo>
                    <a:cubicBezTo>
                      <a:pt x="21600" y="1289"/>
                      <a:pt x="20994" y="0"/>
                      <a:pt x="20388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7204" tIns="37204" rIns="37204" bIns="37204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440" ker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</p:grpSp>
      <p:grpSp>
        <p:nvGrpSpPr>
          <p:cNvPr id="68" name="Group 2"/>
          <p:cNvGrpSpPr/>
          <p:nvPr/>
        </p:nvGrpSpPr>
        <p:grpSpPr>
          <a:xfrm>
            <a:off x="1072543" y="3260002"/>
            <a:ext cx="1168315" cy="878150"/>
            <a:chOff x="1854714" y="2994101"/>
            <a:chExt cx="1507658" cy="1133040"/>
          </a:xfrm>
          <a:solidFill>
            <a:schemeClr val="accent1"/>
          </a:solidFill>
        </p:grpSpPr>
        <p:sp>
          <p:nvSpPr>
            <p:cNvPr id="69" name="Shape 1485"/>
            <p:cNvSpPr/>
            <p:nvPr/>
          </p:nvSpPr>
          <p:spPr>
            <a:xfrm>
              <a:off x="1854714" y="2994101"/>
              <a:ext cx="1507658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262" extrusionOk="0">
                  <a:moveTo>
                    <a:pt x="18518" y="18074"/>
                  </a:moveTo>
                  <a:cubicBezTo>
                    <a:pt x="19394" y="19369"/>
                    <a:pt x="20148" y="19818"/>
                    <a:pt x="20089" y="19886"/>
                  </a:cubicBezTo>
                  <a:cubicBezTo>
                    <a:pt x="20075" y="19988"/>
                    <a:pt x="19404" y="19346"/>
                    <a:pt x="18119" y="18989"/>
                  </a:cubicBezTo>
                  <a:cubicBezTo>
                    <a:pt x="16834" y="18599"/>
                    <a:pt x="14935" y="18494"/>
                    <a:pt x="12434" y="18937"/>
                  </a:cubicBezTo>
                  <a:cubicBezTo>
                    <a:pt x="10015" y="19277"/>
                    <a:pt x="7078" y="19303"/>
                    <a:pt x="5021" y="17019"/>
                  </a:cubicBezTo>
                  <a:cubicBezTo>
                    <a:pt x="2985" y="14953"/>
                    <a:pt x="1827" y="10576"/>
                    <a:pt x="3422" y="7135"/>
                  </a:cubicBezTo>
                  <a:cubicBezTo>
                    <a:pt x="4873" y="3585"/>
                    <a:pt x="8313" y="2724"/>
                    <a:pt x="10682" y="4029"/>
                  </a:cubicBezTo>
                  <a:cubicBezTo>
                    <a:pt x="13203" y="5247"/>
                    <a:pt x="14654" y="8629"/>
                    <a:pt x="15642" y="11576"/>
                  </a:cubicBezTo>
                  <a:cubicBezTo>
                    <a:pt x="16602" y="14668"/>
                    <a:pt x="17621" y="16794"/>
                    <a:pt x="18518" y="18074"/>
                  </a:cubicBezTo>
                  <a:close/>
                  <a:moveTo>
                    <a:pt x="19178" y="19556"/>
                  </a:moveTo>
                  <a:cubicBezTo>
                    <a:pt x="20635" y="20176"/>
                    <a:pt x="21340" y="20882"/>
                    <a:pt x="21351" y="20851"/>
                  </a:cubicBezTo>
                  <a:cubicBezTo>
                    <a:pt x="21366" y="20823"/>
                    <a:pt x="20552" y="20368"/>
                    <a:pt x="19408" y="19011"/>
                  </a:cubicBezTo>
                  <a:cubicBezTo>
                    <a:pt x="18262" y="17657"/>
                    <a:pt x="17230" y="15142"/>
                    <a:pt x="16540" y="11196"/>
                  </a:cubicBezTo>
                  <a:cubicBezTo>
                    <a:pt x="16113" y="9241"/>
                    <a:pt x="15740" y="7172"/>
                    <a:pt x="14940" y="5319"/>
                  </a:cubicBezTo>
                  <a:cubicBezTo>
                    <a:pt x="14161" y="3472"/>
                    <a:pt x="12955" y="1840"/>
                    <a:pt x="11355" y="899"/>
                  </a:cubicBezTo>
                  <a:cubicBezTo>
                    <a:pt x="9773" y="-51"/>
                    <a:pt x="7795" y="-310"/>
                    <a:pt x="5870" y="421"/>
                  </a:cubicBezTo>
                  <a:cubicBezTo>
                    <a:pt x="3959" y="1131"/>
                    <a:pt x="2100" y="2831"/>
                    <a:pt x="1061" y="5329"/>
                  </a:cubicBezTo>
                  <a:cubicBezTo>
                    <a:pt x="-52" y="7770"/>
                    <a:pt x="-234" y="10753"/>
                    <a:pt x="257" y="13302"/>
                  </a:cubicBezTo>
                  <a:cubicBezTo>
                    <a:pt x="742" y="15876"/>
                    <a:pt x="1900" y="18016"/>
                    <a:pt x="3312" y="19357"/>
                  </a:cubicBezTo>
                  <a:cubicBezTo>
                    <a:pt x="4727" y="20723"/>
                    <a:pt x="6397" y="21290"/>
                    <a:pt x="7993" y="21260"/>
                  </a:cubicBezTo>
                  <a:cubicBezTo>
                    <a:pt x="9605" y="21252"/>
                    <a:pt x="11144" y="20646"/>
                    <a:pt x="12635" y="20158"/>
                  </a:cubicBezTo>
                  <a:cubicBezTo>
                    <a:pt x="15559" y="18976"/>
                    <a:pt x="17719" y="18904"/>
                    <a:pt x="19178" y="195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Shape 1487"/>
            <p:cNvSpPr/>
            <p:nvPr/>
          </p:nvSpPr>
          <p:spPr>
            <a:xfrm>
              <a:off x="2316869" y="3391080"/>
              <a:ext cx="237359" cy="339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7204" tIns="37204" rIns="37204" bIns="37204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4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71" name="Text Placeholder 2"/>
          <p:cNvSpPr txBox="1"/>
          <p:nvPr/>
        </p:nvSpPr>
        <p:spPr>
          <a:xfrm>
            <a:off x="1832595" y="2526944"/>
            <a:ext cx="678221" cy="238957"/>
          </a:xfrm>
          <a:prstGeom prst="rect">
            <a:avLst/>
          </a:prstGeom>
          <a:noFill/>
        </p:spPr>
        <p:txBody>
          <a:bodyPr vert="horz" lIns="0" tIns="35426" rIns="0" bIns="3542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</a:p>
        </p:txBody>
      </p:sp>
      <p:sp>
        <p:nvSpPr>
          <p:cNvPr id="77" name="Text Placeholder 2"/>
          <p:cNvSpPr txBox="1"/>
          <p:nvPr/>
        </p:nvSpPr>
        <p:spPr>
          <a:xfrm>
            <a:off x="3293658" y="3453918"/>
            <a:ext cx="678221" cy="238957"/>
          </a:xfrm>
          <a:prstGeom prst="rect">
            <a:avLst/>
          </a:prstGeom>
          <a:noFill/>
        </p:spPr>
        <p:txBody>
          <a:bodyPr vert="horz" lIns="0" tIns="35426" rIns="0" bIns="3542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化验</a:t>
            </a:r>
          </a:p>
        </p:txBody>
      </p:sp>
      <p:sp>
        <p:nvSpPr>
          <p:cNvPr id="78" name="Text Placeholder 2"/>
          <p:cNvSpPr txBox="1"/>
          <p:nvPr/>
        </p:nvSpPr>
        <p:spPr>
          <a:xfrm>
            <a:off x="3317674" y="4598176"/>
            <a:ext cx="678221" cy="238957"/>
          </a:xfrm>
          <a:prstGeom prst="rect">
            <a:avLst/>
          </a:prstGeom>
          <a:noFill/>
        </p:spPr>
        <p:txBody>
          <a:bodyPr vert="horz" lIns="0" tIns="35426" rIns="0" bIns="3542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处方</a:t>
            </a:r>
          </a:p>
        </p:txBody>
      </p:sp>
      <p:sp>
        <p:nvSpPr>
          <p:cNvPr id="79" name="Text Placeholder 2"/>
          <p:cNvSpPr txBox="1"/>
          <p:nvPr/>
        </p:nvSpPr>
        <p:spPr>
          <a:xfrm>
            <a:off x="1796449" y="5494299"/>
            <a:ext cx="678221" cy="238957"/>
          </a:xfrm>
          <a:prstGeom prst="rect">
            <a:avLst/>
          </a:prstGeom>
          <a:noFill/>
        </p:spPr>
        <p:txBody>
          <a:bodyPr vert="horz" lIns="0" tIns="35426" rIns="0" bIns="3542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</a:t>
            </a:r>
          </a:p>
        </p:txBody>
      </p:sp>
      <p:sp>
        <p:nvSpPr>
          <p:cNvPr id="80" name="Text Placeholder 2"/>
          <p:cNvSpPr txBox="1"/>
          <p:nvPr/>
        </p:nvSpPr>
        <p:spPr>
          <a:xfrm>
            <a:off x="398887" y="4825109"/>
            <a:ext cx="678221" cy="238957"/>
          </a:xfrm>
          <a:prstGeom prst="rect">
            <a:avLst/>
          </a:prstGeom>
          <a:noFill/>
        </p:spPr>
        <p:txBody>
          <a:bodyPr vert="horz" lIns="0" tIns="35426" rIns="0" bIns="3542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护理</a:t>
            </a:r>
          </a:p>
        </p:txBody>
      </p:sp>
      <p:sp>
        <p:nvSpPr>
          <p:cNvPr id="81" name="Text Placeholder 2"/>
          <p:cNvSpPr txBox="1"/>
          <p:nvPr/>
        </p:nvSpPr>
        <p:spPr>
          <a:xfrm>
            <a:off x="191345" y="3328719"/>
            <a:ext cx="802970" cy="238957"/>
          </a:xfrm>
          <a:prstGeom prst="rect">
            <a:avLst/>
          </a:prstGeom>
          <a:noFill/>
        </p:spPr>
        <p:txBody>
          <a:bodyPr vert="horz" lIns="0" tIns="35426" rIns="0" bIns="3542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嘱托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无费用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06699" y="2851265"/>
            <a:ext cx="8000814" cy="3947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784" y="1017155"/>
            <a:ext cx="7475959" cy="1629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4" name="Shape 342"/>
          <p:cNvSpPr/>
          <p:nvPr>
            <p:custDataLst>
              <p:tags r:id="rId2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75" name="Shape 347"/>
          <p:cNvSpPr/>
          <p:nvPr>
            <p:custDataLst>
              <p:tags r:id="rId3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76" name="矩形 75"/>
          <p:cNvSpPr/>
          <p:nvPr>
            <p:custDataLst>
              <p:tags r:id="rId4"/>
            </p:custDataLst>
          </p:nvPr>
        </p:nvSpPr>
        <p:spPr>
          <a:xfrm>
            <a:off x="1583965" y="1145312"/>
            <a:ext cx="17693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诊断、医嘱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4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77" grpId="0" build="p"/>
      <p:bldP spid="78" grpId="0" build="p"/>
      <p:bldP spid="79" grpId="0" build="p"/>
      <p:bldP spid="80" grpId="0" build="p"/>
      <p:bldP spid="8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798482" y="52738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全局医嘱概念</a:t>
            </a:r>
          </a:p>
        </p:txBody>
      </p:sp>
      <p:sp>
        <p:nvSpPr>
          <p:cNvPr id="10" name="MH_Number_1"/>
          <p:cNvSpPr/>
          <p:nvPr>
            <p:custDataLst>
              <p:tags r:id="rId1"/>
            </p:custDataLst>
          </p:nvPr>
        </p:nvSpPr>
        <p:spPr>
          <a:xfrm>
            <a:off x="1047174" y="2151782"/>
            <a:ext cx="409647" cy="40964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1" name="MH_Entry_1"/>
          <p:cNvSpPr/>
          <p:nvPr>
            <p:custDataLst>
              <p:tags r:id="rId2"/>
            </p:custDataLst>
          </p:nvPr>
        </p:nvSpPr>
        <p:spPr>
          <a:xfrm>
            <a:off x="1795319" y="2156580"/>
            <a:ext cx="1291416" cy="400050"/>
          </a:xfrm>
          <a:custGeom>
            <a:avLst/>
            <a:gdLst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  <a:gd name="connsiteX6" fmla="*/ 0 w 2520280"/>
              <a:gd name="connsiteY6" fmla="*/ 0 h 1872208"/>
              <a:gd name="connsiteX7" fmla="*/ 0 w 2520280"/>
              <a:gd name="connsiteY7" fmla="*/ 0 h 1872208"/>
              <a:gd name="connsiteX8" fmla="*/ 0 w 2520280"/>
              <a:gd name="connsiteY8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长期医嘱</a:t>
            </a:r>
          </a:p>
        </p:txBody>
      </p:sp>
      <p:sp>
        <p:nvSpPr>
          <p:cNvPr id="12" name="MH_Number_2"/>
          <p:cNvSpPr/>
          <p:nvPr>
            <p:custDataLst>
              <p:tags r:id="rId3"/>
            </p:custDataLst>
          </p:nvPr>
        </p:nvSpPr>
        <p:spPr>
          <a:xfrm>
            <a:off x="1047174" y="2830473"/>
            <a:ext cx="409647" cy="40964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3" name="MH_Entry_2"/>
          <p:cNvSpPr/>
          <p:nvPr>
            <p:custDataLst>
              <p:tags r:id="rId4"/>
            </p:custDataLst>
          </p:nvPr>
        </p:nvSpPr>
        <p:spPr>
          <a:xfrm>
            <a:off x="1795320" y="2822105"/>
            <a:ext cx="1626354" cy="400050"/>
          </a:xfrm>
          <a:custGeom>
            <a:avLst/>
            <a:gdLst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  <a:gd name="connsiteX6" fmla="*/ 0 w 2520280"/>
              <a:gd name="connsiteY6" fmla="*/ 0 h 1872208"/>
              <a:gd name="connsiteX7" fmla="*/ 0 w 2520280"/>
              <a:gd name="connsiteY7" fmla="*/ 0 h 1872208"/>
              <a:gd name="connsiteX8" fmla="*/ 0 w 2520280"/>
              <a:gd name="connsiteY8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临时医嘱</a:t>
            </a:r>
          </a:p>
        </p:txBody>
      </p:sp>
      <p:sp>
        <p:nvSpPr>
          <p:cNvPr id="14" name="MH_Number_3"/>
          <p:cNvSpPr/>
          <p:nvPr>
            <p:custDataLst>
              <p:tags r:id="rId5"/>
            </p:custDataLst>
          </p:nvPr>
        </p:nvSpPr>
        <p:spPr>
          <a:xfrm>
            <a:off x="1047174" y="3509164"/>
            <a:ext cx="409647" cy="40964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5" name="MH_Entry_3"/>
          <p:cNvSpPr/>
          <p:nvPr>
            <p:custDataLst>
              <p:tags r:id="rId6"/>
            </p:custDataLst>
          </p:nvPr>
        </p:nvSpPr>
        <p:spPr>
          <a:xfrm>
            <a:off x="1795319" y="3522929"/>
            <a:ext cx="1780401" cy="400050"/>
          </a:xfrm>
          <a:custGeom>
            <a:avLst/>
            <a:gdLst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  <a:gd name="connsiteX6" fmla="*/ 0 w 2520280"/>
              <a:gd name="connsiteY6" fmla="*/ 0 h 1872208"/>
              <a:gd name="connsiteX7" fmla="*/ 0 w 2520280"/>
              <a:gd name="connsiteY7" fmla="*/ 0 h 1872208"/>
              <a:gd name="connsiteX8" fmla="*/ 0 w 2520280"/>
              <a:gd name="connsiteY8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出院带药医嘱</a:t>
            </a:r>
          </a:p>
        </p:txBody>
      </p:sp>
      <p:sp>
        <p:nvSpPr>
          <p:cNvPr id="19" name="矩形 18"/>
          <p:cNvSpPr/>
          <p:nvPr/>
        </p:nvSpPr>
        <p:spPr>
          <a:xfrm>
            <a:off x="2165777" y="5364294"/>
            <a:ext cx="2511794" cy="39878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系统配置</a:t>
            </a:r>
          </a:p>
        </p:txBody>
      </p:sp>
      <p:grpSp>
        <p:nvGrpSpPr>
          <p:cNvPr id="20" name="î$ḷïḑê"/>
          <p:cNvGrpSpPr>
            <a:grpSpLocks noChangeAspect="1"/>
          </p:cNvGrpSpPr>
          <p:nvPr/>
        </p:nvGrpSpPr>
        <p:grpSpPr>
          <a:xfrm>
            <a:off x="798482" y="5701438"/>
            <a:ext cx="725485" cy="1154042"/>
            <a:chOff x="614" y="1144"/>
            <a:chExt cx="711" cy="1131"/>
          </a:xfrm>
          <a:solidFill>
            <a:schemeClr val="accent1"/>
          </a:solidFill>
        </p:grpSpPr>
        <p:sp>
          <p:nvSpPr>
            <p:cNvPr id="21" name="í$ľïḋe"/>
            <p:cNvSpPr/>
            <p:nvPr/>
          </p:nvSpPr>
          <p:spPr bwMode="auto">
            <a:xfrm>
              <a:off x="614" y="1144"/>
              <a:ext cx="711" cy="1131"/>
            </a:xfrm>
            <a:custGeom>
              <a:avLst/>
              <a:gdLst>
                <a:gd name="T0" fmla="*/ 251 w 264"/>
                <a:gd name="T1" fmla="*/ 70 h 420"/>
                <a:gd name="T2" fmla="*/ 163 w 264"/>
                <a:gd name="T3" fmla="*/ 11 h 420"/>
                <a:gd name="T4" fmla="*/ 54 w 264"/>
                <a:gd name="T5" fmla="*/ 28 h 420"/>
                <a:gd name="T6" fmla="*/ 26 w 264"/>
                <a:gd name="T7" fmla="*/ 193 h 420"/>
                <a:gd name="T8" fmla="*/ 24 w 264"/>
                <a:gd name="T9" fmla="*/ 318 h 420"/>
                <a:gd name="T10" fmla="*/ 73 w 264"/>
                <a:gd name="T11" fmla="*/ 397 h 420"/>
                <a:gd name="T12" fmla="*/ 218 w 264"/>
                <a:gd name="T13" fmla="*/ 387 h 420"/>
                <a:gd name="T14" fmla="*/ 252 w 264"/>
                <a:gd name="T15" fmla="*/ 293 h 420"/>
                <a:gd name="T16" fmla="*/ 255 w 264"/>
                <a:gd name="T17" fmla="*/ 195 h 420"/>
                <a:gd name="T18" fmla="*/ 251 w 264"/>
                <a:gd name="T19" fmla="*/ 70 h 420"/>
                <a:gd name="T20" fmla="*/ 172 w 264"/>
                <a:gd name="T21" fmla="*/ 122 h 420"/>
                <a:gd name="T22" fmla="*/ 140 w 264"/>
                <a:gd name="T23" fmla="*/ 181 h 420"/>
                <a:gd name="T24" fmla="*/ 114 w 264"/>
                <a:gd name="T25" fmla="*/ 147 h 420"/>
                <a:gd name="T26" fmla="*/ 128 w 264"/>
                <a:gd name="T27" fmla="*/ 28 h 420"/>
                <a:gd name="T28" fmla="*/ 144 w 264"/>
                <a:gd name="T29" fmla="*/ 26 h 420"/>
                <a:gd name="T30" fmla="*/ 172 w 264"/>
                <a:gd name="T31" fmla="*/ 12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420">
                  <a:moveTo>
                    <a:pt x="251" y="70"/>
                  </a:moveTo>
                  <a:cubicBezTo>
                    <a:pt x="246" y="36"/>
                    <a:pt x="213" y="21"/>
                    <a:pt x="163" y="11"/>
                  </a:cubicBezTo>
                  <a:cubicBezTo>
                    <a:pt x="113" y="0"/>
                    <a:pt x="54" y="28"/>
                    <a:pt x="54" y="28"/>
                  </a:cubicBezTo>
                  <a:cubicBezTo>
                    <a:pt x="0" y="56"/>
                    <a:pt x="25" y="183"/>
                    <a:pt x="26" y="193"/>
                  </a:cubicBezTo>
                  <a:cubicBezTo>
                    <a:pt x="26" y="202"/>
                    <a:pt x="24" y="307"/>
                    <a:pt x="24" y="318"/>
                  </a:cubicBezTo>
                  <a:cubicBezTo>
                    <a:pt x="24" y="329"/>
                    <a:pt x="36" y="376"/>
                    <a:pt x="73" y="397"/>
                  </a:cubicBezTo>
                  <a:cubicBezTo>
                    <a:pt x="111" y="418"/>
                    <a:pt x="179" y="420"/>
                    <a:pt x="218" y="387"/>
                  </a:cubicBezTo>
                  <a:cubicBezTo>
                    <a:pt x="256" y="354"/>
                    <a:pt x="251" y="297"/>
                    <a:pt x="252" y="293"/>
                  </a:cubicBezTo>
                  <a:cubicBezTo>
                    <a:pt x="252" y="290"/>
                    <a:pt x="246" y="227"/>
                    <a:pt x="255" y="195"/>
                  </a:cubicBezTo>
                  <a:cubicBezTo>
                    <a:pt x="264" y="164"/>
                    <a:pt x="256" y="104"/>
                    <a:pt x="251" y="70"/>
                  </a:cubicBezTo>
                  <a:close/>
                  <a:moveTo>
                    <a:pt x="172" y="122"/>
                  </a:moveTo>
                  <a:cubicBezTo>
                    <a:pt x="168" y="161"/>
                    <a:pt x="156" y="178"/>
                    <a:pt x="140" y="181"/>
                  </a:cubicBezTo>
                  <a:cubicBezTo>
                    <a:pt x="125" y="184"/>
                    <a:pt x="114" y="147"/>
                    <a:pt x="114" y="147"/>
                  </a:cubicBezTo>
                  <a:cubicBezTo>
                    <a:pt x="97" y="60"/>
                    <a:pt x="123" y="35"/>
                    <a:pt x="128" y="28"/>
                  </a:cubicBezTo>
                  <a:cubicBezTo>
                    <a:pt x="134" y="20"/>
                    <a:pt x="144" y="26"/>
                    <a:pt x="144" y="26"/>
                  </a:cubicBezTo>
                  <a:cubicBezTo>
                    <a:pt x="171" y="45"/>
                    <a:pt x="175" y="83"/>
                    <a:pt x="172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ïṧľïḋè"/>
            <p:cNvSpPr/>
            <p:nvPr/>
          </p:nvSpPr>
          <p:spPr bwMode="auto">
            <a:xfrm>
              <a:off x="948" y="1262"/>
              <a:ext cx="89" cy="197"/>
            </a:xfrm>
            <a:custGeom>
              <a:avLst/>
              <a:gdLst>
                <a:gd name="T0" fmla="*/ 17 w 33"/>
                <a:gd name="T1" fmla="*/ 4 h 73"/>
                <a:gd name="T2" fmla="*/ 1 w 33"/>
                <a:gd name="T3" fmla="*/ 20 h 73"/>
                <a:gd name="T4" fmla="*/ 14 w 33"/>
                <a:gd name="T5" fmla="*/ 72 h 73"/>
                <a:gd name="T6" fmla="*/ 32 w 33"/>
                <a:gd name="T7" fmla="*/ 37 h 73"/>
                <a:gd name="T8" fmla="*/ 17 w 33"/>
                <a:gd name="T9" fmla="*/ 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73">
                  <a:moveTo>
                    <a:pt x="17" y="4"/>
                  </a:moveTo>
                  <a:cubicBezTo>
                    <a:pt x="17" y="4"/>
                    <a:pt x="2" y="0"/>
                    <a:pt x="1" y="20"/>
                  </a:cubicBezTo>
                  <a:cubicBezTo>
                    <a:pt x="0" y="40"/>
                    <a:pt x="0" y="71"/>
                    <a:pt x="14" y="72"/>
                  </a:cubicBezTo>
                  <a:cubicBezTo>
                    <a:pt x="28" y="73"/>
                    <a:pt x="33" y="59"/>
                    <a:pt x="32" y="37"/>
                  </a:cubicBezTo>
                  <a:cubicBezTo>
                    <a:pt x="32" y="14"/>
                    <a:pt x="25" y="6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íṩ1iḓe"/>
            <p:cNvSpPr/>
            <p:nvPr/>
          </p:nvSpPr>
          <p:spPr bwMode="auto">
            <a:xfrm>
              <a:off x="614" y="1144"/>
              <a:ext cx="711" cy="1131"/>
            </a:xfrm>
            <a:custGeom>
              <a:avLst/>
              <a:gdLst>
                <a:gd name="T0" fmla="*/ 251 w 264"/>
                <a:gd name="T1" fmla="*/ 70 h 420"/>
                <a:gd name="T2" fmla="*/ 163 w 264"/>
                <a:gd name="T3" fmla="*/ 11 h 420"/>
                <a:gd name="T4" fmla="*/ 54 w 264"/>
                <a:gd name="T5" fmla="*/ 28 h 420"/>
                <a:gd name="T6" fmla="*/ 26 w 264"/>
                <a:gd name="T7" fmla="*/ 193 h 420"/>
                <a:gd name="T8" fmla="*/ 24 w 264"/>
                <a:gd name="T9" fmla="*/ 318 h 420"/>
                <a:gd name="T10" fmla="*/ 73 w 264"/>
                <a:gd name="T11" fmla="*/ 397 h 420"/>
                <a:gd name="T12" fmla="*/ 218 w 264"/>
                <a:gd name="T13" fmla="*/ 387 h 420"/>
                <a:gd name="T14" fmla="*/ 252 w 264"/>
                <a:gd name="T15" fmla="*/ 293 h 420"/>
                <a:gd name="T16" fmla="*/ 255 w 264"/>
                <a:gd name="T17" fmla="*/ 195 h 420"/>
                <a:gd name="T18" fmla="*/ 251 w 264"/>
                <a:gd name="T19" fmla="*/ 70 h 420"/>
                <a:gd name="T20" fmla="*/ 172 w 264"/>
                <a:gd name="T21" fmla="*/ 122 h 420"/>
                <a:gd name="T22" fmla="*/ 140 w 264"/>
                <a:gd name="T23" fmla="*/ 181 h 420"/>
                <a:gd name="T24" fmla="*/ 114 w 264"/>
                <a:gd name="T25" fmla="*/ 147 h 420"/>
                <a:gd name="T26" fmla="*/ 128 w 264"/>
                <a:gd name="T27" fmla="*/ 28 h 420"/>
                <a:gd name="T28" fmla="*/ 144 w 264"/>
                <a:gd name="T29" fmla="*/ 26 h 420"/>
                <a:gd name="T30" fmla="*/ 172 w 264"/>
                <a:gd name="T31" fmla="*/ 12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420">
                  <a:moveTo>
                    <a:pt x="251" y="70"/>
                  </a:moveTo>
                  <a:cubicBezTo>
                    <a:pt x="246" y="36"/>
                    <a:pt x="213" y="21"/>
                    <a:pt x="163" y="11"/>
                  </a:cubicBezTo>
                  <a:cubicBezTo>
                    <a:pt x="113" y="0"/>
                    <a:pt x="54" y="28"/>
                    <a:pt x="54" y="28"/>
                  </a:cubicBezTo>
                  <a:cubicBezTo>
                    <a:pt x="0" y="56"/>
                    <a:pt x="25" y="183"/>
                    <a:pt x="26" y="193"/>
                  </a:cubicBezTo>
                  <a:cubicBezTo>
                    <a:pt x="26" y="202"/>
                    <a:pt x="24" y="307"/>
                    <a:pt x="24" y="318"/>
                  </a:cubicBezTo>
                  <a:cubicBezTo>
                    <a:pt x="24" y="329"/>
                    <a:pt x="36" y="376"/>
                    <a:pt x="73" y="397"/>
                  </a:cubicBezTo>
                  <a:cubicBezTo>
                    <a:pt x="111" y="418"/>
                    <a:pt x="179" y="420"/>
                    <a:pt x="218" y="387"/>
                  </a:cubicBezTo>
                  <a:cubicBezTo>
                    <a:pt x="256" y="354"/>
                    <a:pt x="251" y="297"/>
                    <a:pt x="252" y="293"/>
                  </a:cubicBezTo>
                  <a:cubicBezTo>
                    <a:pt x="252" y="290"/>
                    <a:pt x="246" y="227"/>
                    <a:pt x="255" y="195"/>
                  </a:cubicBezTo>
                  <a:cubicBezTo>
                    <a:pt x="264" y="164"/>
                    <a:pt x="256" y="104"/>
                    <a:pt x="251" y="70"/>
                  </a:cubicBezTo>
                  <a:close/>
                  <a:moveTo>
                    <a:pt x="172" y="122"/>
                  </a:moveTo>
                  <a:cubicBezTo>
                    <a:pt x="168" y="161"/>
                    <a:pt x="156" y="178"/>
                    <a:pt x="140" y="181"/>
                  </a:cubicBezTo>
                  <a:cubicBezTo>
                    <a:pt x="125" y="184"/>
                    <a:pt x="114" y="147"/>
                    <a:pt x="114" y="147"/>
                  </a:cubicBezTo>
                  <a:cubicBezTo>
                    <a:pt x="97" y="60"/>
                    <a:pt x="123" y="35"/>
                    <a:pt x="128" y="28"/>
                  </a:cubicBezTo>
                  <a:cubicBezTo>
                    <a:pt x="134" y="20"/>
                    <a:pt x="144" y="26"/>
                    <a:pt x="144" y="26"/>
                  </a:cubicBezTo>
                  <a:cubicBezTo>
                    <a:pt x="171" y="45"/>
                    <a:pt x="175" y="83"/>
                    <a:pt x="172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ïṡľiḋé"/>
            <p:cNvSpPr/>
            <p:nvPr/>
          </p:nvSpPr>
          <p:spPr bwMode="auto">
            <a:xfrm>
              <a:off x="948" y="1262"/>
              <a:ext cx="89" cy="197"/>
            </a:xfrm>
            <a:custGeom>
              <a:avLst/>
              <a:gdLst>
                <a:gd name="T0" fmla="*/ 17 w 33"/>
                <a:gd name="T1" fmla="*/ 4 h 73"/>
                <a:gd name="T2" fmla="*/ 1 w 33"/>
                <a:gd name="T3" fmla="*/ 20 h 73"/>
                <a:gd name="T4" fmla="*/ 14 w 33"/>
                <a:gd name="T5" fmla="*/ 72 h 73"/>
                <a:gd name="T6" fmla="*/ 32 w 33"/>
                <a:gd name="T7" fmla="*/ 37 h 73"/>
                <a:gd name="T8" fmla="*/ 17 w 33"/>
                <a:gd name="T9" fmla="*/ 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73">
                  <a:moveTo>
                    <a:pt x="17" y="4"/>
                  </a:moveTo>
                  <a:cubicBezTo>
                    <a:pt x="17" y="4"/>
                    <a:pt x="2" y="0"/>
                    <a:pt x="1" y="20"/>
                  </a:cubicBezTo>
                  <a:cubicBezTo>
                    <a:pt x="0" y="40"/>
                    <a:pt x="0" y="71"/>
                    <a:pt x="14" y="72"/>
                  </a:cubicBezTo>
                  <a:cubicBezTo>
                    <a:pt x="28" y="73"/>
                    <a:pt x="33" y="59"/>
                    <a:pt x="32" y="37"/>
                  </a:cubicBezTo>
                  <a:cubicBezTo>
                    <a:pt x="32" y="14"/>
                    <a:pt x="25" y="6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íşḷïḓè"/>
          <p:cNvSpPr/>
          <p:nvPr/>
        </p:nvSpPr>
        <p:spPr>
          <a:xfrm>
            <a:off x="1139287" y="4168006"/>
            <a:ext cx="3876594" cy="1537630"/>
          </a:xfrm>
          <a:custGeom>
            <a:avLst/>
            <a:gdLst>
              <a:gd name="connsiteX0" fmla="*/ 0 w 2569030"/>
              <a:gd name="connsiteY0" fmla="*/ 437169 h 437169"/>
              <a:gd name="connsiteX1" fmla="*/ 217715 w 2569030"/>
              <a:gd name="connsiteY1" fmla="*/ 117855 h 437169"/>
              <a:gd name="connsiteX2" fmla="*/ 696686 w 2569030"/>
              <a:gd name="connsiteY2" fmla="*/ 233969 h 437169"/>
              <a:gd name="connsiteX3" fmla="*/ 1393372 w 2569030"/>
              <a:gd name="connsiteY3" fmla="*/ 1741 h 437169"/>
              <a:gd name="connsiteX4" fmla="*/ 1843315 w 2569030"/>
              <a:gd name="connsiteY4" fmla="*/ 132369 h 437169"/>
              <a:gd name="connsiteX5" fmla="*/ 2569030 w 2569030"/>
              <a:gd name="connsiteY5" fmla="*/ 219456 h 43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9030" h="437169">
                <a:moveTo>
                  <a:pt x="0" y="437169"/>
                </a:moveTo>
                <a:cubicBezTo>
                  <a:pt x="50800" y="294445"/>
                  <a:pt x="101601" y="151722"/>
                  <a:pt x="217715" y="117855"/>
                </a:cubicBezTo>
                <a:cubicBezTo>
                  <a:pt x="333829" y="83988"/>
                  <a:pt x="500743" y="253321"/>
                  <a:pt x="696686" y="233969"/>
                </a:cubicBezTo>
                <a:cubicBezTo>
                  <a:pt x="892629" y="214617"/>
                  <a:pt x="1202267" y="18674"/>
                  <a:pt x="1393372" y="1741"/>
                </a:cubicBezTo>
                <a:cubicBezTo>
                  <a:pt x="1584477" y="-15192"/>
                  <a:pt x="1647372" y="96083"/>
                  <a:pt x="1843315" y="132369"/>
                </a:cubicBezTo>
                <a:cubicBezTo>
                  <a:pt x="2039258" y="168655"/>
                  <a:pt x="2350106" y="376693"/>
                  <a:pt x="2569030" y="219456"/>
                </a:cubicBezTo>
              </a:path>
            </a:pathLst>
          </a:custGeom>
          <a:noFill/>
          <a:ln w="19050">
            <a:solidFill>
              <a:srgbClr val="00AEE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9050"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íş1îḑè"/>
          <p:cNvSpPr/>
          <p:nvPr/>
        </p:nvSpPr>
        <p:spPr>
          <a:xfrm>
            <a:off x="1994753" y="4834515"/>
            <a:ext cx="425632" cy="442543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4579" y="3918811"/>
            <a:ext cx="8131245" cy="253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0069" y="1399243"/>
            <a:ext cx="7940267" cy="2139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5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animBg="1"/>
      <p:bldP spid="12" grpId="0" bldLvl="0" animBg="1"/>
      <p:bldP spid="13" grpId="0" animBg="1"/>
      <p:bldP spid="14" grpId="0" bldLvl="0" animBg="1"/>
      <p:bldP spid="15" grpId="0" animBg="1"/>
      <p:bldP spid="19" grpId="0"/>
      <p:bldP spid="25" grpId="0" bldLvl="0" animBg="1"/>
      <p:bldP spid="26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814833" y="4911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长嘱与临嘱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59696" y="822443"/>
            <a:ext cx="836535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入院后至出院前需要每天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按时定量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进行的临床操作（如服药、输液等）</a:t>
            </a:r>
            <a:endParaRPr lang="en-US" altLang="zh-CN" sz="18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（至少执行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两次以上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的定期医嘱，有效时间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</a:rPr>
              <a:t>24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小时以上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287688" y="3937020"/>
            <a:ext cx="820891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执行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一次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的临床操作（一次完成的医嘱、诊断性的一次性检查、处置、临时用药，有效时间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</a:rPr>
              <a:t>24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小时以内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15" name="KSO_Shape"/>
          <p:cNvSpPr/>
          <p:nvPr/>
        </p:nvSpPr>
        <p:spPr bwMode="auto">
          <a:xfrm rot="5400000">
            <a:off x="668891" y="4202038"/>
            <a:ext cx="469011" cy="471518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6" name="Rectangle 32"/>
          <p:cNvSpPr/>
          <p:nvPr/>
        </p:nvSpPr>
        <p:spPr bwMode="auto">
          <a:xfrm>
            <a:off x="1194946" y="1284108"/>
            <a:ext cx="1632932" cy="4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长期医嘱</a:t>
            </a:r>
          </a:p>
        </p:txBody>
      </p:sp>
      <p:sp>
        <p:nvSpPr>
          <p:cNvPr id="17" name="KSO_Shape"/>
          <p:cNvSpPr/>
          <p:nvPr/>
        </p:nvSpPr>
        <p:spPr bwMode="auto">
          <a:xfrm rot="5400000">
            <a:off x="566349" y="1238211"/>
            <a:ext cx="469011" cy="471518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8" name="Rectangle 32"/>
          <p:cNvSpPr/>
          <p:nvPr/>
        </p:nvSpPr>
        <p:spPr bwMode="auto">
          <a:xfrm>
            <a:off x="1222708" y="4266351"/>
            <a:ext cx="1632932" cy="4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临时医嘱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62229" y="1749253"/>
            <a:ext cx="8961120" cy="22250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27350" y="4824730"/>
            <a:ext cx="8201660" cy="2033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217003" y="4508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住院护士</a:t>
            </a:r>
          </a:p>
        </p:txBody>
      </p:sp>
      <p:sp>
        <p:nvSpPr>
          <p:cNvPr id="109" name="Shape 13123"/>
          <p:cNvSpPr/>
          <p:nvPr/>
        </p:nvSpPr>
        <p:spPr>
          <a:xfrm>
            <a:off x="6724215" y="1955256"/>
            <a:ext cx="1919603" cy="782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9824" y="0"/>
                  <a:pt x="8848" y="203"/>
                  <a:pt x="7886" y="609"/>
                </a:cubicBezTo>
                <a:cubicBezTo>
                  <a:pt x="7405" y="813"/>
                  <a:pt x="6926" y="1068"/>
                  <a:pt x="6453" y="1374"/>
                </a:cubicBezTo>
                <a:cubicBezTo>
                  <a:pt x="5981" y="1679"/>
                  <a:pt x="5515" y="2036"/>
                  <a:pt x="5055" y="2443"/>
                </a:cubicBezTo>
                <a:cubicBezTo>
                  <a:pt x="4680" y="2775"/>
                  <a:pt x="4315" y="3160"/>
                  <a:pt x="3951" y="3559"/>
                </a:cubicBezTo>
                <a:cubicBezTo>
                  <a:pt x="3868" y="3650"/>
                  <a:pt x="3782" y="3716"/>
                  <a:pt x="3700" y="3810"/>
                </a:cubicBezTo>
                <a:cubicBezTo>
                  <a:pt x="3692" y="3819"/>
                  <a:pt x="3683" y="3827"/>
                  <a:pt x="3675" y="3837"/>
                </a:cubicBezTo>
                <a:cubicBezTo>
                  <a:pt x="3240" y="4338"/>
                  <a:pt x="2814" y="4889"/>
                  <a:pt x="2398" y="5488"/>
                </a:cubicBezTo>
                <a:cubicBezTo>
                  <a:pt x="1974" y="6098"/>
                  <a:pt x="1560" y="6760"/>
                  <a:pt x="1160" y="7471"/>
                </a:cubicBezTo>
                <a:cubicBezTo>
                  <a:pt x="760" y="8182"/>
                  <a:pt x="373" y="8946"/>
                  <a:pt x="0" y="9758"/>
                </a:cubicBezTo>
                <a:lnTo>
                  <a:pt x="5414" y="21600"/>
                </a:lnTo>
                <a:cubicBezTo>
                  <a:pt x="5598" y="21201"/>
                  <a:pt x="5789" y="20826"/>
                  <a:pt x="5986" y="20477"/>
                </a:cubicBezTo>
                <a:cubicBezTo>
                  <a:pt x="6011" y="20433"/>
                  <a:pt x="6039" y="20398"/>
                  <a:pt x="6064" y="20355"/>
                </a:cubicBezTo>
                <a:cubicBezTo>
                  <a:pt x="6444" y="19699"/>
                  <a:pt x="6843" y="19126"/>
                  <a:pt x="7261" y="18650"/>
                </a:cubicBezTo>
                <a:cubicBezTo>
                  <a:pt x="7482" y="18398"/>
                  <a:pt x="7707" y="18167"/>
                  <a:pt x="7935" y="17966"/>
                </a:cubicBezTo>
                <a:cubicBezTo>
                  <a:pt x="8159" y="17769"/>
                  <a:pt x="8389" y="17594"/>
                  <a:pt x="8619" y="17445"/>
                </a:cubicBezTo>
                <a:cubicBezTo>
                  <a:pt x="8745" y="17363"/>
                  <a:pt x="8872" y="17309"/>
                  <a:pt x="8999" y="17242"/>
                </a:cubicBezTo>
                <a:cubicBezTo>
                  <a:pt x="9115" y="17181"/>
                  <a:pt x="9229" y="17108"/>
                  <a:pt x="9346" y="17059"/>
                </a:cubicBezTo>
                <a:cubicBezTo>
                  <a:pt x="9826" y="16858"/>
                  <a:pt x="10313" y="16755"/>
                  <a:pt x="10800" y="16755"/>
                </a:cubicBezTo>
                <a:cubicBezTo>
                  <a:pt x="11043" y="16755"/>
                  <a:pt x="11284" y="16779"/>
                  <a:pt x="11527" y="16829"/>
                </a:cubicBezTo>
                <a:cubicBezTo>
                  <a:pt x="11529" y="16830"/>
                  <a:pt x="11531" y="16829"/>
                  <a:pt x="11533" y="16829"/>
                </a:cubicBezTo>
                <a:cubicBezTo>
                  <a:pt x="11774" y="16880"/>
                  <a:pt x="12013" y="16959"/>
                  <a:pt x="12251" y="17059"/>
                </a:cubicBezTo>
                <a:cubicBezTo>
                  <a:pt x="12385" y="17116"/>
                  <a:pt x="12517" y="17197"/>
                  <a:pt x="12650" y="17269"/>
                </a:cubicBezTo>
                <a:cubicBezTo>
                  <a:pt x="12760" y="17329"/>
                  <a:pt x="12872" y="17374"/>
                  <a:pt x="12981" y="17445"/>
                </a:cubicBezTo>
                <a:cubicBezTo>
                  <a:pt x="13064" y="17499"/>
                  <a:pt x="13144" y="17575"/>
                  <a:pt x="13225" y="17635"/>
                </a:cubicBezTo>
                <a:cubicBezTo>
                  <a:pt x="13371" y="17741"/>
                  <a:pt x="13518" y="17840"/>
                  <a:pt x="13662" y="17966"/>
                </a:cubicBezTo>
                <a:cubicBezTo>
                  <a:pt x="13891" y="18168"/>
                  <a:pt x="14118" y="18397"/>
                  <a:pt x="14339" y="18650"/>
                </a:cubicBezTo>
                <a:cubicBezTo>
                  <a:pt x="14781" y="19154"/>
                  <a:pt x="15205" y="19758"/>
                  <a:pt x="15604" y="20463"/>
                </a:cubicBezTo>
                <a:cubicBezTo>
                  <a:pt x="15805" y="20817"/>
                  <a:pt x="15999" y="21195"/>
                  <a:pt x="16186" y="21600"/>
                </a:cubicBezTo>
                <a:lnTo>
                  <a:pt x="21600" y="9758"/>
                </a:lnTo>
                <a:cubicBezTo>
                  <a:pt x="20487" y="7336"/>
                  <a:pt x="19246" y="5358"/>
                  <a:pt x="17925" y="3837"/>
                </a:cubicBezTo>
                <a:cubicBezTo>
                  <a:pt x="17919" y="3830"/>
                  <a:pt x="17912" y="3824"/>
                  <a:pt x="17906" y="3817"/>
                </a:cubicBezTo>
                <a:cubicBezTo>
                  <a:pt x="17822" y="3720"/>
                  <a:pt x="17734" y="3652"/>
                  <a:pt x="17649" y="3559"/>
                </a:cubicBezTo>
                <a:cubicBezTo>
                  <a:pt x="17285" y="3160"/>
                  <a:pt x="16920" y="2775"/>
                  <a:pt x="16545" y="2443"/>
                </a:cubicBezTo>
                <a:cubicBezTo>
                  <a:pt x="16085" y="2036"/>
                  <a:pt x="15619" y="1679"/>
                  <a:pt x="15147" y="1374"/>
                </a:cubicBezTo>
                <a:cubicBezTo>
                  <a:pt x="14674" y="1068"/>
                  <a:pt x="14195" y="813"/>
                  <a:pt x="13714" y="609"/>
                </a:cubicBezTo>
                <a:cubicBezTo>
                  <a:pt x="13235" y="406"/>
                  <a:pt x="12754" y="251"/>
                  <a:pt x="12269" y="149"/>
                </a:cubicBezTo>
                <a:cubicBezTo>
                  <a:pt x="12267" y="148"/>
                  <a:pt x="12265" y="149"/>
                  <a:pt x="12263" y="149"/>
                </a:cubicBezTo>
                <a:cubicBezTo>
                  <a:pt x="11777" y="47"/>
                  <a:pt x="11288" y="0"/>
                  <a:pt x="10800" y="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0" name="Shape 13124"/>
          <p:cNvSpPr/>
          <p:nvPr/>
        </p:nvSpPr>
        <p:spPr>
          <a:xfrm>
            <a:off x="7501621" y="2130899"/>
            <a:ext cx="487022" cy="3498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numCol="1" anchor="ctr">
            <a:no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pPr algn="ctr"/>
            <a:r>
              <a:rPr sz="2800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0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3</a:t>
            </a:r>
          </a:p>
        </p:txBody>
      </p:sp>
      <p:sp>
        <p:nvSpPr>
          <p:cNvPr id="111" name="Shape 13126"/>
          <p:cNvSpPr/>
          <p:nvPr/>
        </p:nvSpPr>
        <p:spPr>
          <a:xfrm>
            <a:off x="6697650" y="3758103"/>
            <a:ext cx="1930600" cy="786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53" extrusionOk="0">
                <a:moveTo>
                  <a:pt x="5386" y="0"/>
                </a:moveTo>
                <a:lnTo>
                  <a:pt x="0" y="11533"/>
                </a:lnTo>
                <a:cubicBezTo>
                  <a:pt x="10" y="11554"/>
                  <a:pt x="18" y="11578"/>
                  <a:pt x="28" y="11599"/>
                </a:cubicBezTo>
                <a:cubicBezTo>
                  <a:pt x="771" y="13191"/>
                  <a:pt x="1573" y="14580"/>
                  <a:pt x="2418" y="15775"/>
                </a:cubicBezTo>
                <a:cubicBezTo>
                  <a:pt x="2840" y="16372"/>
                  <a:pt x="3271" y="16924"/>
                  <a:pt x="3713" y="17421"/>
                </a:cubicBezTo>
                <a:cubicBezTo>
                  <a:pt x="6366" y="20408"/>
                  <a:pt x="9345" y="21600"/>
                  <a:pt x="12258" y="21004"/>
                </a:cubicBezTo>
                <a:cubicBezTo>
                  <a:pt x="14200" y="20606"/>
                  <a:pt x="16115" y="19411"/>
                  <a:pt x="17884" y="17421"/>
                </a:cubicBezTo>
                <a:cubicBezTo>
                  <a:pt x="19211" y="15928"/>
                  <a:pt x="20457" y="13987"/>
                  <a:pt x="21572" y="11599"/>
                </a:cubicBezTo>
                <a:cubicBezTo>
                  <a:pt x="21582" y="11578"/>
                  <a:pt x="21590" y="11554"/>
                  <a:pt x="21600" y="11533"/>
                </a:cubicBezTo>
                <a:lnTo>
                  <a:pt x="16214" y="0"/>
                </a:lnTo>
                <a:cubicBezTo>
                  <a:pt x="16204" y="21"/>
                  <a:pt x="16196" y="45"/>
                  <a:pt x="16186" y="66"/>
                </a:cubicBezTo>
                <a:cubicBezTo>
                  <a:pt x="16000" y="464"/>
                  <a:pt x="15807" y="837"/>
                  <a:pt x="15608" y="1186"/>
                </a:cubicBezTo>
                <a:cubicBezTo>
                  <a:pt x="14411" y="3275"/>
                  <a:pt x="12986" y="4470"/>
                  <a:pt x="11529" y="4769"/>
                </a:cubicBezTo>
                <a:cubicBezTo>
                  <a:pt x="11042" y="4868"/>
                  <a:pt x="10554" y="4869"/>
                  <a:pt x="10068" y="4769"/>
                </a:cubicBezTo>
                <a:cubicBezTo>
                  <a:pt x="9825" y="4719"/>
                  <a:pt x="9585" y="4644"/>
                  <a:pt x="9345" y="4545"/>
                </a:cubicBezTo>
                <a:cubicBezTo>
                  <a:pt x="7905" y="3948"/>
                  <a:pt x="6529" y="2454"/>
                  <a:pt x="5414" y="66"/>
                </a:cubicBezTo>
                <a:cubicBezTo>
                  <a:pt x="5404" y="45"/>
                  <a:pt x="5396" y="21"/>
                  <a:pt x="5386" y="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2" name="Shape 13127"/>
          <p:cNvSpPr/>
          <p:nvPr/>
        </p:nvSpPr>
        <p:spPr>
          <a:xfrm>
            <a:off x="7501621" y="4310381"/>
            <a:ext cx="487021" cy="3498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numCol="1" anchor="ctr">
            <a:no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pPr algn="ctr"/>
            <a:r>
              <a:rPr sz="2800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04</a:t>
            </a:r>
          </a:p>
        </p:txBody>
      </p:sp>
      <p:sp>
        <p:nvSpPr>
          <p:cNvPr id="113" name="Shape 13129"/>
          <p:cNvSpPr/>
          <p:nvPr/>
        </p:nvSpPr>
        <p:spPr>
          <a:xfrm>
            <a:off x="3596249" y="1955373"/>
            <a:ext cx="1919603" cy="782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9824" y="0"/>
                  <a:pt x="8848" y="203"/>
                  <a:pt x="7886" y="609"/>
                </a:cubicBezTo>
                <a:cubicBezTo>
                  <a:pt x="7405" y="813"/>
                  <a:pt x="6926" y="1068"/>
                  <a:pt x="6453" y="1374"/>
                </a:cubicBezTo>
                <a:cubicBezTo>
                  <a:pt x="5981" y="1679"/>
                  <a:pt x="5515" y="2036"/>
                  <a:pt x="5055" y="2443"/>
                </a:cubicBezTo>
                <a:cubicBezTo>
                  <a:pt x="4680" y="2775"/>
                  <a:pt x="4315" y="3160"/>
                  <a:pt x="3951" y="3559"/>
                </a:cubicBezTo>
                <a:cubicBezTo>
                  <a:pt x="3868" y="3650"/>
                  <a:pt x="3782" y="3716"/>
                  <a:pt x="3700" y="3810"/>
                </a:cubicBezTo>
                <a:cubicBezTo>
                  <a:pt x="3692" y="3819"/>
                  <a:pt x="3683" y="3827"/>
                  <a:pt x="3675" y="3837"/>
                </a:cubicBezTo>
                <a:cubicBezTo>
                  <a:pt x="3240" y="4338"/>
                  <a:pt x="2814" y="4889"/>
                  <a:pt x="2398" y="5488"/>
                </a:cubicBezTo>
                <a:cubicBezTo>
                  <a:pt x="1974" y="6098"/>
                  <a:pt x="1560" y="6760"/>
                  <a:pt x="1160" y="7471"/>
                </a:cubicBezTo>
                <a:cubicBezTo>
                  <a:pt x="760" y="8182"/>
                  <a:pt x="373" y="8946"/>
                  <a:pt x="0" y="9758"/>
                </a:cubicBezTo>
                <a:lnTo>
                  <a:pt x="5414" y="21600"/>
                </a:lnTo>
                <a:cubicBezTo>
                  <a:pt x="5598" y="21201"/>
                  <a:pt x="5789" y="20826"/>
                  <a:pt x="5986" y="20477"/>
                </a:cubicBezTo>
                <a:cubicBezTo>
                  <a:pt x="6011" y="20433"/>
                  <a:pt x="6039" y="20398"/>
                  <a:pt x="6064" y="20355"/>
                </a:cubicBezTo>
                <a:cubicBezTo>
                  <a:pt x="6444" y="19699"/>
                  <a:pt x="6843" y="19126"/>
                  <a:pt x="7261" y="18650"/>
                </a:cubicBezTo>
                <a:cubicBezTo>
                  <a:pt x="7482" y="18398"/>
                  <a:pt x="7707" y="18167"/>
                  <a:pt x="7935" y="17966"/>
                </a:cubicBezTo>
                <a:cubicBezTo>
                  <a:pt x="8159" y="17769"/>
                  <a:pt x="8389" y="17594"/>
                  <a:pt x="8619" y="17445"/>
                </a:cubicBezTo>
                <a:cubicBezTo>
                  <a:pt x="8745" y="17363"/>
                  <a:pt x="8872" y="17309"/>
                  <a:pt x="8999" y="17242"/>
                </a:cubicBezTo>
                <a:cubicBezTo>
                  <a:pt x="9115" y="17181"/>
                  <a:pt x="9229" y="17108"/>
                  <a:pt x="9346" y="17059"/>
                </a:cubicBezTo>
                <a:cubicBezTo>
                  <a:pt x="9826" y="16858"/>
                  <a:pt x="10313" y="16755"/>
                  <a:pt x="10800" y="16755"/>
                </a:cubicBezTo>
                <a:cubicBezTo>
                  <a:pt x="11043" y="16755"/>
                  <a:pt x="11284" y="16779"/>
                  <a:pt x="11527" y="16829"/>
                </a:cubicBezTo>
                <a:cubicBezTo>
                  <a:pt x="11529" y="16830"/>
                  <a:pt x="11531" y="16829"/>
                  <a:pt x="11533" y="16829"/>
                </a:cubicBezTo>
                <a:cubicBezTo>
                  <a:pt x="11774" y="16880"/>
                  <a:pt x="12013" y="16959"/>
                  <a:pt x="12251" y="17059"/>
                </a:cubicBezTo>
                <a:cubicBezTo>
                  <a:pt x="12385" y="17116"/>
                  <a:pt x="12517" y="17197"/>
                  <a:pt x="12650" y="17269"/>
                </a:cubicBezTo>
                <a:cubicBezTo>
                  <a:pt x="12760" y="17329"/>
                  <a:pt x="12872" y="17374"/>
                  <a:pt x="12981" y="17445"/>
                </a:cubicBezTo>
                <a:cubicBezTo>
                  <a:pt x="13064" y="17499"/>
                  <a:pt x="13144" y="17575"/>
                  <a:pt x="13225" y="17635"/>
                </a:cubicBezTo>
                <a:cubicBezTo>
                  <a:pt x="13371" y="17741"/>
                  <a:pt x="13518" y="17840"/>
                  <a:pt x="13662" y="17966"/>
                </a:cubicBezTo>
                <a:cubicBezTo>
                  <a:pt x="13891" y="18168"/>
                  <a:pt x="14118" y="18397"/>
                  <a:pt x="14339" y="18650"/>
                </a:cubicBezTo>
                <a:cubicBezTo>
                  <a:pt x="14781" y="19154"/>
                  <a:pt x="15205" y="19758"/>
                  <a:pt x="15604" y="20463"/>
                </a:cubicBezTo>
                <a:cubicBezTo>
                  <a:pt x="15805" y="20817"/>
                  <a:pt x="15999" y="21195"/>
                  <a:pt x="16186" y="21600"/>
                </a:cubicBezTo>
                <a:lnTo>
                  <a:pt x="21600" y="9758"/>
                </a:lnTo>
                <a:cubicBezTo>
                  <a:pt x="20487" y="7336"/>
                  <a:pt x="19246" y="5358"/>
                  <a:pt x="17925" y="3837"/>
                </a:cubicBezTo>
                <a:cubicBezTo>
                  <a:pt x="17919" y="3830"/>
                  <a:pt x="17912" y="3824"/>
                  <a:pt x="17906" y="3817"/>
                </a:cubicBezTo>
                <a:cubicBezTo>
                  <a:pt x="17822" y="3720"/>
                  <a:pt x="17734" y="3652"/>
                  <a:pt x="17649" y="3559"/>
                </a:cubicBezTo>
                <a:cubicBezTo>
                  <a:pt x="17285" y="3160"/>
                  <a:pt x="16920" y="2775"/>
                  <a:pt x="16545" y="2443"/>
                </a:cubicBezTo>
                <a:cubicBezTo>
                  <a:pt x="16085" y="2036"/>
                  <a:pt x="15619" y="1679"/>
                  <a:pt x="15147" y="1374"/>
                </a:cubicBezTo>
                <a:cubicBezTo>
                  <a:pt x="14674" y="1068"/>
                  <a:pt x="14195" y="813"/>
                  <a:pt x="13714" y="609"/>
                </a:cubicBezTo>
                <a:cubicBezTo>
                  <a:pt x="13235" y="406"/>
                  <a:pt x="12754" y="251"/>
                  <a:pt x="12269" y="149"/>
                </a:cubicBezTo>
                <a:cubicBezTo>
                  <a:pt x="12267" y="148"/>
                  <a:pt x="12265" y="149"/>
                  <a:pt x="12263" y="149"/>
                </a:cubicBezTo>
                <a:cubicBezTo>
                  <a:pt x="11777" y="47"/>
                  <a:pt x="11288" y="0"/>
                  <a:pt x="10800" y="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4" name="Shape 13130"/>
          <p:cNvSpPr/>
          <p:nvPr/>
        </p:nvSpPr>
        <p:spPr>
          <a:xfrm>
            <a:off x="4364637" y="2130899"/>
            <a:ext cx="487021" cy="3498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numCol="1" anchor="ctr">
            <a:no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pPr algn="ctr"/>
            <a:r>
              <a:rPr sz="2800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01</a:t>
            </a:r>
          </a:p>
        </p:txBody>
      </p:sp>
      <p:sp>
        <p:nvSpPr>
          <p:cNvPr id="115" name="Shape 13132"/>
          <p:cNvSpPr/>
          <p:nvPr/>
        </p:nvSpPr>
        <p:spPr>
          <a:xfrm>
            <a:off x="3590292" y="3767456"/>
            <a:ext cx="1930600" cy="786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53" extrusionOk="0">
                <a:moveTo>
                  <a:pt x="5386" y="0"/>
                </a:moveTo>
                <a:lnTo>
                  <a:pt x="0" y="11533"/>
                </a:lnTo>
                <a:cubicBezTo>
                  <a:pt x="10" y="11554"/>
                  <a:pt x="18" y="11578"/>
                  <a:pt x="28" y="11599"/>
                </a:cubicBezTo>
                <a:cubicBezTo>
                  <a:pt x="771" y="13191"/>
                  <a:pt x="1573" y="14580"/>
                  <a:pt x="2418" y="15775"/>
                </a:cubicBezTo>
                <a:cubicBezTo>
                  <a:pt x="2840" y="16372"/>
                  <a:pt x="3271" y="16924"/>
                  <a:pt x="3713" y="17421"/>
                </a:cubicBezTo>
                <a:cubicBezTo>
                  <a:pt x="6366" y="20408"/>
                  <a:pt x="9345" y="21600"/>
                  <a:pt x="12258" y="21004"/>
                </a:cubicBezTo>
                <a:cubicBezTo>
                  <a:pt x="14200" y="20606"/>
                  <a:pt x="16115" y="19411"/>
                  <a:pt x="17884" y="17421"/>
                </a:cubicBezTo>
                <a:cubicBezTo>
                  <a:pt x="19211" y="15928"/>
                  <a:pt x="20457" y="13987"/>
                  <a:pt x="21572" y="11599"/>
                </a:cubicBezTo>
                <a:cubicBezTo>
                  <a:pt x="21582" y="11578"/>
                  <a:pt x="21590" y="11554"/>
                  <a:pt x="21600" y="11533"/>
                </a:cubicBezTo>
                <a:lnTo>
                  <a:pt x="16214" y="0"/>
                </a:lnTo>
                <a:cubicBezTo>
                  <a:pt x="16204" y="21"/>
                  <a:pt x="16196" y="45"/>
                  <a:pt x="16186" y="66"/>
                </a:cubicBezTo>
                <a:cubicBezTo>
                  <a:pt x="16000" y="464"/>
                  <a:pt x="15807" y="837"/>
                  <a:pt x="15608" y="1186"/>
                </a:cubicBezTo>
                <a:cubicBezTo>
                  <a:pt x="14411" y="3275"/>
                  <a:pt x="12986" y="4470"/>
                  <a:pt x="11529" y="4769"/>
                </a:cubicBezTo>
                <a:cubicBezTo>
                  <a:pt x="11042" y="4868"/>
                  <a:pt x="10554" y="4869"/>
                  <a:pt x="10068" y="4769"/>
                </a:cubicBezTo>
                <a:cubicBezTo>
                  <a:pt x="9825" y="4719"/>
                  <a:pt x="9585" y="4644"/>
                  <a:pt x="9345" y="4545"/>
                </a:cubicBezTo>
                <a:cubicBezTo>
                  <a:pt x="7905" y="3948"/>
                  <a:pt x="6529" y="2454"/>
                  <a:pt x="5414" y="66"/>
                </a:cubicBezTo>
                <a:cubicBezTo>
                  <a:pt x="5404" y="45"/>
                  <a:pt x="5396" y="21"/>
                  <a:pt x="5386" y="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6" name="Shape 13133"/>
          <p:cNvSpPr/>
          <p:nvPr/>
        </p:nvSpPr>
        <p:spPr>
          <a:xfrm>
            <a:off x="4364636" y="4310382"/>
            <a:ext cx="487022" cy="3498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numCol="1" anchor="ctr">
            <a:no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pPr algn="ctr"/>
            <a:r>
              <a:rPr sz="2800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0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2</a:t>
            </a:r>
          </a:p>
        </p:txBody>
      </p:sp>
      <p:sp>
        <p:nvSpPr>
          <p:cNvPr id="117" name="Shape 13135"/>
          <p:cNvSpPr/>
          <p:nvPr/>
        </p:nvSpPr>
        <p:spPr>
          <a:xfrm rot="10800000" flipH="1">
            <a:off x="5153797" y="2381997"/>
            <a:ext cx="1932233" cy="789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cubicBezTo>
                  <a:pt x="9827" y="0"/>
                  <a:pt x="8857" y="201"/>
                  <a:pt x="7902" y="603"/>
                </a:cubicBezTo>
                <a:cubicBezTo>
                  <a:pt x="7424" y="804"/>
                  <a:pt x="6948" y="1058"/>
                  <a:pt x="6479" y="1360"/>
                </a:cubicBezTo>
                <a:cubicBezTo>
                  <a:pt x="6010" y="1662"/>
                  <a:pt x="5546" y="2016"/>
                  <a:pt x="5089" y="2419"/>
                </a:cubicBezTo>
                <a:cubicBezTo>
                  <a:pt x="4717" y="2747"/>
                  <a:pt x="4354" y="3129"/>
                  <a:pt x="3992" y="3524"/>
                </a:cubicBezTo>
                <a:cubicBezTo>
                  <a:pt x="3910" y="3614"/>
                  <a:pt x="3825" y="3684"/>
                  <a:pt x="3743" y="3772"/>
                </a:cubicBezTo>
                <a:cubicBezTo>
                  <a:pt x="3735" y="3781"/>
                  <a:pt x="3727" y="3790"/>
                  <a:pt x="3719" y="3799"/>
                </a:cubicBezTo>
                <a:cubicBezTo>
                  <a:pt x="3285" y="4289"/>
                  <a:pt x="2863" y="4842"/>
                  <a:pt x="2449" y="5433"/>
                </a:cubicBezTo>
                <a:cubicBezTo>
                  <a:pt x="2028" y="6036"/>
                  <a:pt x="1617" y="6690"/>
                  <a:pt x="1220" y="7397"/>
                </a:cubicBezTo>
                <a:cubicBezTo>
                  <a:pt x="795" y="8155"/>
                  <a:pt x="388" y="8979"/>
                  <a:pt x="0" y="9862"/>
                </a:cubicBezTo>
                <a:lnTo>
                  <a:pt x="5342" y="21598"/>
                </a:lnTo>
                <a:cubicBezTo>
                  <a:pt x="5556" y="21124"/>
                  <a:pt x="5780" y="20681"/>
                  <a:pt x="6015" y="20273"/>
                </a:cubicBezTo>
                <a:cubicBezTo>
                  <a:pt x="6039" y="20230"/>
                  <a:pt x="6066" y="20196"/>
                  <a:pt x="6091" y="20153"/>
                </a:cubicBezTo>
                <a:cubicBezTo>
                  <a:pt x="6469" y="19503"/>
                  <a:pt x="6866" y="18936"/>
                  <a:pt x="7281" y="18465"/>
                </a:cubicBezTo>
                <a:cubicBezTo>
                  <a:pt x="7500" y="18216"/>
                  <a:pt x="7724" y="17987"/>
                  <a:pt x="7951" y="17788"/>
                </a:cubicBezTo>
                <a:cubicBezTo>
                  <a:pt x="8173" y="17593"/>
                  <a:pt x="8402" y="17420"/>
                  <a:pt x="8630" y="17272"/>
                </a:cubicBezTo>
                <a:cubicBezTo>
                  <a:pt x="8755" y="17191"/>
                  <a:pt x="8882" y="17137"/>
                  <a:pt x="9008" y="17071"/>
                </a:cubicBezTo>
                <a:cubicBezTo>
                  <a:pt x="9123" y="17011"/>
                  <a:pt x="9237" y="16939"/>
                  <a:pt x="9352" y="16890"/>
                </a:cubicBezTo>
                <a:cubicBezTo>
                  <a:pt x="9829" y="16690"/>
                  <a:pt x="10313" y="16589"/>
                  <a:pt x="10797" y="16589"/>
                </a:cubicBezTo>
                <a:cubicBezTo>
                  <a:pt x="11039" y="16589"/>
                  <a:pt x="11278" y="16620"/>
                  <a:pt x="11519" y="16662"/>
                </a:cubicBezTo>
                <a:cubicBezTo>
                  <a:pt x="11521" y="16663"/>
                  <a:pt x="11523" y="16662"/>
                  <a:pt x="11525" y="16662"/>
                </a:cubicBezTo>
                <a:cubicBezTo>
                  <a:pt x="11764" y="16704"/>
                  <a:pt x="12002" y="16791"/>
                  <a:pt x="12238" y="16890"/>
                </a:cubicBezTo>
                <a:cubicBezTo>
                  <a:pt x="12372" y="16946"/>
                  <a:pt x="12503" y="17026"/>
                  <a:pt x="12635" y="17098"/>
                </a:cubicBezTo>
                <a:cubicBezTo>
                  <a:pt x="12744" y="17157"/>
                  <a:pt x="12856" y="17200"/>
                  <a:pt x="12964" y="17272"/>
                </a:cubicBezTo>
                <a:cubicBezTo>
                  <a:pt x="13046" y="17327"/>
                  <a:pt x="13125" y="17400"/>
                  <a:pt x="13206" y="17460"/>
                </a:cubicBezTo>
                <a:cubicBezTo>
                  <a:pt x="13351" y="17565"/>
                  <a:pt x="13497" y="17663"/>
                  <a:pt x="13640" y="17788"/>
                </a:cubicBezTo>
                <a:cubicBezTo>
                  <a:pt x="13868" y="17988"/>
                  <a:pt x="14093" y="18214"/>
                  <a:pt x="14313" y="18465"/>
                </a:cubicBezTo>
                <a:cubicBezTo>
                  <a:pt x="14752" y="18965"/>
                  <a:pt x="15172" y="19566"/>
                  <a:pt x="15570" y="20260"/>
                </a:cubicBezTo>
                <a:cubicBezTo>
                  <a:pt x="15808" y="20675"/>
                  <a:pt x="16038" y="21121"/>
                  <a:pt x="16258" y="21600"/>
                </a:cubicBezTo>
                <a:lnTo>
                  <a:pt x="21600" y="9848"/>
                </a:lnTo>
                <a:cubicBezTo>
                  <a:pt x="20480" y="7364"/>
                  <a:pt x="19222" y="5337"/>
                  <a:pt x="17875" y="3799"/>
                </a:cubicBezTo>
                <a:cubicBezTo>
                  <a:pt x="17869" y="3792"/>
                  <a:pt x="17863" y="3785"/>
                  <a:pt x="17857" y="3779"/>
                </a:cubicBezTo>
                <a:cubicBezTo>
                  <a:pt x="17773" y="3688"/>
                  <a:pt x="17685" y="3616"/>
                  <a:pt x="17601" y="3524"/>
                </a:cubicBezTo>
                <a:cubicBezTo>
                  <a:pt x="17240" y="3129"/>
                  <a:pt x="16876" y="2747"/>
                  <a:pt x="16504" y="2419"/>
                </a:cubicBezTo>
                <a:cubicBezTo>
                  <a:pt x="16048" y="2016"/>
                  <a:pt x="15584" y="1662"/>
                  <a:pt x="15115" y="1360"/>
                </a:cubicBezTo>
                <a:cubicBezTo>
                  <a:pt x="14646" y="1058"/>
                  <a:pt x="14170" y="805"/>
                  <a:pt x="13692" y="603"/>
                </a:cubicBezTo>
                <a:cubicBezTo>
                  <a:pt x="13216" y="402"/>
                  <a:pt x="12738" y="240"/>
                  <a:pt x="12257" y="147"/>
                </a:cubicBezTo>
                <a:cubicBezTo>
                  <a:pt x="12255" y="147"/>
                  <a:pt x="12253" y="148"/>
                  <a:pt x="12251" y="147"/>
                </a:cubicBezTo>
                <a:cubicBezTo>
                  <a:pt x="11767" y="55"/>
                  <a:pt x="11282" y="0"/>
                  <a:pt x="10797" y="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8" name="Shape 13136"/>
          <p:cNvSpPr/>
          <p:nvPr/>
        </p:nvSpPr>
        <p:spPr>
          <a:xfrm>
            <a:off x="5987876" y="2766482"/>
            <a:ext cx="392651" cy="349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657"/>
                </a:moveTo>
                <a:cubicBezTo>
                  <a:pt x="8670" y="14657"/>
                  <a:pt x="6943" y="12930"/>
                  <a:pt x="6943" y="10800"/>
                </a:cubicBezTo>
                <a:cubicBezTo>
                  <a:pt x="6943" y="8670"/>
                  <a:pt x="8670" y="6943"/>
                  <a:pt x="10800" y="6943"/>
                </a:cubicBezTo>
                <a:cubicBezTo>
                  <a:pt x="12930" y="6943"/>
                  <a:pt x="14657" y="8670"/>
                  <a:pt x="14657" y="10800"/>
                </a:cubicBezTo>
                <a:cubicBezTo>
                  <a:pt x="14657" y="12930"/>
                  <a:pt x="12930" y="14657"/>
                  <a:pt x="10800" y="14657"/>
                </a:cubicBezTo>
                <a:close/>
                <a:moveTo>
                  <a:pt x="20016" y="9930"/>
                </a:moveTo>
                <a:cubicBezTo>
                  <a:pt x="21001" y="9522"/>
                  <a:pt x="21600" y="9257"/>
                  <a:pt x="21600" y="9257"/>
                </a:cubicBezTo>
                <a:lnTo>
                  <a:pt x="20829" y="6171"/>
                </a:lnTo>
                <a:cubicBezTo>
                  <a:pt x="20829" y="6171"/>
                  <a:pt x="20119" y="6283"/>
                  <a:pt x="18990" y="6492"/>
                </a:cubicBezTo>
                <a:cubicBezTo>
                  <a:pt x="18430" y="5424"/>
                  <a:pt x="17677" y="4501"/>
                  <a:pt x="16789" y="3749"/>
                </a:cubicBezTo>
                <a:cubicBezTo>
                  <a:pt x="17377" y="2418"/>
                  <a:pt x="17743" y="1543"/>
                  <a:pt x="17743" y="1543"/>
                </a:cubicBezTo>
                <a:lnTo>
                  <a:pt x="14657" y="0"/>
                </a:lnTo>
                <a:cubicBezTo>
                  <a:pt x="14657" y="0"/>
                  <a:pt x="14156" y="750"/>
                  <a:pt x="13405" y="1922"/>
                </a:cubicBezTo>
                <a:cubicBezTo>
                  <a:pt x="12297" y="1595"/>
                  <a:pt x="11120" y="1470"/>
                  <a:pt x="9929" y="1584"/>
                </a:cubicBezTo>
                <a:cubicBezTo>
                  <a:pt x="9522" y="599"/>
                  <a:pt x="9257" y="0"/>
                  <a:pt x="9257" y="0"/>
                </a:cubicBezTo>
                <a:lnTo>
                  <a:pt x="6171" y="771"/>
                </a:lnTo>
                <a:cubicBezTo>
                  <a:pt x="6171" y="771"/>
                  <a:pt x="6283" y="1481"/>
                  <a:pt x="6492" y="2610"/>
                </a:cubicBezTo>
                <a:cubicBezTo>
                  <a:pt x="5420" y="3172"/>
                  <a:pt x="4494" y="3929"/>
                  <a:pt x="3740" y="4821"/>
                </a:cubicBezTo>
                <a:cubicBezTo>
                  <a:pt x="2414" y="4227"/>
                  <a:pt x="1543" y="3857"/>
                  <a:pt x="1543" y="3857"/>
                </a:cubicBezTo>
                <a:lnTo>
                  <a:pt x="0" y="6943"/>
                </a:lnTo>
                <a:cubicBezTo>
                  <a:pt x="0" y="6943"/>
                  <a:pt x="748" y="7450"/>
                  <a:pt x="1919" y="8207"/>
                </a:cubicBezTo>
                <a:cubicBezTo>
                  <a:pt x="1595" y="9313"/>
                  <a:pt x="1471" y="10485"/>
                  <a:pt x="1584" y="11672"/>
                </a:cubicBezTo>
                <a:cubicBezTo>
                  <a:pt x="599" y="12078"/>
                  <a:pt x="0" y="12343"/>
                  <a:pt x="0" y="12343"/>
                </a:cubicBezTo>
                <a:lnTo>
                  <a:pt x="771" y="15429"/>
                </a:lnTo>
                <a:cubicBezTo>
                  <a:pt x="771" y="15429"/>
                  <a:pt x="1480" y="15317"/>
                  <a:pt x="2609" y="15107"/>
                </a:cubicBezTo>
                <a:cubicBezTo>
                  <a:pt x="3172" y="16179"/>
                  <a:pt x="3928" y="17106"/>
                  <a:pt x="4820" y="17860"/>
                </a:cubicBezTo>
                <a:cubicBezTo>
                  <a:pt x="4227" y="19186"/>
                  <a:pt x="3857" y="20057"/>
                  <a:pt x="3857" y="20057"/>
                </a:cubicBezTo>
                <a:lnTo>
                  <a:pt x="6943" y="21600"/>
                </a:lnTo>
                <a:cubicBezTo>
                  <a:pt x="6943" y="21600"/>
                  <a:pt x="7449" y="20852"/>
                  <a:pt x="8206" y="19681"/>
                </a:cubicBezTo>
                <a:cubicBezTo>
                  <a:pt x="9312" y="20005"/>
                  <a:pt x="10485" y="20129"/>
                  <a:pt x="11672" y="20016"/>
                </a:cubicBezTo>
                <a:cubicBezTo>
                  <a:pt x="12078" y="21001"/>
                  <a:pt x="12343" y="21600"/>
                  <a:pt x="12343" y="21600"/>
                </a:cubicBezTo>
                <a:lnTo>
                  <a:pt x="15429" y="20829"/>
                </a:lnTo>
                <a:cubicBezTo>
                  <a:pt x="15429" y="20829"/>
                  <a:pt x="15317" y="20120"/>
                  <a:pt x="15107" y="18991"/>
                </a:cubicBezTo>
                <a:cubicBezTo>
                  <a:pt x="16176" y="18431"/>
                  <a:pt x="17099" y="17676"/>
                  <a:pt x="17852" y="16788"/>
                </a:cubicBezTo>
                <a:cubicBezTo>
                  <a:pt x="19183" y="17377"/>
                  <a:pt x="20057" y="17743"/>
                  <a:pt x="20057" y="17743"/>
                </a:cubicBezTo>
                <a:lnTo>
                  <a:pt x="21600" y="14657"/>
                </a:lnTo>
                <a:cubicBezTo>
                  <a:pt x="21600" y="14657"/>
                  <a:pt x="20851" y="14156"/>
                  <a:pt x="19678" y="13405"/>
                </a:cubicBezTo>
                <a:cubicBezTo>
                  <a:pt x="20005" y="12296"/>
                  <a:pt x="20130" y="11120"/>
                  <a:pt x="20016" y="993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endParaRPr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9" name="Shape 13138"/>
          <p:cNvSpPr/>
          <p:nvPr/>
        </p:nvSpPr>
        <p:spPr>
          <a:xfrm flipH="1">
            <a:off x="8216809" y="2332782"/>
            <a:ext cx="882868" cy="1758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75" h="21600" extrusionOk="0">
                <a:moveTo>
                  <a:pt x="9620" y="0"/>
                </a:moveTo>
                <a:lnTo>
                  <a:pt x="8543" y="526"/>
                </a:lnTo>
                <a:lnTo>
                  <a:pt x="9620" y="0"/>
                </a:lnTo>
                <a:close/>
                <a:moveTo>
                  <a:pt x="8543" y="526"/>
                </a:moveTo>
                <a:cubicBezTo>
                  <a:pt x="8523" y="536"/>
                  <a:pt x="8499" y="542"/>
                  <a:pt x="8479" y="553"/>
                </a:cubicBezTo>
                <a:cubicBezTo>
                  <a:pt x="-2810" y="6364"/>
                  <a:pt x="-2825" y="15777"/>
                  <a:pt x="8426" y="21600"/>
                </a:cubicBezTo>
                <a:lnTo>
                  <a:pt x="18664" y="16330"/>
                </a:lnTo>
                <a:cubicBezTo>
                  <a:pt x="13066" y="13417"/>
                  <a:pt x="13070" y="8715"/>
                  <a:pt x="18717" y="5820"/>
                </a:cubicBezTo>
                <a:cubicBezTo>
                  <a:pt x="18735" y="5810"/>
                  <a:pt x="18755" y="5802"/>
                  <a:pt x="18775" y="5793"/>
                </a:cubicBezTo>
                <a:lnTo>
                  <a:pt x="8543" y="52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0" name="Shape 13139"/>
          <p:cNvSpPr/>
          <p:nvPr/>
        </p:nvSpPr>
        <p:spPr>
          <a:xfrm>
            <a:off x="8628476" y="3239793"/>
            <a:ext cx="395909" cy="30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9" y="10800"/>
                </a:moveTo>
                <a:lnTo>
                  <a:pt x="4709" y="7714"/>
                </a:lnTo>
                <a:lnTo>
                  <a:pt x="10789" y="4629"/>
                </a:lnTo>
                <a:lnTo>
                  <a:pt x="16870" y="7714"/>
                </a:lnTo>
                <a:cubicBezTo>
                  <a:pt x="16870" y="7714"/>
                  <a:pt x="10789" y="10800"/>
                  <a:pt x="10789" y="10800"/>
                </a:cubicBezTo>
                <a:close/>
                <a:moveTo>
                  <a:pt x="21600" y="3857"/>
                </a:moveTo>
                <a:lnTo>
                  <a:pt x="14168" y="0"/>
                </a:lnTo>
                <a:lnTo>
                  <a:pt x="10800" y="3845"/>
                </a:lnTo>
                <a:lnTo>
                  <a:pt x="7432" y="0"/>
                </a:lnTo>
                <a:lnTo>
                  <a:pt x="0" y="3857"/>
                </a:lnTo>
                <a:lnTo>
                  <a:pt x="3372" y="7707"/>
                </a:lnTo>
                <a:lnTo>
                  <a:pt x="3357" y="7714"/>
                </a:lnTo>
                <a:lnTo>
                  <a:pt x="655" y="11571"/>
                </a:lnTo>
                <a:lnTo>
                  <a:pt x="3357" y="12974"/>
                </a:lnTo>
                <a:lnTo>
                  <a:pt x="3357" y="17743"/>
                </a:lnTo>
                <a:lnTo>
                  <a:pt x="10789" y="21600"/>
                </a:lnTo>
                <a:lnTo>
                  <a:pt x="18222" y="17743"/>
                </a:lnTo>
                <a:lnTo>
                  <a:pt x="18222" y="12974"/>
                </a:lnTo>
                <a:lnTo>
                  <a:pt x="20924" y="11571"/>
                </a:lnTo>
                <a:lnTo>
                  <a:pt x="18222" y="7714"/>
                </a:lnTo>
                <a:cubicBezTo>
                  <a:pt x="18222" y="7714"/>
                  <a:pt x="21600" y="3857"/>
                  <a:pt x="21600" y="3857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endParaRPr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1" name="Shape 13141"/>
          <p:cNvSpPr/>
          <p:nvPr/>
        </p:nvSpPr>
        <p:spPr>
          <a:xfrm>
            <a:off x="5131616" y="3381122"/>
            <a:ext cx="1919603" cy="782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9824" y="0"/>
                  <a:pt x="8848" y="203"/>
                  <a:pt x="7886" y="609"/>
                </a:cubicBezTo>
                <a:cubicBezTo>
                  <a:pt x="7405" y="812"/>
                  <a:pt x="6926" y="1068"/>
                  <a:pt x="6453" y="1374"/>
                </a:cubicBezTo>
                <a:cubicBezTo>
                  <a:pt x="5981" y="1679"/>
                  <a:pt x="5515" y="2036"/>
                  <a:pt x="5055" y="2443"/>
                </a:cubicBezTo>
                <a:cubicBezTo>
                  <a:pt x="4680" y="2775"/>
                  <a:pt x="4315" y="3160"/>
                  <a:pt x="3951" y="3559"/>
                </a:cubicBezTo>
                <a:cubicBezTo>
                  <a:pt x="3868" y="3650"/>
                  <a:pt x="3782" y="3717"/>
                  <a:pt x="3700" y="3810"/>
                </a:cubicBezTo>
                <a:cubicBezTo>
                  <a:pt x="3692" y="3819"/>
                  <a:pt x="3683" y="3827"/>
                  <a:pt x="3675" y="3837"/>
                </a:cubicBezTo>
                <a:cubicBezTo>
                  <a:pt x="3240" y="4336"/>
                  <a:pt x="2814" y="4889"/>
                  <a:pt x="2398" y="5488"/>
                </a:cubicBezTo>
                <a:cubicBezTo>
                  <a:pt x="1974" y="6098"/>
                  <a:pt x="1560" y="6760"/>
                  <a:pt x="1160" y="7471"/>
                </a:cubicBezTo>
                <a:cubicBezTo>
                  <a:pt x="760" y="8182"/>
                  <a:pt x="373" y="8946"/>
                  <a:pt x="0" y="9758"/>
                </a:cubicBezTo>
                <a:lnTo>
                  <a:pt x="5414" y="21600"/>
                </a:lnTo>
                <a:cubicBezTo>
                  <a:pt x="5598" y="21201"/>
                  <a:pt x="5789" y="20826"/>
                  <a:pt x="5986" y="20477"/>
                </a:cubicBezTo>
                <a:cubicBezTo>
                  <a:pt x="6011" y="20433"/>
                  <a:pt x="6039" y="20398"/>
                  <a:pt x="6064" y="20355"/>
                </a:cubicBezTo>
                <a:cubicBezTo>
                  <a:pt x="6444" y="19699"/>
                  <a:pt x="6843" y="19126"/>
                  <a:pt x="7261" y="18650"/>
                </a:cubicBezTo>
                <a:cubicBezTo>
                  <a:pt x="7482" y="18398"/>
                  <a:pt x="7707" y="18168"/>
                  <a:pt x="7935" y="17966"/>
                </a:cubicBezTo>
                <a:cubicBezTo>
                  <a:pt x="8159" y="17769"/>
                  <a:pt x="8389" y="17594"/>
                  <a:pt x="8619" y="17445"/>
                </a:cubicBezTo>
                <a:cubicBezTo>
                  <a:pt x="8745" y="17363"/>
                  <a:pt x="8873" y="17309"/>
                  <a:pt x="8999" y="17242"/>
                </a:cubicBezTo>
                <a:cubicBezTo>
                  <a:pt x="9115" y="17181"/>
                  <a:pt x="9229" y="17108"/>
                  <a:pt x="9346" y="17059"/>
                </a:cubicBezTo>
                <a:cubicBezTo>
                  <a:pt x="9826" y="16858"/>
                  <a:pt x="10313" y="16755"/>
                  <a:pt x="10800" y="16755"/>
                </a:cubicBezTo>
                <a:cubicBezTo>
                  <a:pt x="11043" y="16755"/>
                  <a:pt x="11284" y="16780"/>
                  <a:pt x="11527" y="16829"/>
                </a:cubicBezTo>
                <a:cubicBezTo>
                  <a:pt x="11529" y="16830"/>
                  <a:pt x="11531" y="16829"/>
                  <a:pt x="11533" y="16829"/>
                </a:cubicBezTo>
                <a:cubicBezTo>
                  <a:pt x="11774" y="16878"/>
                  <a:pt x="12013" y="16959"/>
                  <a:pt x="12251" y="17059"/>
                </a:cubicBezTo>
                <a:cubicBezTo>
                  <a:pt x="12385" y="17116"/>
                  <a:pt x="12517" y="17197"/>
                  <a:pt x="12650" y="17269"/>
                </a:cubicBezTo>
                <a:cubicBezTo>
                  <a:pt x="12760" y="17329"/>
                  <a:pt x="12872" y="17372"/>
                  <a:pt x="12981" y="17445"/>
                </a:cubicBezTo>
                <a:cubicBezTo>
                  <a:pt x="13064" y="17501"/>
                  <a:pt x="13144" y="17575"/>
                  <a:pt x="13225" y="17635"/>
                </a:cubicBezTo>
                <a:cubicBezTo>
                  <a:pt x="13371" y="17741"/>
                  <a:pt x="13518" y="17840"/>
                  <a:pt x="13662" y="17966"/>
                </a:cubicBezTo>
                <a:cubicBezTo>
                  <a:pt x="13891" y="18168"/>
                  <a:pt x="14118" y="18397"/>
                  <a:pt x="14339" y="18650"/>
                </a:cubicBezTo>
                <a:cubicBezTo>
                  <a:pt x="14781" y="19154"/>
                  <a:pt x="15205" y="19758"/>
                  <a:pt x="15604" y="20463"/>
                </a:cubicBezTo>
                <a:cubicBezTo>
                  <a:pt x="15805" y="20817"/>
                  <a:pt x="15999" y="21195"/>
                  <a:pt x="16186" y="21600"/>
                </a:cubicBezTo>
                <a:lnTo>
                  <a:pt x="21600" y="9758"/>
                </a:lnTo>
                <a:cubicBezTo>
                  <a:pt x="20487" y="7336"/>
                  <a:pt x="19246" y="5357"/>
                  <a:pt x="17925" y="3837"/>
                </a:cubicBezTo>
                <a:cubicBezTo>
                  <a:pt x="17919" y="3830"/>
                  <a:pt x="17912" y="3823"/>
                  <a:pt x="17906" y="3817"/>
                </a:cubicBezTo>
                <a:cubicBezTo>
                  <a:pt x="17822" y="3721"/>
                  <a:pt x="17734" y="3652"/>
                  <a:pt x="17649" y="3559"/>
                </a:cubicBezTo>
                <a:cubicBezTo>
                  <a:pt x="17285" y="3160"/>
                  <a:pt x="16920" y="2775"/>
                  <a:pt x="16545" y="2443"/>
                </a:cubicBezTo>
                <a:cubicBezTo>
                  <a:pt x="16085" y="2036"/>
                  <a:pt x="15619" y="1679"/>
                  <a:pt x="15147" y="1374"/>
                </a:cubicBezTo>
                <a:cubicBezTo>
                  <a:pt x="14674" y="1068"/>
                  <a:pt x="14195" y="813"/>
                  <a:pt x="13714" y="609"/>
                </a:cubicBezTo>
                <a:cubicBezTo>
                  <a:pt x="13235" y="406"/>
                  <a:pt x="12754" y="249"/>
                  <a:pt x="12269" y="149"/>
                </a:cubicBezTo>
                <a:cubicBezTo>
                  <a:pt x="12267" y="148"/>
                  <a:pt x="12265" y="149"/>
                  <a:pt x="12263" y="149"/>
                </a:cubicBezTo>
                <a:cubicBezTo>
                  <a:pt x="11777" y="49"/>
                  <a:pt x="11288" y="0"/>
                  <a:pt x="10800" y="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2" name="Shape 13142"/>
          <p:cNvSpPr/>
          <p:nvPr/>
        </p:nvSpPr>
        <p:spPr>
          <a:xfrm>
            <a:off x="5987878" y="3751366"/>
            <a:ext cx="448696" cy="274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29" y="10800"/>
                </a:moveTo>
                <a:lnTo>
                  <a:pt x="14850" y="5891"/>
                </a:lnTo>
                <a:lnTo>
                  <a:pt x="18865" y="5891"/>
                </a:lnTo>
                <a:lnTo>
                  <a:pt x="20250" y="10800"/>
                </a:lnTo>
                <a:lnTo>
                  <a:pt x="14829" y="10800"/>
                </a:lnTo>
                <a:close/>
                <a:moveTo>
                  <a:pt x="20250" y="5564"/>
                </a:moveTo>
                <a:cubicBezTo>
                  <a:pt x="19879" y="3856"/>
                  <a:pt x="18900" y="3919"/>
                  <a:pt x="18900" y="3919"/>
                </a:cubicBezTo>
                <a:lnTo>
                  <a:pt x="13495" y="3919"/>
                </a:lnTo>
                <a:lnTo>
                  <a:pt x="13495" y="18655"/>
                </a:lnTo>
                <a:lnTo>
                  <a:pt x="15525" y="18655"/>
                </a:lnTo>
                <a:cubicBezTo>
                  <a:pt x="15527" y="14736"/>
                  <a:pt x="16734" y="14727"/>
                  <a:pt x="18225" y="14728"/>
                </a:cubicBezTo>
                <a:cubicBezTo>
                  <a:pt x="19716" y="14728"/>
                  <a:pt x="20918" y="14757"/>
                  <a:pt x="20924" y="18655"/>
                </a:cubicBezTo>
                <a:lnTo>
                  <a:pt x="21600" y="18655"/>
                </a:lnTo>
                <a:lnTo>
                  <a:pt x="21600" y="10817"/>
                </a:lnTo>
                <a:cubicBezTo>
                  <a:pt x="21600" y="10817"/>
                  <a:pt x="20621" y="7272"/>
                  <a:pt x="20250" y="5564"/>
                </a:cubicBezTo>
                <a:close/>
                <a:moveTo>
                  <a:pt x="12690" y="1964"/>
                </a:moveTo>
                <a:lnTo>
                  <a:pt x="12690" y="18655"/>
                </a:lnTo>
                <a:lnTo>
                  <a:pt x="6750" y="18655"/>
                </a:lnTo>
                <a:cubicBezTo>
                  <a:pt x="6750" y="14728"/>
                  <a:pt x="5541" y="14728"/>
                  <a:pt x="4050" y="14728"/>
                </a:cubicBezTo>
                <a:cubicBezTo>
                  <a:pt x="2559" y="14728"/>
                  <a:pt x="1350" y="14728"/>
                  <a:pt x="1350" y="18655"/>
                </a:cubicBezTo>
                <a:lnTo>
                  <a:pt x="0" y="18655"/>
                </a:lnTo>
                <a:lnTo>
                  <a:pt x="0" y="1964"/>
                </a:lnTo>
                <a:cubicBezTo>
                  <a:pt x="0" y="1421"/>
                  <a:pt x="151" y="931"/>
                  <a:pt x="395" y="575"/>
                </a:cubicBezTo>
                <a:cubicBezTo>
                  <a:pt x="640" y="220"/>
                  <a:pt x="977" y="0"/>
                  <a:pt x="1350" y="0"/>
                </a:cubicBezTo>
                <a:lnTo>
                  <a:pt x="11340" y="0"/>
                </a:lnTo>
                <a:cubicBezTo>
                  <a:pt x="11713" y="0"/>
                  <a:pt x="12050" y="220"/>
                  <a:pt x="12295" y="575"/>
                </a:cubicBezTo>
                <a:cubicBezTo>
                  <a:pt x="12539" y="931"/>
                  <a:pt x="12690" y="1421"/>
                  <a:pt x="12690" y="1964"/>
                </a:cubicBezTo>
                <a:close/>
                <a:moveTo>
                  <a:pt x="4050" y="19636"/>
                </a:moveTo>
                <a:cubicBezTo>
                  <a:pt x="3677" y="19636"/>
                  <a:pt x="3375" y="19197"/>
                  <a:pt x="3375" y="18655"/>
                </a:cubicBezTo>
                <a:cubicBezTo>
                  <a:pt x="3375" y="18112"/>
                  <a:pt x="3677" y="17673"/>
                  <a:pt x="4050" y="17673"/>
                </a:cubicBezTo>
                <a:cubicBezTo>
                  <a:pt x="4423" y="17673"/>
                  <a:pt x="4725" y="18112"/>
                  <a:pt x="4725" y="18655"/>
                </a:cubicBezTo>
                <a:cubicBezTo>
                  <a:pt x="4725" y="19197"/>
                  <a:pt x="4423" y="19636"/>
                  <a:pt x="4050" y="19636"/>
                </a:cubicBezTo>
                <a:close/>
                <a:moveTo>
                  <a:pt x="4050" y="15709"/>
                </a:moveTo>
                <a:cubicBezTo>
                  <a:pt x="2932" y="15709"/>
                  <a:pt x="2025" y="17028"/>
                  <a:pt x="2025" y="18655"/>
                </a:cubicBezTo>
                <a:cubicBezTo>
                  <a:pt x="2025" y="20281"/>
                  <a:pt x="2932" y="21600"/>
                  <a:pt x="4050" y="21600"/>
                </a:cubicBezTo>
                <a:cubicBezTo>
                  <a:pt x="5168" y="21600"/>
                  <a:pt x="6075" y="20281"/>
                  <a:pt x="6075" y="18655"/>
                </a:cubicBezTo>
                <a:cubicBezTo>
                  <a:pt x="6075" y="17028"/>
                  <a:pt x="5168" y="15709"/>
                  <a:pt x="4050" y="15709"/>
                </a:cubicBezTo>
                <a:close/>
                <a:moveTo>
                  <a:pt x="18225" y="19636"/>
                </a:moveTo>
                <a:cubicBezTo>
                  <a:pt x="17852" y="19636"/>
                  <a:pt x="17550" y="19197"/>
                  <a:pt x="17550" y="18655"/>
                </a:cubicBezTo>
                <a:cubicBezTo>
                  <a:pt x="17550" y="18112"/>
                  <a:pt x="17852" y="17673"/>
                  <a:pt x="18225" y="17673"/>
                </a:cubicBezTo>
                <a:cubicBezTo>
                  <a:pt x="18598" y="17673"/>
                  <a:pt x="18900" y="18112"/>
                  <a:pt x="18900" y="18655"/>
                </a:cubicBezTo>
                <a:cubicBezTo>
                  <a:pt x="18900" y="19197"/>
                  <a:pt x="18598" y="19636"/>
                  <a:pt x="18225" y="19636"/>
                </a:cubicBezTo>
                <a:close/>
                <a:moveTo>
                  <a:pt x="18225" y="15709"/>
                </a:moveTo>
                <a:cubicBezTo>
                  <a:pt x="17107" y="15709"/>
                  <a:pt x="16200" y="17028"/>
                  <a:pt x="16200" y="18655"/>
                </a:cubicBezTo>
                <a:cubicBezTo>
                  <a:pt x="16200" y="20281"/>
                  <a:pt x="17107" y="21600"/>
                  <a:pt x="18225" y="21600"/>
                </a:cubicBezTo>
                <a:cubicBezTo>
                  <a:pt x="19343" y="21600"/>
                  <a:pt x="20250" y="20281"/>
                  <a:pt x="20250" y="18655"/>
                </a:cubicBezTo>
                <a:cubicBezTo>
                  <a:pt x="20250" y="17028"/>
                  <a:pt x="19343" y="15709"/>
                  <a:pt x="18225" y="15709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endParaRPr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3" name="Shape 13144"/>
          <p:cNvSpPr/>
          <p:nvPr/>
        </p:nvSpPr>
        <p:spPr>
          <a:xfrm>
            <a:off x="3160997" y="2332899"/>
            <a:ext cx="882868" cy="1758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75" h="21600" extrusionOk="0">
                <a:moveTo>
                  <a:pt x="9620" y="0"/>
                </a:moveTo>
                <a:lnTo>
                  <a:pt x="8543" y="526"/>
                </a:lnTo>
                <a:lnTo>
                  <a:pt x="9620" y="0"/>
                </a:lnTo>
                <a:close/>
                <a:moveTo>
                  <a:pt x="8543" y="526"/>
                </a:moveTo>
                <a:cubicBezTo>
                  <a:pt x="8523" y="536"/>
                  <a:pt x="8499" y="542"/>
                  <a:pt x="8479" y="553"/>
                </a:cubicBezTo>
                <a:cubicBezTo>
                  <a:pt x="-2810" y="6364"/>
                  <a:pt x="-2825" y="15777"/>
                  <a:pt x="8426" y="21600"/>
                </a:cubicBezTo>
                <a:lnTo>
                  <a:pt x="18664" y="16330"/>
                </a:lnTo>
                <a:cubicBezTo>
                  <a:pt x="13066" y="13417"/>
                  <a:pt x="13071" y="8715"/>
                  <a:pt x="18717" y="5820"/>
                </a:cubicBezTo>
                <a:cubicBezTo>
                  <a:pt x="18735" y="5810"/>
                  <a:pt x="18755" y="5802"/>
                  <a:pt x="18775" y="5793"/>
                </a:cubicBezTo>
                <a:lnTo>
                  <a:pt x="8543" y="52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4" name="Shape 13145"/>
          <p:cNvSpPr/>
          <p:nvPr/>
        </p:nvSpPr>
        <p:spPr>
          <a:xfrm>
            <a:off x="3334116" y="3239558"/>
            <a:ext cx="395909" cy="352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75" y="2948"/>
                </a:moveTo>
                <a:lnTo>
                  <a:pt x="14175" y="4932"/>
                </a:lnTo>
                <a:lnTo>
                  <a:pt x="20250" y="10125"/>
                </a:lnTo>
                <a:lnTo>
                  <a:pt x="13327" y="14506"/>
                </a:lnTo>
                <a:cubicBezTo>
                  <a:pt x="13327" y="14506"/>
                  <a:pt x="21600" y="20250"/>
                  <a:pt x="21600" y="20250"/>
                </a:cubicBezTo>
                <a:lnTo>
                  <a:pt x="21600" y="9450"/>
                </a:lnTo>
                <a:cubicBezTo>
                  <a:pt x="21600" y="9450"/>
                  <a:pt x="14175" y="2948"/>
                  <a:pt x="14175" y="2948"/>
                </a:cubicBezTo>
                <a:close/>
                <a:moveTo>
                  <a:pt x="7425" y="4932"/>
                </a:moveTo>
                <a:lnTo>
                  <a:pt x="7425" y="2948"/>
                </a:lnTo>
                <a:lnTo>
                  <a:pt x="0" y="9450"/>
                </a:lnTo>
                <a:lnTo>
                  <a:pt x="0" y="20250"/>
                </a:lnTo>
                <a:lnTo>
                  <a:pt x="8298" y="14506"/>
                </a:lnTo>
                <a:lnTo>
                  <a:pt x="1350" y="10125"/>
                </a:lnTo>
                <a:cubicBezTo>
                  <a:pt x="1350" y="10125"/>
                  <a:pt x="7425" y="4932"/>
                  <a:pt x="7425" y="4932"/>
                </a:cubicBezTo>
                <a:close/>
                <a:moveTo>
                  <a:pt x="20925" y="21600"/>
                </a:moveTo>
                <a:lnTo>
                  <a:pt x="675" y="21600"/>
                </a:lnTo>
                <a:lnTo>
                  <a:pt x="9450" y="15525"/>
                </a:lnTo>
                <a:lnTo>
                  <a:pt x="12150" y="15525"/>
                </a:lnTo>
                <a:cubicBezTo>
                  <a:pt x="12150" y="15525"/>
                  <a:pt x="20925" y="21600"/>
                  <a:pt x="20925" y="21600"/>
                </a:cubicBezTo>
                <a:close/>
                <a:moveTo>
                  <a:pt x="12825" y="8100"/>
                </a:moveTo>
                <a:lnTo>
                  <a:pt x="12825" y="0"/>
                </a:lnTo>
                <a:lnTo>
                  <a:pt x="8775" y="0"/>
                </a:lnTo>
                <a:lnTo>
                  <a:pt x="8775" y="8100"/>
                </a:lnTo>
                <a:lnTo>
                  <a:pt x="6750" y="8100"/>
                </a:lnTo>
                <a:lnTo>
                  <a:pt x="10748" y="12151"/>
                </a:lnTo>
                <a:lnTo>
                  <a:pt x="14850" y="8100"/>
                </a:lnTo>
                <a:cubicBezTo>
                  <a:pt x="14850" y="8100"/>
                  <a:pt x="12825" y="8100"/>
                  <a:pt x="12825" y="810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endParaRPr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5" name="TextBox 13"/>
          <p:cNvSpPr txBox="1"/>
          <p:nvPr/>
        </p:nvSpPr>
        <p:spPr>
          <a:xfrm>
            <a:off x="8346764" y="4485520"/>
            <a:ext cx="1400062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系统配置</a:t>
            </a:r>
          </a:p>
        </p:txBody>
      </p:sp>
      <p:sp>
        <p:nvSpPr>
          <p:cNvPr id="126" name="TextBox 13"/>
          <p:cNvSpPr txBox="1"/>
          <p:nvPr/>
        </p:nvSpPr>
        <p:spPr>
          <a:xfrm>
            <a:off x="8716974" y="4937067"/>
            <a:ext cx="2343335" cy="1861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发药科室配置</a:t>
            </a:r>
            <a:endParaRPr lang="en-US" altLang="zh-CN" sz="16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领药审核设置</a:t>
            </a: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医嘱计费点设置</a:t>
            </a: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护士执行安全组</a:t>
            </a: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护士执行设置</a:t>
            </a: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护士打印列设置</a:t>
            </a:r>
          </a:p>
        </p:txBody>
      </p:sp>
      <p:sp>
        <p:nvSpPr>
          <p:cNvPr id="127" name="TextBox 13"/>
          <p:cNvSpPr txBox="1"/>
          <p:nvPr/>
        </p:nvSpPr>
        <p:spPr>
          <a:xfrm>
            <a:off x="2329963" y="4888228"/>
            <a:ext cx="1400062" cy="332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逆流程操作</a:t>
            </a:r>
          </a:p>
        </p:txBody>
      </p:sp>
      <p:sp>
        <p:nvSpPr>
          <p:cNvPr id="128" name="TextBox 13"/>
          <p:cNvSpPr txBox="1"/>
          <p:nvPr/>
        </p:nvSpPr>
        <p:spPr>
          <a:xfrm>
            <a:off x="2563025" y="5365650"/>
            <a:ext cx="2333999" cy="12052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退药</a:t>
            </a:r>
            <a:endParaRPr lang="en-US" altLang="zh-CN" sz="16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  <a:p>
            <a:pPr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撤销执行</a:t>
            </a:r>
            <a:endParaRPr lang="en-US" altLang="zh-CN" sz="16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  <a:p>
            <a:pPr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办理出院</a:t>
            </a:r>
            <a:r>
              <a:rPr lang="en-US" altLang="zh-CN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(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最终结算</a:t>
            </a:r>
            <a:r>
              <a:rPr lang="en-US" altLang="zh-CN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)</a:t>
            </a:r>
          </a:p>
        </p:txBody>
      </p:sp>
      <p:sp>
        <p:nvSpPr>
          <p:cNvPr id="129" name="TextBox 13"/>
          <p:cNvSpPr txBox="1"/>
          <p:nvPr/>
        </p:nvSpPr>
        <p:spPr>
          <a:xfrm>
            <a:off x="9046795" y="1506424"/>
            <a:ext cx="1400062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名词解释</a:t>
            </a:r>
          </a:p>
        </p:txBody>
      </p:sp>
      <p:sp>
        <p:nvSpPr>
          <p:cNvPr id="130" name="TextBox 13"/>
          <p:cNvSpPr txBox="1"/>
          <p:nvPr/>
        </p:nvSpPr>
        <p:spPr>
          <a:xfrm>
            <a:off x="9382916" y="1976181"/>
            <a:ext cx="2333999" cy="17081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生命体征</a:t>
            </a:r>
          </a:p>
          <a:p>
            <a:pPr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帐单</a:t>
            </a:r>
          </a:p>
          <a:p>
            <a:pPr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日清单、出院清单</a:t>
            </a:r>
          </a:p>
          <a:p>
            <a:pPr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最终结算</a:t>
            </a:r>
          </a:p>
        </p:txBody>
      </p:sp>
      <p:sp>
        <p:nvSpPr>
          <p:cNvPr id="131" name="TextBox 13"/>
          <p:cNvSpPr txBox="1"/>
          <p:nvPr/>
        </p:nvSpPr>
        <p:spPr>
          <a:xfrm>
            <a:off x="119336" y="1412414"/>
            <a:ext cx="2293870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正向业务流程</a:t>
            </a:r>
          </a:p>
        </p:txBody>
      </p:sp>
      <p:sp>
        <p:nvSpPr>
          <p:cNvPr id="132" name="TextBox 13"/>
          <p:cNvSpPr txBox="1"/>
          <p:nvPr/>
        </p:nvSpPr>
        <p:spPr>
          <a:xfrm>
            <a:off x="551384" y="1977451"/>
            <a:ext cx="3379602" cy="2508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安排、调整床位、指定医生</a:t>
            </a: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领药审核</a:t>
            </a: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护士执行</a:t>
            </a: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补录材料、操作费</a:t>
            </a: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办理转科业务</a:t>
            </a: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填写生命体征</a:t>
            </a: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填写护理病历</a:t>
            </a:r>
          </a:p>
          <a:p>
            <a:pPr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帐单、日清单、出院清单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866446" y="50674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医嘱处理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34324" y="1190639"/>
            <a:ext cx="873173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床位图上的图标是为了提醒主班护士：该患者有多少医嘱需要处理和执行</a:t>
            </a:r>
            <a:endParaRPr lang="en-US" altLang="zh-CN" sz="18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标库可以设置：护士处理医嘱后，</a:t>
            </a:r>
            <a:r>
              <a:rPr lang="zh-CN" altLang="en-US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床位图</a:t>
            </a: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图标消失</a:t>
            </a:r>
            <a:endParaRPr lang="en-US" altLang="zh-CN" sz="18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	      </a:t>
            </a: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护士执行医嘱后，床位图图标消失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87805" y="2498725"/>
            <a:ext cx="1623060" cy="1493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9380" y="4149090"/>
            <a:ext cx="6111240" cy="255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00190" y="3068955"/>
            <a:ext cx="5455285" cy="31280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83432" y="38631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主班护士工作模式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7278" y="5028989"/>
            <a:ext cx="4163214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buClr>
                <a:srgbClr val="ED7D31"/>
              </a:buClr>
              <a:buSzPct val="120000"/>
            </a:pP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主班护士将执行单（治疗本）打印出来，交治疗的护士执行，可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  <a:sym typeface="+mn-ea"/>
              </a:rPr>
              <a:t>提前一天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打印，也可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  <a:sym typeface="+mn-ea"/>
              </a:rPr>
              <a:t>当天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打印。 </a:t>
            </a:r>
          </a:p>
        </p:txBody>
      </p:sp>
      <p:sp>
        <p:nvSpPr>
          <p:cNvPr id="10" name="KSO_Shape"/>
          <p:cNvSpPr/>
          <p:nvPr/>
        </p:nvSpPr>
        <p:spPr bwMode="auto">
          <a:xfrm rot="5400000">
            <a:off x="814766" y="1520579"/>
            <a:ext cx="436720" cy="519346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08823" y="1628800"/>
            <a:ext cx="1400062" cy="332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处理：</a:t>
            </a:r>
          </a:p>
        </p:txBody>
      </p:sp>
      <p:sp>
        <p:nvSpPr>
          <p:cNvPr id="14" name="KSO_Shape"/>
          <p:cNvSpPr/>
          <p:nvPr/>
        </p:nvSpPr>
        <p:spPr bwMode="auto">
          <a:xfrm rot="5400000">
            <a:off x="868591" y="4515215"/>
            <a:ext cx="436720" cy="519346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1562648" y="4623436"/>
            <a:ext cx="1400062" cy="332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打印：</a:t>
            </a:r>
          </a:p>
        </p:txBody>
      </p:sp>
      <p:sp>
        <p:nvSpPr>
          <p:cNvPr id="2" name="矩形 1"/>
          <p:cNvSpPr/>
          <p:nvPr/>
        </p:nvSpPr>
        <p:spPr>
          <a:xfrm>
            <a:off x="773453" y="2055543"/>
            <a:ext cx="4551794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 fontAlgn="auto">
              <a:lnSpc>
                <a:spcPct val="150000"/>
              </a:lnSpc>
              <a:spcAft>
                <a:spcPts val="600"/>
              </a:spcAft>
              <a:buClr>
                <a:srgbClr val="ED7D31"/>
              </a:buClr>
              <a:buSzPct val="120000"/>
              <a:buFont typeface="Wingdings" panose="05000000000000000000" charset="0"/>
              <a:buNone/>
            </a:pP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指主班护士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  <a:sym typeface="+mn-ea"/>
              </a:rPr>
              <a:t>已接收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到医生的医嘱，也视为护士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  <a:sym typeface="+mn-ea"/>
              </a:rPr>
              <a:t>对医嘱的审核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  <a:sym typeface="+mn-ea"/>
              </a:rPr>
              <a:t>。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即两层含义：</a:t>
            </a:r>
            <a:r>
              <a:rPr lang="en-US" altLang="zh-CN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1.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护士知晓今天的工作内容。</a:t>
            </a:r>
            <a:endParaRPr lang="en-US" altLang="zh-CN" sz="18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indent="0" algn="just" fontAlgn="auto">
              <a:lnSpc>
                <a:spcPct val="150000"/>
              </a:lnSpc>
              <a:spcAft>
                <a:spcPts val="600"/>
              </a:spcAft>
              <a:buClr>
                <a:srgbClr val="ED7D31"/>
              </a:buClr>
              <a:buSzPct val="120000"/>
              <a:buFont typeface="Wingdings" panose="05000000000000000000" charset="0"/>
              <a:buNone/>
            </a:pPr>
            <a:r>
              <a:rPr lang="en-US" altLang="zh-CN" sz="18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2</a:t>
            </a:r>
            <a:r>
              <a:rPr lang="en-US" altLang="zh-CN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.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护士帮助医生核对医嘱的准确性。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772" y="116632"/>
            <a:ext cx="6187976" cy="384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14" y="3049128"/>
            <a:ext cx="5342083" cy="3817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867544" y="60583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主班护士工作模式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69359"/>
            <a:ext cx="5544616" cy="3400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4182626"/>
            <a:ext cx="8208912" cy="267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37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071722" y="47592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执行记录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71722" y="925716"/>
            <a:ext cx="10784918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只有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长期医嘱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才有执行记录，临时医嘱没有执行记录的概念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执行记录依据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频次的系数和分发时间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来确定每天产生几条执行记录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长期医嘱开立后会产生今天的执行记录和明天一天的执行记录，后天及以后的执行记录会在每天零点自动加载（系统后台滚医嘱任务）。</a:t>
            </a:r>
            <a:endParaRPr lang="en-US" altLang="zh-CN" sz="18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今天的执行记录会根据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长期医嘱首日用药次数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确定生成几条执行记录。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66" y="3314851"/>
            <a:ext cx="2659360" cy="1342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99" y="4874749"/>
            <a:ext cx="2111293" cy="1636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99306" y="3313859"/>
            <a:ext cx="6271260" cy="187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52975" y="5373216"/>
            <a:ext cx="938022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>
            <p:custDataLst>
              <p:tags r:id="rId1"/>
            </p:custDataLst>
          </p:nvPr>
        </p:nvSpPr>
        <p:spPr>
          <a:xfrm>
            <a:off x="1077835" y="47477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转科、转病区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1962" y="2904533"/>
            <a:ext cx="5507355" cy="3418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943595" y="1282842"/>
            <a:ext cx="532442" cy="532606"/>
            <a:chOff x="1360365" y="4429290"/>
            <a:chExt cx="532442" cy="532606"/>
          </a:xfrm>
        </p:grpSpPr>
        <p:sp>
          <p:nvSpPr>
            <p:cNvPr id="5" name="AutoShape 10"/>
            <p:cNvSpPr/>
            <p:nvPr>
              <p:custDataLst>
                <p:tags r:id="rId4"/>
              </p:custDataLst>
            </p:nvPr>
          </p:nvSpPr>
          <p:spPr bwMode="auto">
            <a:xfrm>
              <a:off x="1360365" y="4429290"/>
              <a:ext cx="532442" cy="532606"/>
            </a:xfrm>
            <a:custGeom>
              <a:avLst/>
              <a:gdLst>
                <a:gd name="T0" fmla="*/ 532579 w 19679"/>
                <a:gd name="T1" fmla="*/ 584598 h 19679"/>
                <a:gd name="T2" fmla="*/ 532579 w 19679"/>
                <a:gd name="T3" fmla="*/ 584598 h 19679"/>
                <a:gd name="T4" fmla="*/ 532579 w 19679"/>
                <a:gd name="T5" fmla="*/ 584598 h 19679"/>
                <a:gd name="T6" fmla="*/ 532579 w 19679"/>
                <a:gd name="T7" fmla="*/ 58459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70C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endParaRPr lang="zh-CN" altLang="en-US" sz="20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AutoShape 14"/>
            <p:cNvSpPr/>
            <p:nvPr>
              <p:custDataLst>
                <p:tags r:id="rId5"/>
              </p:custDataLst>
            </p:nvPr>
          </p:nvSpPr>
          <p:spPr bwMode="auto">
            <a:xfrm>
              <a:off x="1529382" y="4574548"/>
              <a:ext cx="208692" cy="208756"/>
            </a:xfrm>
            <a:custGeom>
              <a:avLst/>
              <a:gdLst>
                <a:gd name="T0" fmla="*/ 208756 w 21600"/>
                <a:gd name="T1" fmla="*/ 209569 h 21558"/>
                <a:gd name="T2" fmla="*/ 208756 w 21600"/>
                <a:gd name="T3" fmla="*/ 209569 h 21558"/>
                <a:gd name="T4" fmla="*/ 208756 w 21600"/>
                <a:gd name="T5" fmla="*/ 209569 h 21558"/>
                <a:gd name="T6" fmla="*/ 208756 w 21600"/>
                <a:gd name="T7" fmla="*/ 209569 h 215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58">
                  <a:moveTo>
                    <a:pt x="18076" y="8547"/>
                  </a:moveTo>
                  <a:cubicBezTo>
                    <a:pt x="19181" y="9499"/>
                    <a:pt x="20046" y="10569"/>
                    <a:pt x="20670" y="11749"/>
                  </a:cubicBezTo>
                  <a:cubicBezTo>
                    <a:pt x="21291" y="12932"/>
                    <a:pt x="21599" y="14075"/>
                    <a:pt x="21599" y="15179"/>
                  </a:cubicBezTo>
                  <a:cubicBezTo>
                    <a:pt x="21599" y="16159"/>
                    <a:pt x="21344" y="17040"/>
                    <a:pt x="20832" y="17815"/>
                  </a:cubicBezTo>
                  <a:cubicBezTo>
                    <a:pt x="20320" y="18592"/>
                    <a:pt x="19593" y="19260"/>
                    <a:pt x="18660" y="19812"/>
                  </a:cubicBezTo>
                  <a:cubicBezTo>
                    <a:pt x="17724" y="20363"/>
                    <a:pt x="16585" y="20794"/>
                    <a:pt x="15252" y="21098"/>
                  </a:cubicBezTo>
                  <a:cubicBezTo>
                    <a:pt x="13917" y="21403"/>
                    <a:pt x="12435" y="21557"/>
                    <a:pt x="10800" y="21557"/>
                  </a:cubicBezTo>
                  <a:cubicBezTo>
                    <a:pt x="9168" y="21557"/>
                    <a:pt x="7682" y="21403"/>
                    <a:pt x="6350" y="21098"/>
                  </a:cubicBezTo>
                  <a:cubicBezTo>
                    <a:pt x="5014" y="20794"/>
                    <a:pt x="3878" y="20363"/>
                    <a:pt x="2936" y="19812"/>
                  </a:cubicBezTo>
                  <a:cubicBezTo>
                    <a:pt x="1993" y="19260"/>
                    <a:pt x="1270" y="18589"/>
                    <a:pt x="761" y="17809"/>
                  </a:cubicBezTo>
                  <a:cubicBezTo>
                    <a:pt x="255" y="17029"/>
                    <a:pt x="0" y="16150"/>
                    <a:pt x="0" y="15179"/>
                  </a:cubicBezTo>
                  <a:cubicBezTo>
                    <a:pt x="0" y="14075"/>
                    <a:pt x="318" y="12934"/>
                    <a:pt x="948" y="11757"/>
                  </a:cubicBezTo>
                  <a:cubicBezTo>
                    <a:pt x="1582" y="10580"/>
                    <a:pt x="2449" y="9510"/>
                    <a:pt x="3557" y="8547"/>
                  </a:cubicBezTo>
                  <a:cubicBezTo>
                    <a:pt x="3654" y="8403"/>
                    <a:pt x="3822" y="8344"/>
                    <a:pt x="4056" y="8369"/>
                  </a:cubicBezTo>
                  <a:cubicBezTo>
                    <a:pt x="4290" y="8398"/>
                    <a:pt x="4446" y="8491"/>
                    <a:pt x="4527" y="8654"/>
                  </a:cubicBezTo>
                  <a:cubicBezTo>
                    <a:pt x="4565" y="8800"/>
                    <a:pt x="4565" y="8930"/>
                    <a:pt x="4527" y="9045"/>
                  </a:cubicBezTo>
                  <a:cubicBezTo>
                    <a:pt x="4446" y="9361"/>
                    <a:pt x="4378" y="9738"/>
                    <a:pt x="4318" y="10177"/>
                  </a:cubicBezTo>
                  <a:cubicBezTo>
                    <a:pt x="4259" y="10617"/>
                    <a:pt x="4237" y="11073"/>
                    <a:pt x="4259" y="11546"/>
                  </a:cubicBezTo>
                  <a:cubicBezTo>
                    <a:pt x="4278" y="12016"/>
                    <a:pt x="4343" y="12475"/>
                    <a:pt x="4452" y="12915"/>
                  </a:cubicBezTo>
                  <a:cubicBezTo>
                    <a:pt x="4562" y="13354"/>
                    <a:pt x="4749" y="13734"/>
                    <a:pt x="5020" y="14047"/>
                  </a:cubicBezTo>
                  <a:cubicBezTo>
                    <a:pt x="5329" y="14379"/>
                    <a:pt x="5716" y="14599"/>
                    <a:pt x="6184" y="14709"/>
                  </a:cubicBezTo>
                  <a:cubicBezTo>
                    <a:pt x="5698" y="13323"/>
                    <a:pt x="5498" y="12008"/>
                    <a:pt x="5588" y="10757"/>
                  </a:cubicBezTo>
                  <a:cubicBezTo>
                    <a:pt x="5676" y="9510"/>
                    <a:pt x="5919" y="8344"/>
                    <a:pt x="6318" y="7265"/>
                  </a:cubicBezTo>
                  <a:cubicBezTo>
                    <a:pt x="6718" y="6187"/>
                    <a:pt x="7223" y="5212"/>
                    <a:pt x="7835" y="4339"/>
                  </a:cubicBezTo>
                  <a:cubicBezTo>
                    <a:pt x="8450" y="3469"/>
                    <a:pt x="9040" y="2720"/>
                    <a:pt x="9607" y="2089"/>
                  </a:cubicBezTo>
                  <a:cubicBezTo>
                    <a:pt x="10172" y="1459"/>
                    <a:pt x="10662" y="980"/>
                    <a:pt x="11068" y="653"/>
                  </a:cubicBezTo>
                  <a:cubicBezTo>
                    <a:pt x="11477" y="326"/>
                    <a:pt x="11692" y="149"/>
                    <a:pt x="11711" y="124"/>
                  </a:cubicBezTo>
                  <a:cubicBezTo>
                    <a:pt x="11960" y="-42"/>
                    <a:pt x="12194" y="-42"/>
                    <a:pt x="12416" y="124"/>
                  </a:cubicBezTo>
                  <a:cubicBezTo>
                    <a:pt x="12513" y="191"/>
                    <a:pt x="12581" y="293"/>
                    <a:pt x="12616" y="414"/>
                  </a:cubicBezTo>
                  <a:cubicBezTo>
                    <a:pt x="12650" y="535"/>
                    <a:pt x="12647" y="645"/>
                    <a:pt x="12609" y="746"/>
                  </a:cubicBezTo>
                  <a:cubicBezTo>
                    <a:pt x="12609" y="760"/>
                    <a:pt x="12531" y="954"/>
                    <a:pt x="12375" y="1318"/>
                  </a:cubicBezTo>
                  <a:cubicBezTo>
                    <a:pt x="12222" y="1681"/>
                    <a:pt x="12116" y="2140"/>
                    <a:pt x="12057" y="2692"/>
                  </a:cubicBezTo>
                  <a:cubicBezTo>
                    <a:pt x="11995" y="3244"/>
                    <a:pt x="12029" y="3849"/>
                    <a:pt x="12160" y="4503"/>
                  </a:cubicBezTo>
                  <a:cubicBezTo>
                    <a:pt x="12291" y="5162"/>
                    <a:pt x="12644" y="5773"/>
                    <a:pt x="13221" y="6339"/>
                  </a:cubicBezTo>
                  <a:cubicBezTo>
                    <a:pt x="13589" y="6728"/>
                    <a:pt x="13926" y="7108"/>
                    <a:pt x="14229" y="7485"/>
                  </a:cubicBezTo>
                  <a:cubicBezTo>
                    <a:pt x="14532" y="7862"/>
                    <a:pt x="14791" y="8282"/>
                    <a:pt x="15006" y="8744"/>
                  </a:cubicBezTo>
                  <a:cubicBezTo>
                    <a:pt x="15218" y="9209"/>
                    <a:pt x="15390" y="9749"/>
                    <a:pt x="15515" y="10363"/>
                  </a:cubicBezTo>
                  <a:cubicBezTo>
                    <a:pt x="15639" y="10977"/>
                    <a:pt x="15702" y="11709"/>
                    <a:pt x="15702" y="12554"/>
                  </a:cubicBezTo>
                  <a:cubicBezTo>
                    <a:pt x="15702" y="12850"/>
                    <a:pt x="15546" y="13027"/>
                    <a:pt x="15237" y="13078"/>
                  </a:cubicBezTo>
                  <a:cubicBezTo>
                    <a:pt x="15118" y="13098"/>
                    <a:pt x="14997" y="13078"/>
                    <a:pt x="14872" y="13027"/>
                  </a:cubicBezTo>
                  <a:cubicBezTo>
                    <a:pt x="14747" y="12971"/>
                    <a:pt x="14666" y="12886"/>
                    <a:pt x="14625" y="12768"/>
                  </a:cubicBezTo>
                  <a:cubicBezTo>
                    <a:pt x="14485" y="12489"/>
                    <a:pt x="14276" y="12270"/>
                    <a:pt x="13998" y="12109"/>
                  </a:cubicBezTo>
                  <a:cubicBezTo>
                    <a:pt x="13720" y="11946"/>
                    <a:pt x="13405" y="11867"/>
                    <a:pt x="13056" y="11867"/>
                  </a:cubicBezTo>
                  <a:cubicBezTo>
                    <a:pt x="12588" y="11867"/>
                    <a:pt x="12191" y="12016"/>
                    <a:pt x="11870" y="12318"/>
                  </a:cubicBezTo>
                  <a:cubicBezTo>
                    <a:pt x="11545" y="12619"/>
                    <a:pt x="11383" y="12985"/>
                    <a:pt x="11383" y="13419"/>
                  </a:cubicBezTo>
                  <a:cubicBezTo>
                    <a:pt x="11383" y="14503"/>
                    <a:pt x="12160" y="15044"/>
                    <a:pt x="13714" y="15035"/>
                  </a:cubicBezTo>
                  <a:cubicBezTo>
                    <a:pt x="14691" y="15035"/>
                    <a:pt x="15452" y="14751"/>
                    <a:pt x="15998" y="14185"/>
                  </a:cubicBezTo>
                  <a:cubicBezTo>
                    <a:pt x="16370" y="13799"/>
                    <a:pt x="16635" y="13343"/>
                    <a:pt x="16797" y="12819"/>
                  </a:cubicBezTo>
                  <a:cubicBezTo>
                    <a:pt x="16963" y="12290"/>
                    <a:pt x="17065" y="11777"/>
                    <a:pt x="17103" y="11273"/>
                  </a:cubicBezTo>
                  <a:cubicBezTo>
                    <a:pt x="17143" y="10769"/>
                    <a:pt x="17156" y="10310"/>
                    <a:pt x="17134" y="9893"/>
                  </a:cubicBezTo>
                  <a:cubicBezTo>
                    <a:pt x="17115" y="9473"/>
                    <a:pt x="17097" y="9195"/>
                    <a:pt x="17075" y="9048"/>
                  </a:cubicBezTo>
                  <a:cubicBezTo>
                    <a:pt x="17016" y="8941"/>
                    <a:pt x="17016" y="8812"/>
                    <a:pt x="17075" y="8657"/>
                  </a:cubicBezTo>
                  <a:cubicBezTo>
                    <a:pt x="17156" y="8493"/>
                    <a:pt x="17312" y="8400"/>
                    <a:pt x="17546" y="8372"/>
                  </a:cubicBezTo>
                  <a:cubicBezTo>
                    <a:pt x="17780" y="8347"/>
                    <a:pt x="17955" y="8403"/>
                    <a:pt x="18076" y="85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endParaRPr lang="zh-CN" altLang="en-US" sz="20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" name="AutoShape 17"/>
          <p:cNvSpPr/>
          <p:nvPr>
            <p:custDataLst>
              <p:tags r:id="rId3"/>
            </p:custDataLst>
          </p:nvPr>
        </p:nvSpPr>
        <p:spPr bwMode="auto">
          <a:xfrm>
            <a:off x="1559352" y="1413019"/>
            <a:ext cx="2567786" cy="2238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转科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15640" y="1070610"/>
            <a:ext cx="3557270" cy="15663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转科医生开转科医嘱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转科护士提交转科申请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接收护士安排到床位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endParaRPr lang="zh-CN" altLang="en-US" sz="1800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746" y="344485"/>
            <a:ext cx="4549534" cy="297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2992" y="2510701"/>
            <a:ext cx="3825572" cy="2225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2384" y="4509120"/>
            <a:ext cx="3825572" cy="220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383463" y="2277721"/>
            <a:ext cx="4048365" cy="2735455"/>
            <a:chOff x="2864633" y="2479272"/>
            <a:chExt cx="4048365" cy="2735455"/>
          </a:xfrm>
        </p:grpSpPr>
        <p:grpSp>
          <p:nvGrpSpPr>
            <p:cNvPr id="12" name="组合 11"/>
            <p:cNvGrpSpPr/>
            <p:nvPr/>
          </p:nvGrpSpPr>
          <p:grpSpPr>
            <a:xfrm>
              <a:off x="2864633" y="2479272"/>
              <a:ext cx="1724459" cy="2735455"/>
              <a:chOff x="4927916" y="-1835869"/>
              <a:chExt cx="2050897" cy="8603402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927919" y="-1835869"/>
                <a:ext cx="2050894" cy="1089839"/>
                <a:chOff x="4996814" y="-1575187"/>
                <a:chExt cx="2050894" cy="1089839"/>
              </a:xfrm>
            </p:grpSpPr>
            <p:cxnSp>
              <p:nvCxnSpPr>
                <p:cNvPr id="27" name="直接连接符 26"/>
                <p:cNvCxnSpPr/>
                <p:nvPr/>
              </p:nvCxnSpPr>
              <p:spPr>
                <a:xfrm flipH="1" flipV="1">
                  <a:off x="4999986" y="-1575187"/>
                  <a:ext cx="0" cy="1089839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rot="5400000" flipH="1">
                  <a:off x="6022261" y="-2600634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/>
              <p:cNvGrpSpPr/>
              <p:nvPr/>
            </p:nvGrpSpPr>
            <p:grpSpPr>
              <a:xfrm flipV="1">
                <a:off x="4927916" y="5451217"/>
                <a:ext cx="2050894" cy="1316316"/>
                <a:chOff x="4996811" y="323344"/>
                <a:chExt cx="2050894" cy="1316316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4999983" y="549820"/>
                  <a:ext cx="0" cy="108984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rot="5400000" flipH="1">
                  <a:off x="6022258" y="-702103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组合 12"/>
            <p:cNvGrpSpPr/>
            <p:nvPr/>
          </p:nvGrpSpPr>
          <p:grpSpPr>
            <a:xfrm>
              <a:off x="5177920" y="2479272"/>
              <a:ext cx="1735078" cy="2735455"/>
              <a:chOff x="5079111" y="-1683473"/>
              <a:chExt cx="2050896" cy="8603410"/>
            </a:xfrm>
          </p:grpSpPr>
          <p:grpSp>
            <p:nvGrpSpPr>
              <p:cNvPr id="14" name="组合 13"/>
              <p:cNvGrpSpPr/>
              <p:nvPr/>
            </p:nvGrpSpPr>
            <p:grpSpPr>
              <a:xfrm flipH="1">
                <a:off x="5079113" y="-1683473"/>
                <a:ext cx="2050894" cy="1089844"/>
                <a:chOff x="4597490" y="-1575191"/>
                <a:chExt cx="2050894" cy="1089844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4600667" y="-1575191"/>
                  <a:ext cx="0" cy="108984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>
                  <a:off x="4597490" y="-1575191"/>
                  <a:ext cx="2050894" cy="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/>
              <p:cNvGrpSpPr/>
              <p:nvPr/>
            </p:nvGrpSpPr>
            <p:grpSpPr>
              <a:xfrm flipH="1" flipV="1">
                <a:off x="5079111" y="5830099"/>
                <a:ext cx="2050894" cy="1089838"/>
                <a:chOff x="4597492" y="323340"/>
                <a:chExt cx="2050894" cy="1089838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4600676" y="323340"/>
                  <a:ext cx="0" cy="1089838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rot="5400000" flipH="1">
                  <a:off x="5622939" y="-702107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532742" y="2350785"/>
            <a:ext cx="455231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第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5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节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住院正向流程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27800" y="2493010"/>
            <a:ext cx="3777615" cy="2358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286101" y="980728"/>
            <a:ext cx="4416425" cy="3361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198123" y="2882574"/>
            <a:ext cx="3855720" cy="3253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943595" y="1282842"/>
            <a:ext cx="532442" cy="532606"/>
            <a:chOff x="1360365" y="4429290"/>
            <a:chExt cx="532442" cy="532606"/>
          </a:xfrm>
        </p:grpSpPr>
        <p:sp>
          <p:nvSpPr>
            <p:cNvPr id="5" name="AutoShape 10"/>
            <p:cNvSpPr/>
            <p:nvPr>
              <p:custDataLst>
                <p:tags r:id="rId6"/>
              </p:custDataLst>
            </p:nvPr>
          </p:nvSpPr>
          <p:spPr bwMode="auto">
            <a:xfrm>
              <a:off x="1360365" y="4429290"/>
              <a:ext cx="532442" cy="532606"/>
            </a:xfrm>
            <a:custGeom>
              <a:avLst/>
              <a:gdLst>
                <a:gd name="T0" fmla="*/ 532579 w 19679"/>
                <a:gd name="T1" fmla="*/ 584598 h 19679"/>
                <a:gd name="T2" fmla="*/ 532579 w 19679"/>
                <a:gd name="T3" fmla="*/ 584598 h 19679"/>
                <a:gd name="T4" fmla="*/ 532579 w 19679"/>
                <a:gd name="T5" fmla="*/ 584598 h 19679"/>
                <a:gd name="T6" fmla="*/ 532579 w 19679"/>
                <a:gd name="T7" fmla="*/ 58459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70C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endParaRPr lang="zh-CN" altLang="en-US" sz="20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AutoShape 14"/>
            <p:cNvSpPr/>
            <p:nvPr>
              <p:custDataLst>
                <p:tags r:id="rId7"/>
              </p:custDataLst>
            </p:nvPr>
          </p:nvSpPr>
          <p:spPr bwMode="auto">
            <a:xfrm>
              <a:off x="1529382" y="4574548"/>
              <a:ext cx="208692" cy="208756"/>
            </a:xfrm>
            <a:custGeom>
              <a:avLst/>
              <a:gdLst>
                <a:gd name="T0" fmla="*/ 208756 w 21600"/>
                <a:gd name="T1" fmla="*/ 209569 h 21558"/>
                <a:gd name="T2" fmla="*/ 208756 w 21600"/>
                <a:gd name="T3" fmla="*/ 209569 h 21558"/>
                <a:gd name="T4" fmla="*/ 208756 w 21600"/>
                <a:gd name="T5" fmla="*/ 209569 h 21558"/>
                <a:gd name="T6" fmla="*/ 208756 w 21600"/>
                <a:gd name="T7" fmla="*/ 209569 h 215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58">
                  <a:moveTo>
                    <a:pt x="18076" y="8547"/>
                  </a:moveTo>
                  <a:cubicBezTo>
                    <a:pt x="19181" y="9499"/>
                    <a:pt x="20046" y="10569"/>
                    <a:pt x="20670" y="11749"/>
                  </a:cubicBezTo>
                  <a:cubicBezTo>
                    <a:pt x="21291" y="12932"/>
                    <a:pt x="21599" y="14075"/>
                    <a:pt x="21599" y="15179"/>
                  </a:cubicBezTo>
                  <a:cubicBezTo>
                    <a:pt x="21599" y="16159"/>
                    <a:pt x="21344" y="17040"/>
                    <a:pt x="20832" y="17815"/>
                  </a:cubicBezTo>
                  <a:cubicBezTo>
                    <a:pt x="20320" y="18592"/>
                    <a:pt x="19593" y="19260"/>
                    <a:pt x="18660" y="19812"/>
                  </a:cubicBezTo>
                  <a:cubicBezTo>
                    <a:pt x="17724" y="20363"/>
                    <a:pt x="16585" y="20794"/>
                    <a:pt x="15252" y="21098"/>
                  </a:cubicBezTo>
                  <a:cubicBezTo>
                    <a:pt x="13917" y="21403"/>
                    <a:pt x="12435" y="21557"/>
                    <a:pt x="10800" y="21557"/>
                  </a:cubicBezTo>
                  <a:cubicBezTo>
                    <a:pt x="9168" y="21557"/>
                    <a:pt x="7682" y="21403"/>
                    <a:pt x="6350" y="21098"/>
                  </a:cubicBezTo>
                  <a:cubicBezTo>
                    <a:pt x="5014" y="20794"/>
                    <a:pt x="3878" y="20363"/>
                    <a:pt x="2936" y="19812"/>
                  </a:cubicBezTo>
                  <a:cubicBezTo>
                    <a:pt x="1993" y="19260"/>
                    <a:pt x="1270" y="18589"/>
                    <a:pt x="761" y="17809"/>
                  </a:cubicBezTo>
                  <a:cubicBezTo>
                    <a:pt x="255" y="17029"/>
                    <a:pt x="0" y="16150"/>
                    <a:pt x="0" y="15179"/>
                  </a:cubicBezTo>
                  <a:cubicBezTo>
                    <a:pt x="0" y="14075"/>
                    <a:pt x="318" y="12934"/>
                    <a:pt x="948" y="11757"/>
                  </a:cubicBezTo>
                  <a:cubicBezTo>
                    <a:pt x="1582" y="10580"/>
                    <a:pt x="2449" y="9510"/>
                    <a:pt x="3557" y="8547"/>
                  </a:cubicBezTo>
                  <a:cubicBezTo>
                    <a:pt x="3654" y="8403"/>
                    <a:pt x="3822" y="8344"/>
                    <a:pt x="4056" y="8369"/>
                  </a:cubicBezTo>
                  <a:cubicBezTo>
                    <a:pt x="4290" y="8398"/>
                    <a:pt x="4446" y="8491"/>
                    <a:pt x="4527" y="8654"/>
                  </a:cubicBezTo>
                  <a:cubicBezTo>
                    <a:pt x="4565" y="8800"/>
                    <a:pt x="4565" y="8930"/>
                    <a:pt x="4527" y="9045"/>
                  </a:cubicBezTo>
                  <a:cubicBezTo>
                    <a:pt x="4446" y="9361"/>
                    <a:pt x="4378" y="9738"/>
                    <a:pt x="4318" y="10177"/>
                  </a:cubicBezTo>
                  <a:cubicBezTo>
                    <a:pt x="4259" y="10617"/>
                    <a:pt x="4237" y="11073"/>
                    <a:pt x="4259" y="11546"/>
                  </a:cubicBezTo>
                  <a:cubicBezTo>
                    <a:pt x="4278" y="12016"/>
                    <a:pt x="4343" y="12475"/>
                    <a:pt x="4452" y="12915"/>
                  </a:cubicBezTo>
                  <a:cubicBezTo>
                    <a:pt x="4562" y="13354"/>
                    <a:pt x="4749" y="13734"/>
                    <a:pt x="5020" y="14047"/>
                  </a:cubicBezTo>
                  <a:cubicBezTo>
                    <a:pt x="5329" y="14379"/>
                    <a:pt x="5716" y="14599"/>
                    <a:pt x="6184" y="14709"/>
                  </a:cubicBezTo>
                  <a:cubicBezTo>
                    <a:pt x="5698" y="13323"/>
                    <a:pt x="5498" y="12008"/>
                    <a:pt x="5588" y="10757"/>
                  </a:cubicBezTo>
                  <a:cubicBezTo>
                    <a:pt x="5676" y="9510"/>
                    <a:pt x="5919" y="8344"/>
                    <a:pt x="6318" y="7265"/>
                  </a:cubicBezTo>
                  <a:cubicBezTo>
                    <a:pt x="6718" y="6187"/>
                    <a:pt x="7223" y="5212"/>
                    <a:pt x="7835" y="4339"/>
                  </a:cubicBezTo>
                  <a:cubicBezTo>
                    <a:pt x="8450" y="3469"/>
                    <a:pt x="9040" y="2720"/>
                    <a:pt x="9607" y="2089"/>
                  </a:cubicBezTo>
                  <a:cubicBezTo>
                    <a:pt x="10172" y="1459"/>
                    <a:pt x="10662" y="980"/>
                    <a:pt x="11068" y="653"/>
                  </a:cubicBezTo>
                  <a:cubicBezTo>
                    <a:pt x="11477" y="326"/>
                    <a:pt x="11692" y="149"/>
                    <a:pt x="11711" y="124"/>
                  </a:cubicBezTo>
                  <a:cubicBezTo>
                    <a:pt x="11960" y="-42"/>
                    <a:pt x="12194" y="-42"/>
                    <a:pt x="12416" y="124"/>
                  </a:cubicBezTo>
                  <a:cubicBezTo>
                    <a:pt x="12513" y="191"/>
                    <a:pt x="12581" y="293"/>
                    <a:pt x="12616" y="414"/>
                  </a:cubicBezTo>
                  <a:cubicBezTo>
                    <a:pt x="12650" y="535"/>
                    <a:pt x="12647" y="645"/>
                    <a:pt x="12609" y="746"/>
                  </a:cubicBezTo>
                  <a:cubicBezTo>
                    <a:pt x="12609" y="760"/>
                    <a:pt x="12531" y="954"/>
                    <a:pt x="12375" y="1318"/>
                  </a:cubicBezTo>
                  <a:cubicBezTo>
                    <a:pt x="12222" y="1681"/>
                    <a:pt x="12116" y="2140"/>
                    <a:pt x="12057" y="2692"/>
                  </a:cubicBezTo>
                  <a:cubicBezTo>
                    <a:pt x="11995" y="3244"/>
                    <a:pt x="12029" y="3849"/>
                    <a:pt x="12160" y="4503"/>
                  </a:cubicBezTo>
                  <a:cubicBezTo>
                    <a:pt x="12291" y="5162"/>
                    <a:pt x="12644" y="5773"/>
                    <a:pt x="13221" y="6339"/>
                  </a:cubicBezTo>
                  <a:cubicBezTo>
                    <a:pt x="13589" y="6728"/>
                    <a:pt x="13926" y="7108"/>
                    <a:pt x="14229" y="7485"/>
                  </a:cubicBezTo>
                  <a:cubicBezTo>
                    <a:pt x="14532" y="7862"/>
                    <a:pt x="14791" y="8282"/>
                    <a:pt x="15006" y="8744"/>
                  </a:cubicBezTo>
                  <a:cubicBezTo>
                    <a:pt x="15218" y="9209"/>
                    <a:pt x="15390" y="9749"/>
                    <a:pt x="15515" y="10363"/>
                  </a:cubicBezTo>
                  <a:cubicBezTo>
                    <a:pt x="15639" y="10977"/>
                    <a:pt x="15702" y="11709"/>
                    <a:pt x="15702" y="12554"/>
                  </a:cubicBezTo>
                  <a:cubicBezTo>
                    <a:pt x="15702" y="12850"/>
                    <a:pt x="15546" y="13027"/>
                    <a:pt x="15237" y="13078"/>
                  </a:cubicBezTo>
                  <a:cubicBezTo>
                    <a:pt x="15118" y="13098"/>
                    <a:pt x="14997" y="13078"/>
                    <a:pt x="14872" y="13027"/>
                  </a:cubicBezTo>
                  <a:cubicBezTo>
                    <a:pt x="14747" y="12971"/>
                    <a:pt x="14666" y="12886"/>
                    <a:pt x="14625" y="12768"/>
                  </a:cubicBezTo>
                  <a:cubicBezTo>
                    <a:pt x="14485" y="12489"/>
                    <a:pt x="14276" y="12270"/>
                    <a:pt x="13998" y="12109"/>
                  </a:cubicBezTo>
                  <a:cubicBezTo>
                    <a:pt x="13720" y="11946"/>
                    <a:pt x="13405" y="11867"/>
                    <a:pt x="13056" y="11867"/>
                  </a:cubicBezTo>
                  <a:cubicBezTo>
                    <a:pt x="12588" y="11867"/>
                    <a:pt x="12191" y="12016"/>
                    <a:pt x="11870" y="12318"/>
                  </a:cubicBezTo>
                  <a:cubicBezTo>
                    <a:pt x="11545" y="12619"/>
                    <a:pt x="11383" y="12985"/>
                    <a:pt x="11383" y="13419"/>
                  </a:cubicBezTo>
                  <a:cubicBezTo>
                    <a:pt x="11383" y="14503"/>
                    <a:pt x="12160" y="15044"/>
                    <a:pt x="13714" y="15035"/>
                  </a:cubicBezTo>
                  <a:cubicBezTo>
                    <a:pt x="14691" y="15035"/>
                    <a:pt x="15452" y="14751"/>
                    <a:pt x="15998" y="14185"/>
                  </a:cubicBezTo>
                  <a:cubicBezTo>
                    <a:pt x="16370" y="13799"/>
                    <a:pt x="16635" y="13343"/>
                    <a:pt x="16797" y="12819"/>
                  </a:cubicBezTo>
                  <a:cubicBezTo>
                    <a:pt x="16963" y="12290"/>
                    <a:pt x="17065" y="11777"/>
                    <a:pt x="17103" y="11273"/>
                  </a:cubicBezTo>
                  <a:cubicBezTo>
                    <a:pt x="17143" y="10769"/>
                    <a:pt x="17156" y="10310"/>
                    <a:pt x="17134" y="9893"/>
                  </a:cubicBezTo>
                  <a:cubicBezTo>
                    <a:pt x="17115" y="9473"/>
                    <a:pt x="17097" y="9195"/>
                    <a:pt x="17075" y="9048"/>
                  </a:cubicBezTo>
                  <a:cubicBezTo>
                    <a:pt x="17016" y="8941"/>
                    <a:pt x="17016" y="8812"/>
                    <a:pt x="17075" y="8657"/>
                  </a:cubicBezTo>
                  <a:cubicBezTo>
                    <a:pt x="17156" y="8493"/>
                    <a:pt x="17312" y="8400"/>
                    <a:pt x="17546" y="8372"/>
                  </a:cubicBezTo>
                  <a:cubicBezTo>
                    <a:pt x="17780" y="8347"/>
                    <a:pt x="17955" y="8403"/>
                    <a:pt x="18076" y="85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endParaRPr lang="zh-CN" altLang="en-US" sz="20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" name="AutoShape 17"/>
          <p:cNvSpPr/>
          <p:nvPr>
            <p:custDataLst>
              <p:tags r:id="rId3"/>
            </p:custDataLst>
          </p:nvPr>
        </p:nvSpPr>
        <p:spPr bwMode="auto">
          <a:xfrm>
            <a:off x="1559352" y="1413019"/>
            <a:ext cx="2567786" cy="2238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转科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3" name="文本占位符 1"/>
          <p:cNvSpPr txBox="1"/>
          <p:nvPr>
            <p:custDataLst>
              <p:tags r:id="rId4"/>
            </p:custDataLst>
          </p:nvPr>
        </p:nvSpPr>
        <p:spPr>
          <a:xfrm>
            <a:off x="943595" y="45294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转科、转病区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595" y="4774074"/>
            <a:ext cx="3724562" cy="1786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8157" y="5013176"/>
            <a:ext cx="3166934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336342" y="1052169"/>
            <a:ext cx="4558665" cy="3482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>
            <p:custDataLst>
              <p:tags r:id="rId1"/>
            </p:custDataLst>
          </p:nvPr>
        </p:nvSpPr>
        <p:spPr>
          <a:xfrm>
            <a:off x="1080345" y="53459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转科、转病区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43595" y="1282842"/>
            <a:ext cx="532442" cy="532606"/>
            <a:chOff x="1360365" y="4429290"/>
            <a:chExt cx="532442" cy="532606"/>
          </a:xfrm>
        </p:grpSpPr>
        <p:sp>
          <p:nvSpPr>
            <p:cNvPr id="5" name="AutoShape 10"/>
            <p:cNvSpPr/>
            <p:nvPr>
              <p:custDataLst>
                <p:tags r:id="rId4"/>
              </p:custDataLst>
            </p:nvPr>
          </p:nvSpPr>
          <p:spPr bwMode="auto">
            <a:xfrm>
              <a:off x="1360365" y="4429290"/>
              <a:ext cx="532442" cy="532606"/>
            </a:xfrm>
            <a:custGeom>
              <a:avLst/>
              <a:gdLst>
                <a:gd name="T0" fmla="*/ 532579 w 19679"/>
                <a:gd name="T1" fmla="*/ 584598 h 19679"/>
                <a:gd name="T2" fmla="*/ 532579 w 19679"/>
                <a:gd name="T3" fmla="*/ 584598 h 19679"/>
                <a:gd name="T4" fmla="*/ 532579 w 19679"/>
                <a:gd name="T5" fmla="*/ 584598 h 19679"/>
                <a:gd name="T6" fmla="*/ 532579 w 19679"/>
                <a:gd name="T7" fmla="*/ 58459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70C0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endParaRPr lang="zh-CN" altLang="en-US" sz="20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AutoShape 14"/>
            <p:cNvSpPr/>
            <p:nvPr>
              <p:custDataLst>
                <p:tags r:id="rId5"/>
              </p:custDataLst>
            </p:nvPr>
          </p:nvSpPr>
          <p:spPr bwMode="auto">
            <a:xfrm>
              <a:off x="1529382" y="4574548"/>
              <a:ext cx="208692" cy="208756"/>
            </a:xfrm>
            <a:custGeom>
              <a:avLst/>
              <a:gdLst>
                <a:gd name="T0" fmla="*/ 208756 w 21600"/>
                <a:gd name="T1" fmla="*/ 209569 h 21558"/>
                <a:gd name="T2" fmla="*/ 208756 w 21600"/>
                <a:gd name="T3" fmla="*/ 209569 h 21558"/>
                <a:gd name="T4" fmla="*/ 208756 w 21600"/>
                <a:gd name="T5" fmla="*/ 209569 h 21558"/>
                <a:gd name="T6" fmla="*/ 208756 w 21600"/>
                <a:gd name="T7" fmla="*/ 209569 h 215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58">
                  <a:moveTo>
                    <a:pt x="18076" y="8547"/>
                  </a:moveTo>
                  <a:cubicBezTo>
                    <a:pt x="19181" y="9499"/>
                    <a:pt x="20046" y="10569"/>
                    <a:pt x="20670" y="11749"/>
                  </a:cubicBezTo>
                  <a:cubicBezTo>
                    <a:pt x="21291" y="12932"/>
                    <a:pt x="21599" y="14075"/>
                    <a:pt x="21599" y="15179"/>
                  </a:cubicBezTo>
                  <a:cubicBezTo>
                    <a:pt x="21599" y="16159"/>
                    <a:pt x="21344" y="17040"/>
                    <a:pt x="20832" y="17815"/>
                  </a:cubicBezTo>
                  <a:cubicBezTo>
                    <a:pt x="20320" y="18592"/>
                    <a:pt x="19593" y="19260"/>
                    <a:pt x="18660" y="19812"/>
                  </a:cubicBezTo>
                  <a:cubicBezTo>
                    <a:pt x="17724" y="20363"/>
                    <a:pt x="16585" y="20794"/>
                    <a:pt x="15252" y="21098"/>
                  </a:cubicBezTo>
                  <a:cubicBezTo>
                    <a:pt x="13917" y="21403"/>
                    <a:pt x="12435" y="21557"/>
                    <a:pt x="10800" y="21557"/>
                  </a:cubicBezTo>
                  <a:cubicBezTo>
                    <a:pt x="9168" y="21557"/>
                    <a:pt x="7682" y="21403"/>
                    <a:pt x="6350" y="21098"/>
                  </a:cubicBezTo>
                  <a:cubicBezTo>
                    <a:pt x="5014" y="20794"/>
                    <a:pt x="3878" y="20363"/>
                    <a:pt x="2936" y="19812"/>
                  </a:cubicBezTo>
                  <a:cubicBezTo>
                    <a:pt x="1993" y="19260"/>
                    <a:pt x="1270" y="18589"/>
                    <a:pt x="761" y="17809"/>
                  </a:cubicBezTo>
                  <a:cubicBezTo>
                    <a:pt x="255" y="17029"/>
                    <a:pt x="0" y="16150"/>
                    <a:pt x="0" y="15179"/>
                  </a:cubicBezTo>
                  <a:cubicBezTo>
                    <a:pt x="0" y="14075"/>
                    <a:pt x="318" y="12934"/>
                    <a:pt x="948" y="11757"/>
                  </a:cubicBezTo>
                  <a:cubicBezTo>
                    <a:pt x="1582" y="10580"/>
                    <a:pt x="2449" y="9510"/>
                    <a:pt x="3557" y="8547"/>
                  </a:cubicBezTo>
                  <a:cubicBezTo>
                    <a:pt x="3654" y="8403"/>
                    <a:pt x="3822" y="8344"/>
                    <a:pt x="4056" y="8369"/>
                  </a:cubicBezTo>
                  <a:cubicBezTo>
                    <a:pt x="4290" y="8398"/>
                    <a:pt x="4446" y="8491"/>
                    <a:pt x="4527" y="8654"/>
                  </a:cubicBezTo>
                  <a:cubicBezTo>
                    <a:pt x="4565" y="8800"/>
                    <a:pt x="4565" y="8930"/>
                    <a:pt x="4527" y="9045"/>
                  </a:cubicBezTo>
                  <a:cubicBezTo>
                    <a:pt x="4446" y="9361"/>
                    <a:pt x="4378" y="9738"/>
                    <a:pt x="4318" y="10177"/>
                  </a:cubicBezTo>
                  <a:cubicBezTo>
                    <a:pt x="4259" y="10617"/>
                    <a:pt x="4237" y="11073"/>
                    <a:pt x="4259" y="11546"/>
                  </a:cubicBezTo>
                  <a:cubicBezTo>
                    <a:pt x="4278" y="12016"/>
                    <a:pt x="4343" y="12475"/>
                    <a:pt x="4452" y="12915"/>
                  </a:cubicBezTo>
                  <a:cubicBezTo>
                    <a:pt x="4562" y="13354"/>
                    <a:pt x="4749" y="13734"/>
                    <a:pt x="5020" y="14047"/>
                  </a:cubicBezTo>
                  <a:cubicBezTo>
                    <a:pt x="5329" y="14379"/>
                    <a:pt x="5716" y="14599"/>
                    <a:pt x="6184" y="14709"/>
                  </a:cubicBezTo>
                  <a:cubicBezTo>
                    <a:pt x="5698" y="13323"/>
                    <a:pt x="5498" y="12008"/>
                    <a:pt x="5588" y="10757"/>
                  </a:cubicBezTo>
                  <a:cubicBezTo>
                    <a:pt x="5676" y="9510"/>
                    <a:pt x="5919" y="8344"/>
                    <a:pt x="6318" y="7265"/>
                  </a:cubicBezTo>
                  <a:cubicBezTo>
                    <a:pt x="6718" y="6187"/>
                    <a:pt x="7223" y="5212"/>
                    <a:pt x="7835" y="4339"/>
                  </a:cubicBezTo>
                  <a:cubicBezTo>
                    <a:pt x="8450" y="3469"/>
                    <a:pt x="9040" y="2720"/>
                    <a:pt x="9607" y="2089"/>
                  </a:cubicBezTo>
                  <a:cubicBezTo>
                    <a:pt x="10172" y="1459"/>
                    <a:pt x="10662" y="980"/>
                    <a:pt x="11068" y="653"/>
                  </a:cubicBezTo>
                  <a:cubicBezTo>
                    <a:pt x="11477" y="326"/>
                    <a:pt x="11692" y="149"/>
                    <a:pt x="11711" y="124"/>
                  </a:cubicBezTo>
                  <a:cubicBezTo>
                    <a:pt x="11960" y="-42"/>
                    <a:pt x="12194" y="-42"/>
                    <a:pt x="12416" y="124"/>
                  </a:cubicBezTo>
                  <a:cubicBezTo>
                    <a:pt x="12513" y="191"/>
                    <a:pt x="12581" y="293"/>
                    <a:pt x="12616" y="414"/>
                  </a:cubicBezTo>
                  <a:cubicBezTo>
                    <a:pt x="12650" y="535"/>
                    <a:pt x="12647" y="645"/>
                    <a:pt x="12609" y="746"/>
                  </a:cubicBezTo>
                  <a:cubicBezTo>
                    <a:pt x="12609" y="760"/>
                    <a:pt x="12531" y="954"/>
                    <a:pt x="12375" y="1318"/>
                  </a:cubicBezTo>
                  <a:cubicBezTo>
                    <a:pt x="12222" y="1681"/>
                    <a:pt x="12116" y="2140"/>
                    <a:pt x="12057" y="2692"/>
                  </a:cubicBezTo>
                  <a:cubicBezTo>
                    <a:pt x="11995" y="3244"/>
                    <a:pt x="12029" y="3849"/>
                    <a:pt x="12160" y="4503"/>
                  </a:cubicBezTo>
                  <a:cubicBezTo>
                    <a:pt x="12291" y="5162"/>
                    <a:pt x="12644" y="5773"/>
                    <a:pt x="13221" y="6339"/>
                  </a:cubicBezTo>
                  <a:cubicBezTo>
                    <a:pt x="13589" y="6728"/>
                    <a:pt x="13926" y="7108"/>
                    <a:pt x="14229" y="7485"/>
                  </a:cubicBezTo>
                  <a:cubicBezTo>
                    <a:pt x="14532" y="7862"/>
                    <a:pt x="14791" y="8282"/>
                    <a:pt x="15006" y="8744"/>
                  </a:cubicBezTo>
                  <a:cubicBezTo>
                    <a:pt x="15218" y="9209"/>
                    <a:pt x="15390" y="9749"/>
                    <a:pt x="15515" y="10363"/>
                  </a:cubicBezTo>
                  <a:cubicBezTo>
                    <a:pt x="15639" y="10977"/>
                    <a:pt x="15702" y="11709"/>
                    <a:pt x="15702" y="12554"/>
                  </a:cubicBezTo>
                  <a:cubicBezTo>
                    <a:pt x="15702" y="12850"/>
                    <a:pt x="15546" y="13027"/>
                    <a:pt x="15237" y="13078"/>
                  </a:cubicBezTo>
                  <a:cubicBezTo>
                    <a:pt x="15118" y="13098"/>
                    <a:pt x="14997" y="13078"/>
                    <a:pt x="14872" y="13027"/>
                  </a:cubicBezTo>
                  <a:cubicBezTo>
                    <a:pt x="14747" y="12971"/>
                    <a:pt x="14666" y="12886"/>
                    <a:pt x="14625" y="12768"/>
                  </a:cubicBezTo>
                  <a:cubicBezTo>
                    <a:pt x="14485" y="12489"/>
                    <a:pt x="14276" y="12270"/>
                    <a:pt x="13998" y="12109"/>
                  </a:cubicBezTo>
                  <a:cubicBezTo>
                    <a:pt x="13720" y="11946"/>
                    <a:pt x="13405" y="11867"/>
                    <a:pt x="13056" y="11867"/>
                  </a:cubicBezTo>
                  <a:cubicBezTo>
                    <a:pt x="12588" y="11867"/>
                    <a:pt x="12191" y="12016"/>
                    <a:pt x="11870" y="12318"/>
                  </a:cubicBezTo>
                  <a:cubicBezTo>
                    <a:pt x="11545" y="12619"/>
                    <a:pt x="11383" y="12985"/>
                    <a:pt x="11383" y="13419"/>
                  </a:cubicBezTo>
                  <a:cubicBezTo>
                    <a:pt x="11383" y="14503"/>
                    <a:pt x="12160" y="15044"/>
                    <a:pt x="13714" y="15035"/>
                  </a:cubicBezTo>
                  <a:cubicBezTo>
                    <a:pt x="14691" y="15035"/>
                    <a:pt x="15452" y="14751"/>
                    <a:pt x="15998" y="14185"/>
                  </a:cubicBezTo>
                  <a:cubicBezTo>
                    <a:pt x="16370" y="13799"/>
                    <a:pt x="16635" y="13343"/>
                    <a:pt x="16797" y="12819"/>
                  </a:cubicBezTo>
                  <a:cubicBezTo>
                    <a:pt x="16963" y="12290"/>
                    <a:pt x="17065" y="11777"/>
                    <a:pt x="17103" y="11273"/>
                  </a:cubicBezTo>
                  <a:cubicBezTo>
                    <a:pt x="17143" y="10769"/>
                    <a:pt x="17156" y="10310"/>
                    <a:pt x="17134" y="9893"/>
                  </a:cubicBezTo>
                  <a:cubicBezTo>
                    <a:pt x="17115" y="9473"/>
                    <a:pt x="17097" y="9195"/>
                    <a:pt x="17075" y="9048"/>
                  </a:cubicBezTo>
                  <a:cubicBezTo>
                    <a:pt x="17016" y="8941"/>
                    <a:pt x="17016" y="8812"/>
                    <a:pt x="17075" y="8657"/>
                  </a:cubicBezTo>
                  <a:cubicBezTo>
                    <a:pt x="17156" y="8493"/>
                    <a:pt x="17312" y="8400"/>
                    <a:pt x="17546" y="8372"/>
                  </a:cubicBezTo>
                  <a:cubicBezTo>
                    <a:pt x="17780" y="8347"/>
                    <a:pt x="17955" y="8403"/>
                    <a:pt x="18076" y="85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endParaRPr lang="zh-CN" altLang="en-US" sz="20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" name="AutoShape 17"/>
          <p:cNvSpPr/>
          <p:nvPr>
            <p:custDataLst>
              <p:tags r:id="rId2"/>
            </p:custDataLst>
          </p:nvPr>
        </p:nvSpPr>
        <p:spPr bwMode="auto">
          <a:xfrm>
            <a:off x="1559352" y="1413019"/>
            <a:ext cx="2567786" cy="2238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转病区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01311" y="1432480"/>
            <a:ext cx="5638800" cy="4373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2843245" y="1282842"/>
            <a:ext cx="3600346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转科护士提交转科申请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接收护士安排到床位</a:t>
            </a:r>
            <a:endParaRPr lang="zh-CN" altLang="en-US" sz="18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327" y="2538870"/>
            <a:ext cx="4343776" cy="2004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5227" y="4336311"/>
            <a:ext cx="3779848" cy="2217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532742" y="2350785"/>
            <a:ext cx="455231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第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6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节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住院特殊流程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384290" y="2380615"/>
            <a:ext cx="4203700" cy="2477770"/>
            <a:chOff x="2900231" y="3293842"/>
            <a:chExt cx="4203881" cy="1800201"/>
          </a:xfrm>
        </p:grpSpPr>
        <p:grpSp>
          <p:nvGrpSpPr>
            <p:cNvPr id="22" name="组合 21"/>
            <p:cNvGrpSpPr/>
            <p:nvPr/>
          </p:nvGrpSpPr>
          <p:grpSpPr>
            <a:xfrm>
              <a:off x="2900231" y="3293842"/>
              <a:ext cx="1724456" cy="1800200"/>
              <a:chOff x="4951965" y="584153"/>
              <a:chExt cx="2050894" cy="5661889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951965" y="584153"/>
                <a:ext cx="2050894" cy="1089843"/>
                <a:chOff x="5020860" y="844835"/>
                <a:chExt cx="2050894" cy="1089843"/>
              </a:xfrm>
            </p:grpSpPr>
            <p:cxnSp>
              <p:nvCxnSpPr>
                <p:cNvPr id="45" name="直接连接符 44"/>
                <p:cNvCxnSpPr/>
                <p:nvPr/>
              </p:nvCxnSpPr>
              <p:spPr>
                <a:xfrm flipH="1" flipV="1">
                  <a:off x="5024036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 rot="5400000" flipH="1">
                  <a:off x="6046307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V="1">
                <a:off x="4951965" y="5156199"/>
                <a:ext cx="2050894" cy="1089843"/>
                <a:chOff x="5020860" y="844835"/>
                <a:chExt cx="2050894" cy="1089843"/>
              </a:xfrm>
            </p:grpSpPr>
            <p:cxnSp>
              <p:nvCxnSpPr>
                <p:cNvPr id="43" name="直接连接符 42"/>
                <p:cNvCxnSpPr/>
                <p:nvPr/>
              </p:nvCxnSpPr>
              <p:spPr>
                <a:xfrm flipH="1" flipV="1">
                  <a:off x="5024035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rot="5400000" flipH="1">
                  <a:off x="6046307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组合 25"/>
            <p:cNvGrpSpPr/>
            <p:nvPr/>
          </p:nvGrpSpPr>
          <p:grpSpPr>
            <a:xfrm>
              <a:off x="5369037" y="3293843"/>
              <a:ext cx="1735075" cy="1800200"/>
              <a:chOff x="4880054" y="736553"/>
              <a:chExt cx="2050894" cy="5661889"/>
            </a:xfrm>
          </p:grpSpPr>
          <p:grpSp>
            <p:nvGrpSpPr>
              <p:cNvPr id="35" name="组合 34"/>
              <p:cNvGrpSpPr/>
              <p:nvPr/>
            </p:nvGrpSpPr>
            <p:grpSpPr>
              <a:xfrm flipH="1">
                <a:off x="4880054" y="736553"/>
                <a:ext cx="2050894" cy="1089843"/>
                <a:chOff x="4796549" y="844835"/>
                <a:chExt cx="2050894" cy="1089843"/>
              </a:xfrm>
            </p:grpSpPr>
            <p:cxnSp>
              <p:nvCxnSpPr>
                <p:cNvPr id="39" name="直接连接符 38"/>
                <p:cNvCxnSpPr/>
                <p:nvPr/>
              </p:nvCxnSpPr>
              <p:spPr>
                <a:xfrm flipH="1" flipV="1">
                  <a:off x="4799725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 rot="5400000" flipH="1">
                  <a:off x="5821996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组合 35"/>
              <p:cNvGrpSpPr/>
              <p:nvPr/>
            </p:nvGrpSpPr>
            <p:grpSpPr>
              <a:xfrm flipH="1" flipV="1">
                <a:off x="4880054" y="5308599"/>
                <a:ext cx="2050894" cy="1089843"/>
                <a:chOff x="4796549" y="844835"/>
                <a:chExt cx="2050894" cy="1089843"/>
              </a:xfrm>
            </p:grpSpPr>
            <p:cxnSp>
              <p:nvCxnSpPr>
                <p:cNvPr id="37" name="直接连接符 36"/>
                <p:cNvCxnSpPr/>
                <p:nvPr/>
              </p:nvCxnSpPr>
              <p:spPr>
                <a:xfrm flipH="1" flipV="1">
                  <a:off x="4799725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 rot="5400000" flipH="1">
                  <a:off x="5821996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00190" y="2637155"/>
            <a:ext cx="3486150" cy="210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839416" y="56573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09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领药审核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75720" y="671879"/>
            <a:ext cx="72728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领药审核的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目的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：减少退药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领药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模式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中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晚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早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  或 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晚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早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中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领药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时间点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00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00-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第二天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10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00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或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00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00-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第二天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00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2409239"/>
            <a:ext cx="7704856" cy="4362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95" y="3190509"/>
            <a:ext cx="3810330" cy="594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60" y="4221088"/>
            <a:ext cx="3749365" cy="158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7" y="1722406"/>
            <a:ext cx="3384375" cy="104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839416" y="56573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09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领药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审核配置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126362"/>
            <a:ext cx="10318374" cy="5677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9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103345" y="477440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住院药房</a:t>
            </a:r>
          </a:p>
        </p:txBody>
      </p:sp>
      <p:cxnSp>
        <p:nvCxnSpPr>
          <p:cNvPr id="46" name="Straight Connector 36"/>
          <p:cNvCxnSpPr/>
          <p:nvPr/>
        </p:nvCxnSpPr>
        <p:spPr>
          <a:xfrm>
            <a:off x="4694089" y="1612290"/>
            <a:ext cx="0" cy="342000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5805978" y="1900322"/>
            <a:ext cx="3110399" cy="776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药品审核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</a:t>
            </a:r>
            <a:r>
              <a:rPr lang="en-US" altLang="zh-CN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口服摆药，针剂汇总</a:t>
            </a:r>
            <a:r>
              <a:rPr lang="en-US" altLang="zh-CN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50" name="矩形 49"/>
          <p:cNvSpPr/>
          <p:nvPr/>
        </p:nvSpPr>
        <p:spPr>
          <a:xfrm>
            <a:off x="5862369" y="3481847"/>
            <a:ext cx="4062120" cy="11849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发药类型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特殊科室发药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冲减退药</a:t>
            </a:r>
          </a:p>
        </p:txBody>
      </p:sp>
      <p:sp>
        <p:nvSpPr>
          <p:cNvPr id="53" name="矩形 52"/>
          <p:cNvSpPr/>
          <p:nvPr/>
        </p:nvSpPr>
        <p:spPr>
          <a:xfrm>
            <a:off x="5808857" y="5326450"/>
            <a:ext cx="4062120" cy="11849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发药类别设置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发药科室设置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拒绝发药原因维护</a:t>
            </a:r>
            <a:r>
              <a:rPr lang="en-US" altLang="zh-CN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退药原因维护</a:t>
            </a:r>
          </a:p>
        </p:txBody>
      </p:sp>
      <p:sp>
        <p:nvSpPr>
          <p:cNvPr id="59" name="TextBox 13"/>
          <p:cNvSpPr txBox="1"/>
          <p:nvPr/>
        </p:nvSpPr>
        <p:spPr>
          <a:xfrm>
            <a:off x="5769801" y="1336581"/>
            <a:ext cx="1400062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主要业务：</a:t>
            </a:r>
          </a:p>
        </p:txBody>
      </p:sp>
      <p:sp>
        <p:nvSpPr>
          <p:cNvPr id="60" name="TextBox 13"/>
          <p:cNvSpPr txBox="1"/>
          <p:nvPr/>
        </p:nvSpPr>
        <p:spPr>
          <a:xfrm>
            <a:off x="5829000" y="2955583"/>
            <a:ext cx="1400062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名词解释：</a:t>
            </a:r>
          </a:p>
        </p:txBody>
      </p:sp>
      <p:sp>
        <p:nvSpPr>
          <p:cNvPr id="61" name="TextBox 13"/>
          <p:cNvSpPr txBox="1"/>
          <p:nvPr/>
        </p:nvSpPr>
        <p:spPr>
          <a:xfrm>
            <a:off x="5829000" y="4840084"/>
            <a:ext cx="1400062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系统配置：</a:t>
            </a:r>
          </a:p>
        </p:txBody>
      </p:sp>
      <p:sp>
        <p:nvSpPr>
          <p:cNvPr id="2" name="矩形 1"/>
          <p:cNvSpPr/>
          <p:nvPr/>
        </p:nvSpPr>
        <p:spPr>
          <a:xfrm>
            <a:off x="9060393" y="1530619"/>
            <a:ext cx="2304256" cy="1276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退药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药品请领、退库</a:t>
            </a:r>
          </a:p>
          <a:p>
            <a:pPr indent="-34290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盘点</a:t>
            </a:r>
          </a:p>
        </p:txBody>
      </p:sp>
      <p:sp>
        <p:nvSpPr>
          <p:cNvPr id="64" name="任意多边形 63"/>
          <p:cNvSpPr/>
          <p:nvPr/>
        </p:nvSpPr>
        <p:spPr>
          <a:xfrm>
            <a:off x="1343715" y="3716806"/>
            <a:ext cx="1368152" cy="1526977"/>
          </a:xfrm>
          <a:custGeom>
            <a:avLst/>
            <a:gdLst>
              <a:gd name="connsiteX0" fmla="*/ 0 w 1239700"/>
              <a:gd name="connsiteY0" fmla="*/ 539270 h 1078539"/>
              <a:gd name="connsiteX1" fmla="*/ 269635 w 1239700"/>
              <a:gd name="connsiteY1" fmla="*/ 0 h 1078539"/>
              <a:gd name="connsiteX2" fmla="*/ 970065 w 1239700"/>
              <a:gd name="connsiteY2" fmla="*/ 0 h 1078539"/>
              <a:gd name="connsiteX3" fmla="*/ 1239700 w 1239700"/>
              <a:gd name="connsiteY3" fmla="*/ 539270 h 1078539"/>
              <a:gd name="connsiteX4" fmla="*/ 970065 w 1239700"/>
              <a:gd name="connsiteY4" fmla="*/ 1078539 h 1078539"/>
              <a:gd name="connsiteX5" fmla="*/ 269635 w 1239700"/>
              <a:gd name="connsiteY5" fmla="*/ 1078539 h 1078539"/>
              <a:gd name="connsiteX6" fmla="*/ 0 w 1239700"/>
              <a:gd name="connsiteY6" fmla="*/ 539270 h 107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700" h="1078539">
                <a:moveTo>
                  <a:pt x="619849" y="0"/>
                </a:moveTo>
                <a:lnTo>
                  <a:pt x="1239699" y="234583"/>
                </a:lnTo>
                <a:lnTo>
                  <a:pt x="1239699" y="843956"/>
                </a:lnTo>
                <a:lnTo>
                  <a:pt x="619849" y="1078539"/>
                </a:lnTo>
                <a:lnTo>
                  <a:pt x="1" y="843956"/>
                </a:lnTo>
                <a:lnTo>
                  <a:pt x="1" y="234583"/>
                </a:lnTo>
                <a:lnTo>
                  <a:pt x="619849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072" tIns="193188" rIns="168073" bIns="193187" numCol="1" spcCol="1270" anchor="ctr" anchorCtr="0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>
              <a:solidFill>
                <a:schemeClr val="bg1"/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3088717" y="2664548"/>
            <a:ext cx="1368152" cy="1526977"/>
          </a:xfrm>
          <a:custGeom>
            <a:avLst/>
            <a:gdLst>
              <a:gd name="connsiteX0" fmla="*/ 0 w 1239700"/>
              <a:gd name="connsiteY0" fmla="*/ 539270 h 1078539"/>
              <a:gd name="connsiteX1" fmla="*/ 269635 w 1239700"/>
              <a:gd name="connsiteY1" fmla="*/ 0 h 1078539"/>
              <a:gd name="connsiteX2" fmla="*/ 970065 w 1239700"/>
              <a:gd name="connsiteY2" fmla="*/ 0 h 1078539"/>
              <a:gd name="connsiteX3" fmla="*/ 1239700 w 1239700"/>
              <a:gd name="connsiteY3" fmla="*/ 539270 h 1078539"/>
              <a:gd name="connsiteX4" fmla="*/ 970065 w 1239700"/>
              <a:gd name="connsiteY4" fmla="*/ 1078539 h 1078539"/>
              <a:gd name="connsiteX5" fmla="*/ 269635 w 1239700"/>
              <a:gd name="connsiteY5" fmla="*/ 1078539 h 1078539"/>
              <a:gd name="connsiteX6" fmla="*/ 0 w 1239700"/>
              <a:gd name="connsiteY6" fmla="*/ 539270 h 107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700" h="1078539">
                <a:moveTo>
                  <a:pt x="619849" y="0"/>
                </a:moveTo>
                <a:lnTo>
                  <a:pt x="1239699" y="234583"/>
                </a:lnTo>
                <a:lnTo>
                  <a:pt x="1239699" y="843956"/>
                </a:lnTo>
                <a:lnTo>
                  <a:pt x="619849" y="1078539"/>
                </a:lnTo>
                <a:lnTo>
                  <a:pt x="1" y="843956"/>
                </a:lnTo>
                <a:lnTo>
                  <a:pt x="1" y="234583"/>
                </a:lnTo>
                <a:lnTo>
                  <a:pt x="619849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072" tIns="193188" rIns="168073" bIns="193187" numCol="1" spcCol="1270" anchor="ctr" anchorCtr="0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>
              <a:solidFill>
                <a:schemeClr val="bg1"/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1343715" y="1612290"/>
            <a:ext cx="1368152" cy="1526977"/>
          </a:xfrm>
          <a:custGeom>
            <a:avLst/>
            <a:gdLst>
              <a:gd name="connsiteX0" fmla="*/ 0 w 1239700"/>
              <a:gd name="connsiteY0" fmla="*/ 539270 h 1078539"/>
              <a:gd name="connsiteX1" fmla="*/ 269635 w 1239700"/>
              <a:gd name="connsiteY1" fmla="*/ 0 h 1078539"/>
              <a:gd name="connsiteX2" fmla="*/ 970065 w 1239700"/>
              <a:gd name="connsiteY2" fmla="*/ 0 h 1078539"/>
              <a:gd name="connsiteX3" fmla="*/ 1239700 w 1239700"/>
              <a:gd name="connsiteY3" fmla="*/ 539270 h 1078539"/>
              <a:gd name="connsiteX4" fmla="*/ 970065 w 1239700"/>
              <a:gd name="connsiteY4" fmla="*/ 1078539 h 1078539"/>
              <a:gd name="connsiteX5" fmla="*/ 269635 w 1239700"/>
              <a:gd name="connsiteY5" fmla="*/ 1078539 h 1078539"/>
              <a:gd name="connsiteX6" fmla="*/ 0 w 1239700"/>
              <a:gd name="connsiteY6" fmla="*/ 539270 h 107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700" h="1078539">
                <a:moveTo>
                  <a:pt x="619849" y="0"/>
                </a:moveTo>
                <a:lnTo>
                  <a:pt x="1239699" y="234583"/>
                </a:lnTo>
                <a:lnTo>
                  <a:pt x="1239699" y="843956"/>
                </a:lnTo>
                <a:lnTo>
                  <a:pt x="619849" y="1078539"/>
                </a:lnTo>
                <a:lnTo>
                  <a:pt x="1" y="843956"/>
                </a:lnTo>
                <a:lnTo>
                  <a:pt x="1" y="234583"/>
                </a:lnTo>
                <a:lnTo>
                  <a:pt x="61984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072" tIns="193188" rIns="168073" bIns="193187" numCol="1" spcCol="1270" anchor="ctr" anchorCtr="0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>
              <a:solidFill>
                <a:schemeClr val="bg1"/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>
            <a:off x="2508538" y="1612290"/>
            <a:ext cx="1368152" cy="1526977"/>
          </a:xfrm>
          <a:custGeom>
            <a:avLst/>
            <a:gdLst>
              <a:gd name="connsiteX0" fmla="*/ 0 w 1239700"/>
              <a:gd name="connsiteY0" fmla="*/ 539270 h 1078539"/>
              <a:gd name="connsiteX1" fmla="*/ 269635 w 1239700"/>
              <a:gd name="connsiteY1" fmla="*/ 0 h 1078539"/>
              <a:gd name="connsiteX2" fmla="*/ 970065 w 1239700"/>
              <a:gd name="connsiteY2" fmla="*/ 0 h 1078539"/>
              <a:gd name="connsiteX3" fmla="*/ 1239700 w 1239700"/>
              <a:gd name="connsiteY3" fmla="*/ 539270 h 1078539"/>
              <a:gd name="connsiteX4" fmla="*/ 970065 w 1239700"/>
              <a:gd name="connsiteY4" fmla="*/ 1078539 h 1078539"/>
              <a:gd name="connsiteX5" fmla="*/ 269635 w 1239700"/>
              <a:gd name="connsiteY5" fmla="*/ 1078539 h 1078539"/>
              <a:gd name="connsiteX6" fmla="*/ 0 w 1239700"/>
              <a:gd name="connsiteY6" fmla="*/ 539270 h 107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700" h="1078539">
                <a:moveTo>
                  <a:pt x="619849" y="0"/>
                </a:moveTo>
                <a:lnTo>
                  <a:pt x="1239699" y="234583"/>
                </a:lnTo>
                <a:lnTo>
                  <a:pt x="1239699" y="843956"/>
                </a:lnTo>
                <a:lnTo>
                  <a:pt x="619849" y="1078539"/>
                </a:lnTo>
                <a:lnTo>
                  <a:pt x="1" y="843956"/>
                </a:lnTo>
                <a:lnTo>
                  <a:pt x="1" y="234583"/>
                </a:lnTo>
                <a:lnTo>
                  <a:pt x="619849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tx2"/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1923895" y="2664548"/>
            <a:ext cx="1368152" cy="1526977"/>
          </a:xfrm>
          <a:custGeom>
            <a:avLst/>
            <a:gdLst>
              <a:gd name="connsiteX0" fmla="*/ 0 w 1239700"/>
              <a:gd name="connsiteY0" fmla="*/ 539270 h 1078539"/>
              <a:gd name="connsiteX1" fmla="*/ 269635 w 1239700"/>
              <a:gd name="connsiteY1" fmla="*/ 0 h 1078539"/>
              <a:gd name="connsiteX2" fmla="*/ 970065 w 1239700"/>
              <a:gd name="connsiteY2" fmla="*/ 0 h 1078539"/>
              <a:gd name="connsiteX3" fmla="*/ 1239700 w 1239700"/>
              <a:gd name="connsiteY3" fmla="*/ 539270 h 1078539"/>
              <a:gd name="connsiteX4" fmla="*/ 970065 w 1239700"/>
              <a:gd name="connsiteY4" fmla="*/ 1078539 h 1078539"/>
              <a:gd name="connsiteX5" fmla="*/ 269635 w 1239700"/>
              <a:gd name="connsiteY5" fmla="*/ 1078539 h 1078539"/>
              <a:gd name="connsiteX6" fmla="*/ 0 w 1239700"/>
              <a:gd name="connsiteY6" fmla="*/ 539270 h 107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700" h="1078539">
                <a:moveTo>
                  <a:pt x="619849" y="0"/>
                </a:moveTo>
                <a:lnTo>
                  <a:pt x="1239699" y="234583"/>
                </a:lnTo>
                <a:lnTo>
                  <a:pt x="1239699" y="843956"/>
                </a:lnTo>
                <a:lnTo>
                  <a:pt x="619849" y="1078539"/>
                </a:lnTo>
                <a:lnTo>
                  <a:pt x="1" y="843956"/>
                </a:lnTo>
                <a:lnTo>
                  <a:pt x="1" y="234583"/>
                </a:lnTo>
                <a:lnTo>
                  <a:pt x="619849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bg1"/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69" name="任意多边形 68"/>
          <p:cNvSpPr/>
          <p:nvPr/>
        </p:nvSpPr>
        <p:spPr>
          <a:xfrm>
            <a:off x="2508538" y="3716806"/>
            <a:ext cx="1368152" cy="1526977"/>
          </a:xfrm>
          <a:custGeom>
            <a:avLst/>
            <a:gdLst>
              <a:gd name="connsiteX0" fmla="*/ 0 w 1239700"/>
              <a:gd name="connsiteY0" fmla="*/ 539270 h 1078539"/>
              <a:gd name="connsiteX1" fmla="*/ 269635 w 1239700"/>
              <a:gd name="connsiteY1" fmla="*/ 0 h 1078539"/>
              <a:gd name="connsiteX2" fmla="*/ 970065 w 1239700"/>
              <a:gd name="connsiteY2" fmla="*/ 0 h 1078539"/>
              <a:gd name="connsiteX3" fmla="*/ 1239700 w 1239700"/>
              <a:gd name="connsiteY3" fmla="*/ 539270 h 1078539"/>
              <a:gd name="connsiteX4" fmla="*/ 970065 w 1239700"/>
              <a:gd name="connsiteY4" fmla="*/ 1078539 h 1078539"/>
              <a:gd name="connsiteX5" fmla="*/ 269635 w 1239700"/>
              <a:gd name="connsiteY5" fmla="*/ 1078539 h 1078539"/>
              <a:gd name="connsiteX6" fmla="*/ 0 w 1239700"/>
              <a:gd name="connsiteY6" fmla="*/ 539270 h 107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700" h="1078539">
                <a:moveTo>
                  <a:pt x="619849" y="0"/>
                </a:moveTo>
                <a:lnTo>
                  <a:pt x="1239699" y="234583"/>
                </a:lnTo>
                <a:lnTo>
                  <a:pt x="1239699" y="843956"/>
                </a:lnTo>
                <a:lnTo>
                  <a:pt x="619849" y="1078539"/>
                </a:lnTo>
                <a:lnTo>
                  <a:pt x="1" y="843956"/>
                </a:lnTo>
                <a:lnTo>
                  <a:pt x="1" y="234583"/>
                </a:lnTo>
                <a:lnTo>
                  <a:pt x="619849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bg1"/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70" name="TextBox 13"/>
          <p:cNvSpPr txBox="1"/>
          <p:nvPr/>
        </p:nvSpPr>
        <p:spPr>
          <a:xfrm>
            <a:off x="1343715" y="2130725"/>
            <a:ext cx="1159409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spc="-150" dirty="0">
                <a:solidFill>
                  <a:schemeClr val="bg1"/>
                </a:solidFill>
                <a:latin typeface="+mj-ea"/>
                <a:ea typeface="+mj-ea"/>
                <a:sym typeface="PangMenZhengDao" panose="02010600030101010101" pitchFamily="2" charset="-122"/>
              </a:rPr>
              <a:t>药</a:t>
            </a:r>
          </a:p>
        </p:txBody>
      </p:sp>
      <p:sp>
        <p:nvSpPr>
          <p:cNvPr id="71" name="TextBox 13"/>
          <p:cNvSpPr txBox="1"/>
          <p:nvPr/>
        </p:nvSpPr>
        <p:spPr>
          <a:xfrm>
            <a:off x="1343715" y="4268214"/>
            <a:ext cx="1224449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spc="-150" dirty="0">
                <a:solidFill>
                  <a:schemeClr val="bg1"/>
                </a:solidFill>
                <a:latin typeface="+mj-ea"/>
                <a:ea typeface="+mj-ea"/>
                <a:sym typeface="PangMenZhengDao" panose="02010600030101010101" pitchFamily="2" charset="-122"/>
              </a:rPr>
              <a:t>房</a:t>
            </a:r>
          </a:p>
        </p:txBody>
      </p:sp>
      <p:sp>
        <p:nvSpPr>
          <p:cNvPr id="72" name="TextBox 13"/>
          <p:cNvSpPr txBox="1"/>
          <p:nvPr/>
        </p:nvSpPr>
        <p:spPr>
          <a:xfrm>
            <a:off x="3287931" y="3197388"/>
            <a:ext cx="1159409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spc="-150" dirty="0">
                <a:solidFill>
                  <a:schemeClr val="bg1"/>
                </a:solidFill>
                <a:latin typeface="+mj-ea"/>
                <a:ea typeface="+mj-ea"/>
                <a:sym typeface="PangMenZhengDao" panose="02010600030101010101" pitchFamily="2" charset="-122"/>
              </a:rPr>
              <a:t>住院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5010974" y="1036226"/>
            <a:ext cx="603885" cy="600710"/>
            <a:chOff x="0" y="0"/>
            <a:chExt cx="377825" cy="374650"/>
          </a:xfrm>
          <a:solidFill>
            <a:srgbClr val="7EC4FE"/>
          </a:solidFill>
        </p:grpSpPr>
        <p:sp>
          <p:nvSpPr>
            <p:cNvPr id="74" name="Freeform 52"/>
            <p:cNvSpPr/>
            <p:nvPr/>
          </p:nvSpPr>
          <p:spPr>
            <a:xfrm>
              <a:off x="0" y="0"/>
              <a:ext cx="377825" cy="228600"/>
            </a:xfrm>
            <a:custGeom>
              <a:avLst/>
              <a:gdLst/>
              <a:ahLst/>
              <a:cxnLst>
                <a:cxn ang="0">
                  <a:pos x="188913" y="70805"/>
                </a:cxn>
                <a:cxn ang="0">
                  <a:pos x="335167" y="218485"/>
                </a:cxn>
                <a:cxn ang="0">
                  <a:pos x="369700" y="218485"/>
                </a:cxn>
                <a:cxn ang="0">
                  <a:pos x="369700" y="184094"/>
                </a:cxn>
                <a:cxn ang="0">
                  <a:pos x="188913" y="0"/>
                </a:cxn>
                <a:cxn ang="0">
                  <a:pos x="10157" y="184094"/>
                </a:cxn>
                <a:cxn ang="0">
                  <a:pos x="10157" y="218485"/>
                </a:cxn>
                <a:cxn ang="0">
                  <a:pos x="44689" y="218485"/>
                </a:cxn>
                <a:cxn ang="0">
                  <a:pos x="188913" y="70805"/>
                </a:cxn>
              </a:cxnLst>
              <a:rect l="0" t="0" r="0" b="0"/>
              <a:pathLst>
                <a:path w="186" h="113">
                  <a:moveTo>
                    <a:pt x="93" y="35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9" y="113"/>
                    <a:pt x="177" y="113"/>
                    <a:pt x="182" y="108"/>
                  </a:cubicBezTo>
                  <a:cubicBezTo>
                    <a:pt x="186" y="103"/>
                    <a:pt x="186" y="96"/>
                    <a:pt x="182" y="9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96"/>
                    <a:pt x="0" y="103"/>
                    <a:pt x="5" y="108"/>
                  </a:cubicBezTo>
                  <a:cubicBezTo>
                    <a:pt x="9" y="113"/>
                    <a:pt x="17" y="113"/>
                    <a:pt x="22" y="108"/>
                  </a:cubicBezTo>
                  <a:lnTo>
                    <a:pt x="93" y="35"/>
                  </a:lnTo>
                  <a:close/>
                </a:path>
              </a:pathLst>
            </a:custGeom>
            <a:grpFill/>
            <a:ln w="30163" cap="rnd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5" name="Freeform 53"/>
            <p:cNvSpPr/>
            <p:nvPr/>
          </p:nvSpPr>
          <p:spPr>
            <a:xfrm>
              <a:off x="50800" y="214312"/>
              <a:ext cx="277813" cy="1603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0338"/>
                </a:cxn>
                <a:cxn ang="0">
                  <a:pos x="98356" y="160338"/>
                </a:cxn>
                <a:cxn ang="0">
                  <a:pos x="98356" y="46550"/>
                </a:cxn>
                <a:cxn ang="0">
                  <a:pos x="179457" y="46550"/>
                </a:cxn>
                <a:cxn ang="0">
                  <a:pos x="179457" y="160338"/>
                </a:cxn>
                <a:cxn ang="0">
                  <a:pos x="277813" y="160338"/>
                </a:cxn>
                <a:cxn ang="0">
                  <a:pos x="277813" y="0"/>
                </a:cxn>
              </a:cxnLst>
              <a:rect l="0" t="0" r="0" b="0"/>
              <a:pathLst>
                <a:path w="322" h="186">
                  <a:moveTo>
                    <a:pt x="0" y="0"/>
                  </a:moveTo>
                  <a:lnTo>
                    <a:pt x="0" y="186"/>
                  </a:lnTo>
                  <a:lnTo>
                    <a:pt x="114" y="186"/>
                  </a:lnTo>
                  <a:lnTo>
                    <a:pt x="114" y="54"/>
                  </a:lnTo>
                  <a:lnTo>
                    <a:pt x="208" y="54"/>
                  </a:lnTo>
                  <a:lnTo>
                    <a:pt x="208" y="186"/>
                  </a:lnTo>
                  <a:lnTo>
                    <a:pt x="322" y="186"/>
                  </a:lnTo>
                  <a:lnTo>
                    <a:pt x="322" y="0"/>
                  </a:lnTo>
                </a:path>
              </a:pathLst>
            </a:custGeom>
            <a:grpFill/>
            <a:ln w="30163" cap="rnd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76" name="Freeform 7"/>
          <p:cNvSpPr>
            <a:spLocks noEditPoints="1"/>
          </p:cNvSpPr>
          <p:nvPr/>
        </p:nvSpPr>
        <p:spPr>
          <a:xfrm>
            <a:off x="4977816" y="2850781"/>
            <a:ext cx="698201" cy="479190"/>
          </a:xfrm>
          <a:custGeom>
            <a:avLst/>
            <a:gdLst/>
            <a:ahLst/>
            <a:cxnLst>
              <a:cxn ang="0">
                <a:pos x="27962" y="0"/>
              </a:cxn>
              <a:cxn ang="0">
                <a:pos x="39147" y="118034"/>
              </a:cxn>
              <a:cxn ang="0">
                <a:pos x="67109" y="120844"/>
              </a:cxn>
              <a:cxn ang="0">
                <a:pos x="150996" y="67448"/>
              </a:cxn>
              <a:cxn ang="0">
                <a:pos x="198531" y="78689"/>
              </a:cxn>
              <a:cxn ang="0">
                <a:pos x="117441" y="33724"/>
              </a:cxn>
              <a:cxn ang="0">
                <a:pos x="72702" y="36534"/>
              </a:cxn>
              <a:cxn ang="0">
                <a:pos x="55924" y="61827"/>
              </a:cxn>
              <a:cxn ang="0">
                <a:pos x="69905" y="14052"/>
              </a:cxn>
              <a:cxn ang="0">
                <a:pos x="321565" y="89931"/>
              </a:cxn>
              <a:cxn ang="0">
                <a:pos x="279622" y="106793"/>
              </a:cxn>
              <a:cxn ang="0">
                <a:pos x="234882" y="129275"/>
              </a:cxn>
              <a:cxn ang="0">
                <a:pos x="206920" y="193913"/>
              </a:cxn>
              <a:cxn ang="0">
                <a:pos x="187347" y="213585"/>
              </a:cxn>
              <a:cxn ang="0">
                <a:pos x="178958" y="179861"/>
              </a:cxn>
              <a:cxn ang="0">
                <a:pos x="148200" y="205154"/>
              </a:cxn>
              <a:cxn ang="0">
                <a:pos x="148200" y="165809"/>
              </a:cxn>
              <a:cxn ang="0">
                <a:pos x="111849" y="191102"/>
              </a:cxn>
              <a:cxn ang="0">
                <a:pos x="134218" y="134896"/>
              </a:cxn>
              <a:cxn ang="0">
                <a:pos x="86683" y="165809"/>
              </a:cxn>
              <a:cxn ang="0">
                <a:pos x="139811" y="84310"/>
              </a:cxn>
              <a:cxn ang="0">
                <a:pos x="192939" y="103982"/>
              </a:cxn>
              <a:cxn ang="0">
                <a:pos x="192939" y="53396"/>
              </a:cxn>
              <a:cxn ang="0">
                <a:pos x="248863" y="75879"/>
              </a:cxn>
              <a:cxn ang="0">
                <a:pos x="226494" y="39345"/>
              </a:cxn>
              <a:cxn ang="0">
                <a:pos x="220901" y="33724"/>
              </a:cxn>
              <a:cxn ang="0">
                <a:pos x="271233" y="146137"/>
              </a:cxn>
              <a:cxn ang="0">
                <a:pos x="237678" y="148947"/>
              </a:cxn>
              <a:cxn ang="0">
                <a:pos x="271233" y="146137"/>
              </a:cxn>
              <a:cxn ang="0">
                <a:pos x="240475" y="188292"/>
              </a:cxn>
              <a:cxn ang="0">
                <a:pos x="212513" y="177051"/>
              </a:cxn>
              <a:cxn ang="0">
                <a:pos x="243271" y="182671"/>
              </a:cxn>
              <a:cxn ang="0">
                <a:pos x="226494" y="151758"/>
              </a:cxn>
              <a:cxn ang="0">
                <a:pos x="243271" y="182671"/>
              </a:cxn>
            </a:cxnLst>
            <a:rect l="0" t="0" r="0" b="0"/>
            <a:pathLst>
              <a:path w="115" h="76">
                <a:moveTo>
                  <a:pt x="25" y="5"/>
                </a:moveTo>
                <a:cubicBezTo>
                  <a:pt x="10" y="0"/>
                  <a:pt x="10" y="0"/>
                  <a:pt x="10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14" y="42"/>
                  <a:pt x="14" y="42"/>
                  <a:pt x="14" y="42"/>
                </a:cubicBezTo>
                <a:cubicBezTo>
                  <a:pt x="16" y="36"/>
                  <a:pt x="16" y="36"/>
                  <a:pt x="16" y="36"/>
                </a:cubicBezTo>
                <a:cubicBezTo>
                  <a:pt x="24" y="43"/>
                  <a:pt x="24" y="43"/>
                  <a:pt x="24" y="43"/>
                </a:cubicBezTo>
                <a:cubicBezTo>
                  <a:pt x="43" y="28"/>
                  <a:pt x="43" y="28"/>
                  <a:pt x="43" y="28"/>
                </a:cubicBezTo>
                <a:cubicBezTo>
                  <a:pt x="54" y="24"/>
                  <a:pt x="54" y="24"/>
                  <a:pt x="54" y="24"/>
                </a:cubicBezTo>
                <a:cubicBezTo>
                  <a:pt x="67" y="32"/>
                  <a:pt x="67" y="32"/>
                  <a:pt x="67" y="32"/>
                </a:cubicBezTo>
                <a:cubicBezTo>
                  <a:pt x="71" y="28"/>
                  <a:pt x="71" y="28"/>
                  <a:pt x="71" y="28"/>
                </a:cubicBezTo>
                <a:cubicBezTo>
                  <a:pt x="61" y="13"/>
                  <a:pt x="61" y="13"/>
                  <a:pt x="61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28" y="14"/>
                  <a:pt x="28" y="14"/>
                  <a:pt x="28" y="14"/>
                </a:cubicBezTo>
                <a:cubicBezTo>
                  <a:pt x="26" y="13"/>
                  <a:pt x="26" y="13"/>
                  <a:pt x="26" y="13"/>
                </a:cubicBezTo>
                <a:cubicBezTo>
                  <a:pt x="21" y="23"/>
                  <a:pt x="21" y="23"/>
                  <a:pt x="21" y="23"/>
                </a:cubicBezTo>
                <a:cubicBezTo>
                  <a:pt x="20" y="22"/>
                  <a:pt x="20" y="22"/>
                  <a:pt x="20" y="22"/>
                </a:cubicBezTo>
                <a:cubicBezTo>
                  <a:pt x="23" y="11"/>
                  <a:pt x="23" y="11"/>
                  <a:pt x="23" y="11"/>
                </a:cubicBezTo>
                <a:cubicBezTo>
                  <a:pt x="25" y="5"/>
                  <a:pt x="25" y="5"/>
                  <a:pt x="25" y="5"/>
                </a:cubicBezTo>
                <a:close/>
                <a:moveTo>
                  <a:pt x="91" y="2"/>
                </a:moveTo>
                <a:cubicBezTo>
                  <a:pt x="115" y="32"/>
                  <a:pt x="115" y="32"/>
                  <a:pt x="115" y="32"/>
                </a:cubicBezTo>
                <a:cubicBezTo>
                  <a:pt x="103" y="42"/>
                  <a:pt x="103" y="42"/>
                  <a:pt x="103" y="42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92" y="48"/>
                  <a:pt x="92" y="48"/>
                  <a:pt x="92" y="48"/>
                </a:cubicBezTo>
                <a:cubicBezTo>
                  <a:pt x="84" y="46"/>
                  <a:pt x="84" y="46"/>
                  <a:pt x="84" y="46"/>
                </a:cubicBezTo>
                <a:cubicBezTo>
                  <a:pt x="78" y="49"/>
                  <a:pt x="71" y="55"/>
                  <a:pt x="70" y="62"/>
                </a:cubicBezTo>
                <a:cubicBezTo>
                  <a:pt x="74" y="69"/>
                  <a:pt x="74" y="69"/>
                  <a:pt x="74" y="69"/>
                </a:cubicBezTo>
                <a:cubicBezTo>
                  <a:pt x="73" y="71"/>
                  <a:pt x="73" y="71"/>
                  <a:pt x="73" y="71"/>
                </a:cubicBezTo>
                <a:cubicBezTo>
                  <a:pt x="71" y="73"/>
                  <a:pt x="69" y="74"/>
                  <a:pt x="67" y="76"/>
                </a:cubicBezTo>
                <a:cubicBezTo>
                  <a:pt x="65" y="75"/>
                  <a:pt x="63" y="73"/>
                  <a:pt x="61" y="72"/>
                </a:cubicBezTo>
                <a:cubicBezTo>
                  <a:pt x="61" y="69"/>
                  <a:pt x="64" y="65"/>
                  <a:pt x="64" y="64"/>
                </a:cubicBezTo>
                <a:cubicBezTo>
                  <a:pt x="63" y="63"/>
                  <a:pt x="63" y="63"/>
                  <a:pt x="63" y="63"/>
                </a:cubicBezTo>
                <a:cubicBezTo>
                  <a:pt x="61" y="66"/>
                  <a:pt x="55" y="71"/>
                  <a:pt x="53" y="73"/>
                </a:cubicBezTo>
                <a:cubicBezTo>
                  <a:pt x="51" y="72"/>
                  <a:pt x="49" y="71"/>
                  <a:pt x="46" y="69"/>
                </a:cubicBezTo>
                <a:cubicBezTo>
                  <a:pt x="47" y="67"/>
                  <a:pt x="52" y="61"/>
                  <a:pt x="53" y="59"/>
                </a:cubicBezTo>
                <a:cubicBezTo>
                  <a:pt x="52" y="58"/>
                  <a:pt x="52" y="58"/>
                  <a:pt x="52" y="58"/>
                </a:cubicBezTo>
                <a:cubicBezTo>
                  <a:pt x="48" y="63"/>
                  <a:pt x="43" y="67"/>
                  <a:pt x="40" y="68"/>
                </a:cubicBezTo>
                <a:cubicBezTo>
                  <a:pt x="33" y="63"/>
                  <a:pt x="33" y="63"/>
                  <a:pt x="33" y="63"/>
                </a:cubicBezTo>
                <a:cubicBezTo>
                  <a:pt x="37" y="57"/>
                  <a:pt x="43" y="52"/>
                  <a:pt x="48" y="48"/>
                </a:cubicBezTo>
                <a:cubicBezTo>
                  <a:pt x="47" y="46"/>
                  <a:pt x="47" y="46"/>
                  <a:pt x="47" y="46"/>
                </a:cubicBezTo>
                <a:cubicBezTo>
                  <a:pt x="43" y="49"/>
                  <a:pt x="35" y="56"/>
                  <a:pt x="31" y="59"/>
                </a:cubicBezTo>
                <a:cubicBezTo>
                  <a:pt x="27" y="58"/>
                  <a:pt x="25" y="56"/>
                  <a:pt x="24" y="52"/>
                </a:cubicBezTo>
                <a:cubicBezTo>
                  <a:pt x="32" y="45"/>
                  <a:pt x="41" y="37"/>
                  <a:pt x="50" y="30"/>
                </a:cubicBezTo>
                <a:cubicBezTo>
                  <a:pt x="55" y="29"/>
                  <a:pt x="55" y="29"/>
                  <a:pt x="55" y="29"/>
                </a:cubicBezTo>
                <a:cubicBezTo>
                  <a:pt x="69" y="37"/>
                  <a:pt x="69" y="37"/>
                  <a:pt x="69" y="37"/>
                </a:cubicBezTo>
                <a:cubicBezTo>
                  <a:pt x="76" y="30"/>
                  <a:pt x="76" y="30"/>
                  <a:pt x="76" y="30"/>
                </a:cubicBezTo>
                <a:cubicBezTo>
                  <a:pt x="69" y="19"/>
                  <a:pt x="69" y="19"/>
                  <a:pt x="69" y="19"/>
                </a:cubicBezTo>
                <a:cubicBezTo>
                  <a:pt x="72" y="17"/>
                  <a:pt x="74" y="16"/>
                  <a:pt x="76" y="15"/>
                </a:cubicBezTo>
                <a:cubicBezTo>
                  <a:pt x="89" y="27"/>
                  <a:pt x="89" y="27"/>
                  <a:pt x="89" y="27"/>
                </a:cubicBezTo>
                <a:cubicBezTo>
                  <a:pt x="90" y="26"/>
                  <a:pt x="90" y="26"/>
                  <a:pt x="90" y="26"/>
                </a:cubicBezTo>
                <a:cubicBezTo>
                  <a:pt x="81" y="14"/>
                  <a:pt x="81" y="14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9" y="12"/>
                  <a:pt x="79" y="12"/>
                  <a:pt x="79" y="12"/>
                </a:cubicBezTo>
                <a:cubicBezTo>
                  <a:pt x="91" y="2"/>
                  <a:pt x="91" y="2"/>
                  <a:pt x="91" y="2"/>
                </a:cubicBezTo>
                <a:close/>
                <a:moveTo>
                  <a:pt x="97" y="52"/>
                </a:moveTo>
                <a:cubicBezTo>
                  <a:pt x="87" y="50"/>
                  <a:pt x="87" y="50"/>
                  <a:pt x="87" y="50"/>
                </a:cubicBezTo>
                <a:cubicBezTo>
                  <a:pt x="85" y="53"/>
                  <a:pt x="85" y="53"/>
                  <a:pt x="85" y="53"/>
                </a:cubicBezTo>
                <a:cubicBezTo>
                  <a:pt x="93" y="58"/>
                  <a:pt x="93" y="58"/>
                  <a:pt x="93" y="58"/>
                </a:cubicBezTo>
                <a:cubicBezTo>
                  <a:pt x="94" y="56"/>
                  <a:pt x="95" y="54"/>
                  <a:pt x="97" y="52"/>
                </a:cubicBezTo>
                <a:close/>
                <a:moveTo>
                  <a:pt x="80" y="71"/>
                </a:moveTo>
                <a:cubicBezTo>
                  <a:pt x="82" y="70"/>
                  <a:pt x="84" y="68"/>
                  <a:pt x="86" y="67"/>
                </a:cubicBezTo>
                <a:cubicBezTo>
                  <a:pt x="78" y="61"/>
                  <a:pt x="78" y="61"/>
                  <a:pt x="78" y="61"/>
                </a:cubicBezTo>
                <a:cubicBezTo>
                  <a:pt x="76" y="63"/>
                  <a:pt x="76" y="63"/>
                  <a:pt x="76" y="63"/>
                </a:cubicBezTo>
                <a:cubicBezTo>
                  <a:pt x="80" y="71"/>
                  <a:pt x="80" y="71"/>
                  <a:pt x="80" y="71"/>
                </a:cubicBezTo>
                <a:close/>
                <a:moveTo>
                  <a:pt x="87" y="65"/>
                </a:moveTo>
                <a:cubicBezTo>
                  <a:pt x="89" y="64"/>
                  <a:pt x="90" y="62"/>
                  <a:pt x="91" y="60"/>
                </a:cubicBezTo>
                <a:cubicBezTo>
                  <a:pt x="81" y="54"/>
                  <a:pt x="81" y="54"/>
                  <a:pt x="81" y="54"/>
                </a:cubicBezTo>
                <a:cubicBezTo>
                  <a:pt x="78" y="57"/>
                  <a:pt x="78" y="57"/>
                  <a:pt x="78" y="57"/>
                </a:cubicBezTo>
                <a:lnTo>
                  <a:pt x="87" y="65"/>
                </a:lnTo>
                <a:close/>
              </a:path>
            </a:pathLst>
          </a:custGeom>
          <a:solidFill>
            <a:srgbClr val="7EC4FE"/>
          </a:soli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Freeform 10"/>
          <p:cNvSpPr>
            <a:spLocks noEditPoints="1"/>
          </p:cNvSpPr>
          <p:nvPr/>
        </p:nvSpPr>
        <p:spPr>
          <a:xfrm>
            <a:off x="5031928" y="4723048"/>
            <a:ext cx="561975" cy="512445"/>
          </a:xfrm>
          <a:custGeom>
            <a:avLst/>
            <a:gdLst/>
            <a:ahLst/>
            <a:cxnLst>
              <a:cxn ang="0">
                <a:pos x="193413" y="0"/>
              </a:cxn>
              <a:cxn ang="0">
                <a:pos x="204093" y="11866"/>
              </a:cxn>
              <a:cxn ang="0">
                <a:pos x="185107" y="65262"/>
              </a:cxn>
              <a:cxn ang="0">
                <a:pos x="43904" y="20172"/>
              </a:cxn>
              <a:cxn ang="0">
                <a:pos x="53396" y="28478"/>
              </a:cxn>
              <a:cxn ang="0">
                <a:pos x="70009" y="42717"/>
              </a:cxn>
              <a:cxn ang="0">
                <a:pos x="43904" y="53396"/>
              </a:cxn>
              <a:cxn ang="0">
                <a:pos x="53396" y="61702"/>
              </a:cxn>
              <a:cxn ang="0">
                <a:pos x="70009" y="75941"/>
              </a:cxn>
              <a:cxn ang="0">
                <a:pos x="43904" y="87807"/>
              </a:cxn>
              <a:cxn ang="0">
                <a:pos x="53396" y="92554"/>
              </a:cxn>
              <a:cxn ang="0">
                <a:pos x="70009" y="106793"/>
              </a:cxn>
              <a:cxn ang="0">
                <a:pos x="43904" y="118658"/>
              </a:cxn>
              <a:cxn ang="0">
                <a:pos x="53396" y="123405"/>
              </a:cxn>
              <a:cxn ang="0">
                <a:pos x="70009" y="137644"/>
              </a:cxn>
              <a:cxn ang="0">
                <a:pos x="43904" y="151883"/>
              </a:cxn>
              <a:cxn ang="0">
                <a:pos x="53396" y="160189"/>
              </a:cxn>
              <a:cxn ang="0">
                <a:pos x="70009" y="174428"/>
              </a:cxn>
              <a:cxn ang="0">
                <a:pos x="43904" y="185107"/>
              </a:cxn>
              <a:cxn ang="0">
                <a:pos x="43904" y="207652"/>
              </a:cxn>
              <a:cxn ang="0">
                <a:pos x="185107" y="162562"/>
              </a:cxn>
              <a:cxn ang="0">
                <a:pos x="204093" y="215958"/>
              </a:cxn>
              <a:cxn ang="0">
                <a:pos x="193413" y="227824"/>
              </a:cxn>
              <a:cxn ang="0">
                <a:pos x="24918" y="227824"/>
              </a:cxn>
              <a:cxn ang="0">
                <a:pos x="24918" y="201719"/>
              </a:cxn>
              <a:cxn ang="0">
                <a:pos x="0" y="182734"/>
              </a:cxn>
              <a:cxn ang="0">
                <a:pos x="24918" y="166122"/>
              </a:cxn>
              <a:cxn ang="0">
                <a:pos x="0" y="149510"/>
              </a:cxn>
              <a:cxn ang="0">
                <a:pos x="24918" y="135271"/>
              </a:cxn>
              <a:cxn ang="0">
                <a:pos x="0" y="115099"/>
              </a:cxn>
              <a:cxn ang="0">
                <a:pos x="24918" y="104419"/>
              </a:cxn>
              <a:cxn ang="0">
                <a:pos x="0" y="84247"/>
              </a:cxn>
              <a:cxn ang="0">
                <a:pos x="24918" y="70008"/>
              </a:cxn>
              <a:cxn ang="0">
                <a:pos x="0" y="53396"/>
              </a:cxn>
              <a:cxn ang="0">
                <a:pos x="24918" y="11866"/>
              </a:cxn>
              <a:cxn ang="0">
                <a:pos x="35598" y="0"/>
              </a:cxn>
              <a:cxn ang="0">
                <a:pos x="86621" y="109166"/>
              </a:cxn>
              <a:cxn ang="0">
                <a:pos x="113912" y="121031"/>
              </a:cxn>
              <a:cxn ang="0">
                <a:pos x="86621" y="109166"/>
              </a:cxn>
              <a:cxn ang="0">
                <a:pos x="86621" y="84247"/>
              </a:cxn>
              <a:cxn ang="0">
                <a:pos x="136457" y="96113"/>
              </a:cxn>
              <a:cxn ang="0">
                <a:pos x="86621" y="84247"/>
              </a:cxn>
              <a:cxn ang="0">
                <a:pos x="86621" y="61702"/>
              </a:cxn>
              <a:cxn ang="0">
                <a:pos x="159002" y="73568"/>
              </a:cxn>
              <a:cxn ang="0">
                <a:pos x="86621" y="61702"/>
              </a:cxn>
              <a:cxn ang="0">
                <a:pos x="86621" y="39157"/>
              </a:cxn>
              <a:cxn ang="0">
                <a:pos x="159002" y="48650"/>
              </a:cxn>
              <a:cxn ang="0">
                <a:pos x="86621" y="39157"/>
              </a:cxn>
              <a:cxn ang="0">
                <a:pos x="113912" y="180361"/>
              </a:cxn>
              <a:cxn ang="0">
                <a:pos x="144763" y="180361"/>
              </a:cxn>
              <a:cxn ang="0">
                <a:pos x="117472" y="149510"/>
              </a:cxn>
              <a:cxn ang="0">
                <a:pos x="113912" y="180361"/>
              </a:cxn>
              <a:cxn ang="0">
                <a:pos x="220705" y="51023"/>
              </a:cxn>
              <a:cxn ang="0">
                <a:pos x="159002" y="166122"/>
              </a:cxn>
              <a:cxn ang="0">
                <a:pos x="220705" y="51023"/>
              </a:cxn>
            </a:cxnLst>
            <a:rect l="0" t="0" r="0" b="0"/>
            <a:pathLst>
              <a:path w="210" h="192">
                <a:moveTo>
                  <a:pt x="30" y="0"/>
                </a:moveTo>
                <a:lnTo>
                  <a:pt x="163" y="0"/>
                </a:lnTo>
                <a:lnTo>
                  <a:pt x="172" y="0"/>
                </a:lnTo>
                <a:lnTo>
                  <a:pt x="172" y="10"/>
                </a:lnTo>
                <a:lnTo>
                  <a:pt x="172" y="41"/>
                </a:lnTo>
                <a:lnTo>
                  <a:pt x="156" y="55"/>
                </a:lnTo>
                <a:lnTo>
                  <a:pt x="156" y="17"/>
                </a:lnTo>
                <a:lnTo>
                  <a:pt x="37" y="17"/>
                </a:lnTo>
                <a:lnTo>
                  <a:pt x="37" y="29"/>
                </a:lnTo>
                <a:lnTo>
                  <a:pt x="45" y="24"/>
                </a:lnTo>
                <a:lnTo>
                  <a:pt x="54" y="22"/>
                </a:lnTo>
                <a:lnTo>
                  <a:pt x="59" y="36"/>
                </a:lnTo>
                <a:lnTo>
                  <a:pt x="52" y="41"/>
                </a:lnTo>
                <a:lnTo>
                  <a:pt x="37" y="45"/>
                </a:lnTo>
                <a:lnTo>
                  <a:pt x="37" y="55"/>
                </a:lnTo>
                <a:lnTo>
                  <a:pt x="45" y="52"/>
                </a:lnTo>
                <a:lnTo>
                  <a:pt x="54" y="48"/>
                </a:lnTo>
                <a:lnTo>
                  <a:pt x="59" y="64"/>
                </a:lnTo>
                <a:lnTo>
                  <a:pt x="52" y="67"/>
                </a:lnTo>
                <a:lnTo>
                  <a:pt x="37" y="74"/>
                </a:lnTo>
                <a:lnTo>
                  <a:pt x="37" y="83"/>
                </a:lnTo>
                <a:lnTo>
                  <a:pt x="45" y="78"/>
                </a:lnTo>
                <a:lnTo>
                  <a:pt x="54" y="76"/>
                </a:lnTo>
                <a:lnTo>
                  <a:pt x="59" y="90"/>
                </a:lnTo>
                <a:lnTo>
                  <a:pt x="52" y="95"/>
                </a:lnTo>
                <a:lnTo>
                  <a:pt x="37" y="100"/>
                </a:lnTo>
                <a:lnTo>
                  <a:pt x="37" y="109"/>
                </a:lnTo>
                <a:lnTo>
                  <a:pt x="45" y="104"/>
                </a:lnTo>
                <a:lnTo>
                  <a:pt x="54" y="102"/>
                </a:lnTo>
                <a:lnTo>
                  <a:pt x="59" y="116"/>
                </a:lnTo>
                <a:lnTo>
                  <a:pt x="52" y="121"/>
                </a:lnTo>
                <a:lnTo>
                  <a:pt x="37" y="128"/>
                </a:lnTo>
                <a:lnTo>
                  <a:pt x="37" y="137"/>
                </a:lnTo>
                <a:lnTo>
                  <a:pt x="45" y="135"/>
                </a:lnTo>
                <a:lnTo>
                  <a:pt x="54" y="130"/>
                </a:lnTo>
                <a:lnTo>
                  <a:pt x="59" y="147"/>
                </a:lnTo>
                <a:lnTo>
                  <a:pt x="52" y="149"/>
                </a:lnTo>
                <a:lnTo>
                  <a:pt x="37" y="156"/>
                </a:lnTo>
                <a:lnTo>
                  <a:pt x="37" y="170"/>
                </a:lnTo>
                <a:lnTo>
                  <a:pt x="37" y="175"/>
                </a:lnTo>
                <a:lnTo>
                  <a:pt x="156" y="175"/>
                </a:lnTo>
                <a:lnTo>
                  <a:pt x="156" y="137"/>
                </a:lnTo>
                <a:lnTo>
                  <a:pt x="172" y="123"/>
                </a:lnTo>
                <a:lnTo>
                  <a:pt x="172" y="182"/>
                </a:lnTo>
                <a:lnTo>
                  <a:pt x="172" y="192"/>
                </a:lnTo>
                <a:lnTo>
                  <a:pt x="163" y="192"/>
                </a:lnTo>
                <a:lnTo>
                  <a:pt x="30" y="192"/>
                </a:lnTo>
                <a:lnTo>
                  <a:pt x="21" y="192"/>
                </a:lnTo>
                <a:lnTo>
                  <a:pt x="21" y="182"/>
                </a:lnTo>
                <a:lnTo>
                  <a:pt x="21" y="170"/>
                </a:lnTo>
                <a:lnTo>
                  <a:pt x="4" y="170"/>
                </a:lnTo>
                <a:lnTo>
                  <a:pt x="0" y="154"/>
                </a:lnTo>
                <a:lnTo>
                  <a:pt x="21" y="144"/>
                </a:lnTo>
                <a:lnTo>
                  <a:pt x="21" y="140"/>
                </a:lnTo>
                <a:lnTo>
                  <a:pt x="4" y="140"/>
                </a:lnTo>
                <a:lnTo>
                  <a:pt x="0" y="126"/>
                </a:lnTo>
                <a:lnTo>
                  <a:pt x="21" y="116"/>
                </a:lnTo>
                <a:lnTo>
                  <a:pt x="21" y="114"/>
                </a:lnTo>
                <a:lnTo>
                  <a:pt x="4" y="114"/>
                </a:lnTo>
                <a:lnTo>
                  <a:pt x="0" y="97"/>
                </a:lnTo>
                <a:lnTo>
                  <a:pt x="21" y="90"/>
                </a:lnTo>
                <a:lnTo>
                  <a:pt x="21" y="88"/>
                </a:lnTo>
                <a:lnTo>
                  <a:pt x="4" y="88"/>
                </a:lnTo>
                <a:lnTo>
                  <a:pt x="0" y="71"/>
                </a:lnTo>
                <a:lnTo>
                  <a:pt x="21" y="62"/>
                </a:lnTo>
                <a:lnTo>
                  <a:pt x="21" y="59"/>
                </a:lnTo>
                <a:lnTo>
                  <a:pt x="4" y="59"/>
                </a:lnTo>
                <a:lnTo>
                  <a:pt x="0" y="45"/>
                </a:lnTo>
                <a:lnTo>
                  <a:pt x="21" y="36"/>
                </a:lnTo>
                <a:lnTo>
                  <a:pt x="21" y="10"/>
                </a:lnTo>
                <a:lnTo>
                  <a:pt x="21" y="0"/>
                </a:lnTo>
                <a:lnTo>
                  <a:pt x="30" y="0"/>
                </a:lnTo>
                <a:lnTo>
                  <a:pt x="30" y="0"/>
                </a:lnTo>
                <a:close/>
                <a:moveTo>
                  <a:pt x="73" y="92"/>
                </a:moveTo>
                <a:lnTo>
                  <a:pt x="73" y="102"/>
                </a:lnTo>
                <a:lnTo>
                  <a:pt x="96" y="102"/>
                </a:lnTo>
                <a:lnTo>
                  <a:pt x="96" y="92"/>
                </a:lnTo>
                <a:lnTo>
                  <a:pt x="73" y="92"/>
                </a:lnTo>
                <a:lnTo>
                  <a:pt x="73" y="92"/>
                </a:lnTo>
                <a:close/>
                <a:moveTo>
                  <a:pt x="73" y="71"/>
                </a:moveTo>
                <a:lnTo>
                  <a:pt x="73" y="81"/>
                </a:lnTo>
                <a:lnTo>
                  <a:pt x="115" y="81"/>
                </a:lnTo>
                <a:lnTo>
                  <a:pt x="115" y="71"/>
                </a:lnTo>
                <a:lnTo>
                  <a:pt x="73" y="71"/>
                </a:lnTo>
                <a:lnTo>
                  <a:pt x="73" y="71"/>
                </a:lnTo>
                <a:close/>
                <a:moveTo>
                  <a:pt x="73" y="52"/>
                </a:moveTo>
                <a:lnTo>
                  <a:pt x="73" y="62"/>
                </a:lnTo>
                <a:lnTo>
                  <a:pt x="134" y="62"/>
                </a:lnTo>
                <a:lnTo>
                  <a:pt x="134" y="52"/>
                </a:lnTo>
                <a:lnTo>
                  <a:pt x="73" y="52"/>
                </a:lnTo>
                <a:lnTo>
                  <a:pt x="73" y="52"/>
                </a:lnTo>
                <a:close/>
                <a:moveTo>
                  <a:pt x="73" y="33"/>
                </a:moveTo>
                <a:lnTo>
                  <a:pt x="73" y="41"/>
                </a:lnTo>
                <a:lnTo>
                  <a:pt x="134" y="41"/>
                </a:lnTo>
                <a:lnTo>
                  <a:pt x="134" y="33"/>
                </a:lnTo>
                <a:lnTo>
                  <a:pt x="73" y="33"/>
                </a:lnTo>
                <a:lnTo>
                  <a:pt x="73" y="33"/>
                </a:lnTo>
                <a:close/>
                <a:moveTo>
                  <a:pt x="96" y="152"/>
                </a:moveTo>
                <a:lnTo>
                  <a:pt x="111" y="152"/>
                </a:lnTo>
                <a:lnTo>
                  <a:pt x="122" y="152"/>
                </a:lnTo>
                <a:lnTo>
                  <a:pt x="111" y="137"/>
                </a:lnTo>
                <a:lnTo>
                  <a:pt x="99" y="126"/>
                </a:lnTo>
                <a:lnTo>
                  <a:pt x="99" y="140"/>
                </a:lnTo>
                <a:lnTo>
                  <a:pt x="96" y="152"/>
                </a:lnTo>
                <a:lnTo>
                  <a:pt x="96" y="152"/>
                </a:lnTo>
                <a:close/>
                <a:moveTo>
                  <a:pt x="186" y="43"/>
                </a:moveTo>
                <a:lnTo>
                  <a:pt x="111" y="116"/>
                </a:lnTo>
                <a:lnTo>
                  <a:pt x="134" y="140"/>
                </a:lnTo>
                <a:lnTo>
                  <a:pt x="210" y="67"/>
                </a:lnTo>
                <a:lnTo>
                  <a:pt x="186" y="43"/>
                </a:lnTo>
                <a:close/>
              </a:path>
            </a:pathLst>
          </a:custGeom>
          <a:solidFill>
            <a:srgbClr val="00AEEF"/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83432" y="48821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</a:t>
            </a:r>
          </a:p>
        </p:txBody>
      </p:sp>
      <p:sp>
        <p:nvSpPr>
          <p:cNvPr id="7" name="Shape 342"/>
          <p:cNvSpPr/>
          <p:nvPr>
            <p:custDataLst>
              <p:tags r:id="rId1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8" name="Shape 347"/>
          <p:cNvSpPr/>
          <p:nvPr>
            <p:custDataLst>
              <p:tags r:id="rId2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583965" y="1145312"/>
            <a:ext cx="17693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住院发药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2132856"/>
            <a:ext cx="11255715" cy="3314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1720" y="950200"/>
            <a:ext cx="3342549" cy="894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83432" y="47667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10 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发药相关配置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672" y="1659088"/>
            <a:ext cx="8045544" cy="4866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hape 342"/>
          <p:cNvSpPr/>
          <p:nvPr>
            <p:custDataLst>
              <p:tags r:id="rId1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7"/>
          <p:cNvSpPr/>
          <p:nvPr>
            <p:custDataLst>
              <p:tags r:id="rId2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1583965" y="1145312"/>
            <a:ext cx="2446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发药科室维护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983432" y="42543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10 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发药相关配置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25" y="1341504"/>
            <a:ext cx="8483507" cy="53998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Shape 342"/>
          <p:cNvSpPr/>
          <p:nvPr>
            <p:custDataLst>
              <p:tags r:id="rId1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7"/>
          <p:cNvSpPr/>
          <p:nvPr>
            <p:custDataLst>
              <p:tags r:id="rId2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1583965" y="1145312"/>
            <a:ext cx="17693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发药类别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849798" y="42542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11 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医技执行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Shape 342"/>
          <p:cNvSpPr/>
          <p:nvPr>
            <p:custDataLst>
              <p:tags r:id="rId1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9" name="Shape 347"/>
          <p:cNvSpPr/>
          <p:nvPr>
            <p:custDataLst>
              <p:tags r:id="rId2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583965" y="1145312"/>
            <a:ext cx="25678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检查登记、执行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546" y="1722606"/>
            <a:ext cx="8763759" cy="2225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963" y="4077072"/>
            <a:ext cx="9716342" cy="265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191344" y="40466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住院流程介绍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17" y="774289"/>
            <a:ext cx="10427321" cy="5815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>
            <p:custDataLst>
              <p:tags r:id="rId1"/>
            </p:custDataLst>
          </p:nvPr>
        </p:nvSpPr>
        <p:spPr>
          <a:xfrm>
            <a:off x="983432" y="42543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12 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住院电子病历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59560" y="1196975"/>
            <a:ext cx="8832215" cy="4928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199456" y="41000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13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计费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3512" y="1628800"/>
            <a:ext cx="763284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账单：</a:t>
            </a:r>
            <a:endParaRPr lang="en-US" altLang="zh-CN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系统不是实时计费，而是系统设置后台计费任务，系统为每个患者开通一个费用账户。每天晚上零点自动计算患者账户在当前时间及以前的最新费用，目的是为了防止时时计费影响高峰期系统的运转速度</a:t>
            </a:r>
            <a:r>
              <a:rPr lang="zh-CN" altLang="en-US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CN" sz="1800" b="1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endParaRPr lang="en-US" altLang="zh-CN" sz="18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为了方便医护人员、财务人员及时查阅某患者当前的最新费用，系统界面上增加</a:t>
            </a:r>
            <a:r>
              <a:rPr lang="zh-CN" altLang="en-US" sz="1800" b="1" dirty="0">
                <a:solidFill>
                  <a:srgbClr val="FF0000"/>
                </a:solidFill>
              </a:rPr>
              <a:t>账单</a:t>
            </a: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按钮。点击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账单</a:t>
            </a: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给系统一个指令：计算出患者当前的最新费用情况。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199456" y="41000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13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计费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855350" y="3138295"/>
            <a:ext cx="1239520" cy="37465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lvl="0" algn="ctr"/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 药 后</a:t>
            </a:r>
          </a:p>
        </p:txBody>
      </p:sp>
      <p:sp>
        <p:nvSpPr>
          <p:cNvPr id="17" name="矩形 16"/>
          <p:cNvSpPr/>
          <p:nvPr/>
        </p:nvSpPr>
        <p:spPr>
          <a:xfrm>
            <a:off x="10867959" y="3871368"/>
            <a:ext cx="1239520" cy="37465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lvl="0" algn="ctr"/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 药 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57" y="2245365"/>
            <a:ext cx="10567671" cy="3415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hape 342"/>
          <p:cNvSpPr/>
          <p:nvPr>
            <p:custDataLst>
              <p:tags r:id="rId1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24" name="Shape 347"/>
          <p:cNvSpPr/>
          <p:nvPr>
            <p:custDataLst>
              <p:tags r:id="rId2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25" name="矩形 24"/>
          <p:cNvSpPr/>
          <p:nvPr>
            <p:custDataLst>
              <p:tags r:id="rId3"/>
            </p:custDataLst>
          </p:nvPr>
        </p:nvSpPr>
        <p:spPr>
          <a:xfrm>
            <a:off x="1583965" y="1145312"/>
            <a:ext cx="2567819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药品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59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"/>
          <p:cNvSpPr txBox="1"/>
          <p:nvPr/>
        </p:nvSpPr>
        <p:spPr>
          <a:xfrm>
            <a:off x="1048024" y="52110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13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计费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Shape 342"/>
          <p:cNvSpPr/>
          <p:nvPr>
            <p:custDataLst>
              <p:tags r:id="rId1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Shape 347"/>
          <p:cNvSpPr/>
          <p:nvPr>
            <p:custDataLst>
              <p:tags r:id="rId2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583965" y="1145312"/>
            <a:ext cx="2567819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检查、化验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812601" y="2420888"/>
            <a:ext cx="1023343" cy="37702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lvl="0" algn="ctr"/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执行前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800" y="1704148"/>
            <a:ext cx="9236533" cy="1952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861" y="3734076"/>
            <a:ext cx="9512472" cy="3037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 17"/>
          <p:cNvSpPr/>
          <p:nvPr/>
        </p:nvSpPr>
        <p:spPr>
          <a:xfrm>
            <a:off x="10812600" y="4875670"/>
            <a:ext cx="1023343" cy="37702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lvl="0" algn="ctr"/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执行后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 txBox="1"/>
          <p:nvPr/>
        </p:nvSpPr>
        <p:spPr>
          <a:xfrm>
            <a:off x="913482" y="51720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13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计费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91" y="2060848"/>
            <a:ext cx="10328206" cy="388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hape 342"/>
          <p:cNvSpPr/>
          <p:nvPr>
            <p:custDataLst>
              <p:tags r:id="rId1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24" name="Shape 347"/>
          <p:cNvSpPr/>
          <p:nvPr>
            <p:custDataLst>
              <p:tags r:id="rId2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25" name="矩形 24"/>
          <p:cNvSpPr/>
          <p:nvPr>
            <p:custDataLst>
              <p:tags r:id="rId3"/>
            </p:custDataLst>
          </p:nvPr>
        </p:nvSpPr>
        <p:spPr>
          <a:xfrm>
            <a:off x="1583965" y="1145312"/>
            <a:ext cx="2567819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治疗、处置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598585" y="2876977"/>
            <a:ext cx="1613248" cy="37702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lvl="0" algn="ctr"/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护士执行后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560496" y="3284984"/>
            <a:ext cx="1613249" cy="37702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lvl="0" algn="ctr"/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护士执行前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963957" y="47667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13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计费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84" y="1814692"/>
            <a:ext cx="11439627" cy="4241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hape 342"/>
          <p:cNvSpPr/>
          <p:nvPr>
            <p:custDataLst>
              <p:tags r:id="rId1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4" name="Shape 347"/>
          <p:cNvSpPr/>
          <p:nvPr>
            <p:custDataLst>
              <p:tags r:id="rId2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1583965" y="1145312"/>
            <a:ext cx="2567819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材料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87888" y="1244833"/>
            <a:ext cx="1318295" cy="37702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lvl="0" algn="ctr"/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审核医嘱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 txBox="1"/>
          <p:nvPr/>
        </p:nvSpPr>
        <p:spPr>
          <a:xfrm>
            <a:off x="940319" y="515089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13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计费点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Shape 342"/>
          <p:cNvSpPr/>
          <p:nvPr/>
        </p:nvSpPr>
        <p:spPr>
          <a:xfrm>
            <a:off x="4543760" y="2852936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5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2" name="Shape 345"/>
          <p:cNvSpPr/>
          <p:nvPr/>
        </p:nvSpPr>
        <p:spPr>
          <a:xfrm>
            <a:off x="4543760" y="4447950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5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3" name="Shape 347"/>
          <p:cNvSpPr/>
          <p:nvPr/>
        </p:nvSpPr>
        <p:spPr>
          <a:xfrm>
            <a:off x="4743018" y="3045775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lvl="0"/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4" name="Shape 348"/>
          <p:cNvSpPr/>
          <p:nvPr/>
        </p:nvSpPr>
        <p:spPr>
          <a:xfrm>
            <a:off x="4743853" y="4664498"/>
            <a:ext cx="274269" cy="241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lvl="0"/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5" name="Text Placeholder 8"/>
          <p:cNvSpPr txBox="1"/>
          <p:nvPr/>
        </p:nvSpPr>
        <p:spPr>
          <a:xfrm>
            <a:off x="1459128" y="2741868"/>
            <a:ext cx="1595494" cy="264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开医嘱计费</a:t>
            </a:r>
          </a:p>
        </p:txBody>
      </p:sp>
      <p:sp>
        <p:nvSpPr>
          <p:cNvPr id="26" name="Text Placeholder 1"/>
          <p:cNvSpPr txBox="1"/>
          <p:nvPr/>
        </p:nvSpPr>
        <p:spPr>
          <a:xfrm>
            <a:off x="-98848" y="2918006"/>
            <a:ext cx="3153470" cy="746166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Order Entry or Discontinued</a:t>
            </a:r>
          </a:p>
        </p:txBody>
      </p:sp>
      <p:sp>
        <p:nvSpPr>
          <p:cNvPr id="27" name="Text Placeholder 8"/>
          <p:cNvSpPr txBox="1"/>
          <p:nvPr/>
        </p:nvSpPr>
        <p:spPr>
          <a:xfrm>
            <a:off x="5236503" y="2741868"/>
            <a:ext cx="1692698" cy="264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护士执行计费</a:t>
            </a:r>
          </a:p>
        </p:txBody>
      </p:sp>
      <p:sp>
        <p:nvSpPr>
          <p:cNvPr id="28" name="Text Placeholder 1"/>
          <p:cNvSpPr txBox="1"/>
          <p:nvPr/>
        </p:nvSpPr>
        <p:spPr>
          <a:xfrm>
            <a:off x="5334332" y="2931682"/>
            <a:ext cx="1866505" cy="7188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Nurse Executed</a:t>
            </a:r>
          </a:p>
        </p:txBody>
      </p:sp>
      <p:sp>
        <p:nvSpPr>
          <p:cNvPr id="29" name="Text Placeholder 8"/>
          <p:cNvSpPr txBox="1"/>
          <p:nvPr/>
        </p:nvSpPr>
        <p:spPr>
          <a:xfrm>
            <a:off x="1458567" y="4361980"/>
            <a:ext cx="1596055" cy="264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医嘱执行计费</a:t>
            </a:r>
          </a:p>
        </p:txBody>
      </p:sp>
      <p:sp>
        <p:nvSpPr>
          <p:cNvPr id="30" name="Text Placeholder 1"/>
          <p:cNvSpPr txBox="1"/>
          <p:nvPr/>
        </p:nvSpPr>
        <p:spPr>
          <a:xfrm>
            <a:off x="-98848" y="4536942"/>
            <a:ext cx="3153470" cy="746166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Order Executed</a:t>
            </a:r>
          </a:p>
        </p:txBody>
      </p:sp>
      <p:sp>
        <p:nvSpPr>
          <p:cNvPr id="31" name="Text Placeholder 8"/>
          <p:cNvSpPr txBox="1"/>
          <p:nvPr/>
        </p:nvSpPr>
        <p:spPr>
          <a:xfrm>
            <a:off x="5236503" y="4325284"/>
            <a:ext cx="1751402" cy="338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药房发药计费</a:t>
            </a:r>
          </a:p>
        </p:txBody>
      </p:sp>
      <p:sp>
        <p:nvSpPr>
          <p:cNvPr id="32" name="Text Placeholder 1"/>
          <p:cNvSpPr txBox="1"/>
          <p:nvPr/>
        </p:nvSpPr>
        <p:spPr>
          <a:xfrm>
            <a:off x="5334333" y="4550618"/>
            <a:ext cx="3713995" cy="7188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600" b="1" dirty="0" err="1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Phamacy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 Collected or Return</a:t>
            </a:r>
          </a:p>
        </p:txBody>
      </p:sp>
      <p:sp>
        <p:nvSpPr>
          <p:cNvPr id="33" name="Text Placeholder 4"/>
          <p:cNvSpPr txBox="1"/>
          <p:nvPr/>
        </p:nvSpPr>
        <p:spPr>
          <a:xfrm>
            <a:off x="1621344" y="5706800"/>
            <a:ext cx="8651887" cy="8082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9200">
              <a:lnSpc>
                <a:spcPct val="150000"/>
              </a:lnSpc>
              <a:spcAft>
                <a:spcPts val="600"/>
              </a:spcAft>
            </a:pPr>
            <a:r>
              <a:rPr lang="zh-CN" altLang="en-US" sz="1800" b="1" spc="300" dirty="0">
                <a:solidFill>
                  <a:srgbClr val="FF0000"/>
                </a:solidFill>
                <a:latin typeface="+mj-ea"/>
                <a:ea typeface="+mj-ea"/>
              </a:rPr>
              <a:t>请同学们根据各类医嘱计费点来观察患者的医嘱、执行记录、计费情况</a:t>
            </a:r>
          </a:p>
        </p:txBody>
      </p:sp>
      <p:sp>
        <p:nvSpPr>
          <p:cNvPr id="34" name="Shape 335"/>
          <p:cNvSpPr/>
          <p:nvPr/>
        </p:nvSpPr>
        <p:spPr>
          <a:xfrm>
            <a:off x="3287688" y="2852936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5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5" name="Shape 336"/>
          <p:cNvSpPr/>
          <p:nvPr/>
        </p:nvSpPr>
        <p:spPr>
          <a:xfrm>
            <a:off x="3487350" y="3066352"/>
            <a:ext cx="275130" cy="247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5832"/>
                </a:moveTo>
                <a:lnTo>
                  <a:pt x="2160" y="15832"/>
                </a:lnTo>
                <a:lnTo>
                  <a:pt x="2160" y="2209"/>
                </a:lnTo>
                <a:lnTo>
                  <a:pt x="19440" y="2209"/>
                </a:lnTo>
                <a:cubicBezTo>
                  <a:pt x="19440" y="2209"/>
                  <a:pt x="19440" y="15832"/>
                  <a:pt x="19440" y="1583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71" y="0"/>
                  <a:pt x="0" y="1104"/>
                  <a:pt x="0" y="2455"/>
                </a:cubicBezTo>
                <a:lnTo>
                  <a:pt x="0" y="15955"/>
                </a:lnTo>
                <a:cubicBezTo>
                  <a:pt x="0" y="17304"/>
                  <a:pt x="953" y="18627"/>
                  <a:pt x="2119" y="18891"/>
                </a:cubicBezTo>
                <a:lnTo>
                  <a:pt x="6839" y="19964"/>
                </a:lnTo>
                <a:cubicBezTo>
                  <a:pt x="6839" y="19964"/>
                  <a:pt x="2775" y="21600"/>
                  <a:pt x="5400" y="21600"/>
                </a:cubicBezTo>
                <a:lnTo>
                  <a:pt x="16200" y="21600"/>
                </a:lnTo>
                <a:cubicBezTo>
                  <a:pt x="18825" y="21600"/>
                  <a:pt x="14761" y="19964"/>
                  <a:pt x="14761" y="19964"/>
                </a:cubicBezTo>
                <a:lnTo>
                  <a:pt x="19483" y="18891"/>
                </a:lnTo>
                <a:cubicBezTo>
                  <a:pt x="20647" y="18627"/>
                  <a:pt x="21600" y="17304"/>
                  <a:pt x="21600" y="15955"/>
                </a:cubicBezTo>
                <a:lnTo>
                  <a:pt x="21600" y="2455"/>
                </a:lnTo>
                <a:cubicBezTo>
                  <a:pt x="21600" y="1104"/>
                  <a:pt x="20629" y="0"/>
                  <a:pt x="19440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lvl="0"/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6" name="Shape 339"/>
          <p:cNvSpPr/>
          <p:nvPr/>
        </p:nvSpPr>
        <p:spPr>
          <a:xfrm>
            <a:off x="3287688" y="4447950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5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7" name="Shape 346"/>
          <p:cNvSpPr/>
          <p:nvPr/>
        </p:nvSpPr>
        <p:spPr>
          <a:xfrm>
            <a:off x="3487729" y="4644792"/>
            <a:ext cx="274372" cy="280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0433" extrusionOk="0">
                <a:moveTo>
                  <a:pt x="14102" y="6331"/>
                </a:moveTo>
                <a:cubicBezTo>
                  <a:pt x="13391" y="5619"/>
                  <a:pt x="13391" y="4469"/>
                  <a:pt x="14102" y="3759"/>
                </a:cubicBezTo>
                <a:cubicBezTo>
                  <a:pt x="14812" y="3049"/>
                  <a:pt x="15965" y="3049"/>
                  <a:pt x="16674" y="3759"/>
                </a:cubicBezTo>
                <a:cubicBezTo>
                  <a:pt x="17385" y="4469"/>
                  <a:pt x="17385" y="5619"/>
                  <a:pt x="16674" y="6331"/>
                </a:cubicBezTo>
                <a:cubicBezTo>
                  <a:pt x="15965" y="7041"/>
                  <a:pt x="14812" y="7041"/>
                  <a:pt x="14102" y="6331"/>
                </a:cubicBezTo>
                <a:close/>
                <a:moveTo>
                  <a:pt x="12904" y="13199"/>
                </a:moveTo>
                <a:cubicBezTo>
                  <a:pt x="12904" y="13199"/>
                  <a:pt x="21289" y="7286"/>
                  <a:pt x="20359" y="518"/>
                </a:cubicBezTo>
                <a:cubicBezTo>
                  <a:pt x="20339" y="369"/>
                  <a:pt x="20289" y="271"/>
                  <a:pt x="20226" y="206"/>
                </a:cubicBezTo>
                <a:cubicBezTo>
                  <a:pt x="20162" y="145"/>
                  <a:pt x="20065" y="93"/>
                  <a:pt x="19914" y="72"/>
                </a:cubicBezTo>
                <a:cubicBezTo>
                  <a:pt x="13147" y="-856"/>
                  <a:pt x="7233" y="7529"/>
                  <a:pt x="7233" y="7529"/>
                </a:cubicBezTo>
                <a:cubicBezTo>
                  <a:pt x="2104" y="6928"/>
                  <a:pt x="2478" y="7929"/>
                  <a:pt x="137" y="13421"/>
                </a:cubicBezTo>
                <a:cubicBezTo>
                  <a:pt x="-311" y="14470"/>
                  <a:pt x="416" y="14829"/>
                  <a:pt x="1211" y="14536"/>
                </a:cubicBezTo>
                <a:cubicBezTo>
                  <a:pt x="2006" y="14242"/>
                  <a:pt x="3764" y="13593"/>
                  <a:pt x="3764" y="13593"/>
                </a:cubicBezTo>
                <a:lnTo>
                  <a:pt x="6840" y="16669"/>
                </a:lnTo>
                <a:cubicBezTo>
                  <a:pt x="6840" y="16669"/>
                  <a:pt x="6192" y="18426"/>
                  <a:pt x="5897" y="19222"/>
                </a:cubicBezTo>
                <a:cubicBezTo>
                  <a:pt x="5604" y="20018"/>
                  <a:pt x="5963" y="20744"/>
                  <a:pt x="7012" y="20297"/>
                </a:cubicBezTo>
                <a:cubicBezTo>
                  <a:pt x="12505" y="17955"/>
                  <a:pt x="13504" y="18328"/>
                  <a:pt x="12904" y="1319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lvl="0"/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cxnSp>
        <p:nvCxnSpPr>
          <p:cNvPr id="38" name="Straight Connector 4"/>
          <p:cNvCxnSpPr/>
          <p:nvPr/>
        </p:nvCxnSpPr>
        <p:spPr>
          <a:xfrm>
            <a:off x="4280969" y="2849146"/>
            <a:ext cx="0" cy="2258770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1701300"/>
            <a:ext cx="4321247" cy="2329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037634" y="47667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医嘱与执行记录</a:t>
            </a:r>
          </a:p>
        </p:txBody>
      </p:sp>
      <p:graphicFrame>
        <p:nvGraphicFramePr>
          <p:cNvPr id="3" name="表格 2"/>
          <p:cNvGraphicFramePr/>
          <p:nvPr/>
        </p:nvGraphicFramePr>
        <p:xfrm>
          <a:off x="3624881" y="1318632"/>
          <a:ext cx="8159751" cy="2758440"/>
        </p:xfrm>
        <a:graphic>
          <a:graphicData uri="http://schemas.openxmlformats.org/drawingml/2006/table">
            <a:tbl>
              <a:tblPr/>
              <a:tblGrid>
                <a:gridCol w="1676400"/>
                <a:gridCol w="6483351"/>
              </a:tblGrid>
              <a:tr h="40640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中文描述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>
                        <a:alpha val="100000"/>
                      </a:srgb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核实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表示医嘱已经生效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>
                        <a:alpha val="100000"/>
                      </a:srgb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表示医嘱已经在临床执行科室执行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>
                        <a:alpha val="100000"/>
                      </a:srgb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停止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表示长期医嘱不再继续执行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>
                        <a:alpha val="100000"/>
                      </a:srgb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撤销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表示临时医嘱不再继续执行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>
                        <a:alpha val="100000"/>
                      </a:srgbClr>
                    </a:solidFill>
                  </a:tcPr>
                </a:tc>
              </a:tr>
              <a:tr h="692151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作废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长期医嘱或临时医嘱开立后因为某种原因不再有效而作废</a:t>
                      </a:r>
                      <a:r>
                        <a:rPr lang="en-US" altLang="x-none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也不需要在医嘱单上记录。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3582950" y="4509120"/>
          <a:ext cx="8161867" cy="2115398"/>
        </p:xfrm>
        <a:graphic>
          <a:graphicData uri="http://schemas.openxmlformats.org/drawingml/2006/table">
            <a:tbl>
              <a:tblPr/>
              <a:tblGrid>
                <a:gridCol w="1676400"/>
                <a:gridCol w="6485467"/>
              </a:tblGrid>
              <a:tr h="40640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中文描述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100000"/>
                      </a:schemeClr>
                    </a:solidFill>
                  </a:tcPr>
                </a:tc>
              </a:tr>
              <a:tr h="425451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未执行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表示护士还未处理本次医嘱执行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>
                        <a:alpha val="100000"/>
                      </a:srgbClr>
                    </a:solidFill>
                  </a:tcPr>
                </a:tc>
              </a:tr>
              <a:tr h="425449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已执行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表示正常完成了本次医嘱执行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>
                        <a:alpha val="100000"/>
                      </a:srgbClr>
                    </a:solidFill>
                  </a:tcPr>
                </a:tc>
              </a:tr>
              <a:tr h="427567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撤销执行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表示本次医嘱执行已经完成，但由于某种原因又撤消了执行。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>
                        <a:alpha val="100000"/>
                      </a:srgbClr>
                    </a:solidFill>
                  </a:tcPr>
                </a:tc>
              </a:tr>
              <a:tr h="425451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停止执行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表示由于长期医嘱被停止，以后不能再处理本次医嘱执行。</a:t>
                      </a:r>
                    </a:p>
                  </a:txBody>
                  <a:tcPr marT="60960" marB="60960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Oval 30"/>
          <p:cNvSpPr/>
          <p:nvPr/>
        </p:nvSpPr>
        <p:spPr bwMode="auto">
          <a:xfrm>
            <a:off x="367867" y="1124744"/>
            <a:ext cx="629670" cy="6292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5" name="AutoShape 31"/>
          <p:cNvSpPr/>
          <p:nvPr/>
        </p:nvSpPr>
        <p:spPr bwMode="auto">
          <a:xfrm>
            <a:off x="523718" y="1307321"/>
            <a:ext cx="275677" cy="244480"/>
          </a:xfrm>
          <a:custGeom>
            <a:avLst/>
            <a:gdLst>
              <a:gd name="T0" fmla="*/ 8071 w 21600"/>
              <a:gd name="T1" fmla="*/ 8035 h 21600"/>
              <a:gd name="T2" fmla="*/ 11327 w 21600"/>
              <a:gd name="T3" fmla="*/ 9235 h 21600"/>
              <a:gd name="T4" fmla="*/ 14583 w 21600"/>
              <a:gd name="T5" fmla="*/ 4904 h 21600"/>
              <a:gd name="T6" fmla="*/ 15088 w 21600"/>
              <a:gd name="T7" fmla="*/ 4330 h 21600"/>
              <a:gd name="T8" fmla="*/ 17289 w 21600"/>
              <a:gd name="T9" fmla="*/ 6157 h 21600"/>
              <a:gd name="T10" fmla="*/ 17289 w 21600"/>
              <a:gd name="T11" fmla="*/ 3078 h 21600"/>
              <a:gd name="T12" fmla="*/ 17289 w 21600"/>
              <a:gd name="T13" fmla="*/ 0 h 21600"/>
              <a:gd name="T14" fmla="*/ 14583 w 21600"/>
              <a:gd name="T15" fmla="*/ 626 h 21600"/>
              <a:gd name="T16" fmla="*/ 11878 w 21600"/>
              <a:gd name="T17" fmla="*/ 1200 h 21600"/>
              <a:gd name="T18" fmla="*/ 14033 w 21600"/>
              <a:gd name="T19" fmla="*/ 3704 h 21600"/>
              <a:gd name="T20" fmla="*/ 10777 w 21600"/>
              <a:gd name="T21" fmla="*/ 7409 h 21600"/>
              <a:gd name="T22" fmla="*/ 7567 w 21600"/>
              <a:gd name="T23" fmla="*/ 6157 h 21600"/>
              <a:gd name="T24" fmla="*/ 5411 w 21600"/>
              <a:gd name="T25" fmla="*/ 10487 h 21600"/>
              <a:gd name="T26" fmla="*/ 2155 w 21600"/>
              <a:gd name="T27" fmla="*/ 9235 h 21600"/>
              <a:gd name="T28" fmla="*/ 550 w 21600"/>
              <a:gd name="T29" fmla="*/ 14817 h 21600"/>
              <a:gd name="T30" fmla="*/ 0 w 21600"/>
              <a:gd name="T31" fmla="*/ 16017 h 21600"/>
              <a:gd name="T32" fmla="*/ 1055 w 21600"/>
              <a:gd name="T33" fmla="*/ 16643 h 21600"/>
              <a:gd name="T34" fmla="*/ 2706 w 21600"/>
              <a:gd name="T35" fmla="*/ 11113 h 21600"/>
              <a:gd name="T36" fmla="*/ 5916 w 21600"/>
              <a:gd name="T37" fmla="*/ 12313 h 21600"/>
              <a:gd name="T38" fmla="*/ 8071 w 21600"/>
              <a:gd name="T39" fmla="*/ 8035 h 21600"/>
              <a:gd name="T40" fmla="*/ 6466 w 21600"/>
              <a:gd name="T41" fmla="*/ 21600 h 21600"/>
              <a:gd name="T42" fmla="*/ 6466 w 21600"/>
              <a:gd name="T43" fmla="*/ 16643 h 21600"/>
              <a:gd name="T44" fmla="*/ 3761 w 21600"/>
              <a:gd name="T45" fmla="*/ 16643 h 21600"/>
              <a:gd name="T46" fmla="*/ 3761 w 21600"/>
              <a:gd name="T47" fmla="*/ 21600 h 21600"/>
              <a:gd name="T48" fmla="*/ 6466 w 21600"/>
              <a:gd name="T49" fmla="*/ 21600 h 21600"/>
              <a:gd name="T50" fmla="*/ 10227 w 21600"/>
              <a:gd name="T51" fmla="*/ 21600 h 21600"/>
              <a:gd name="T52" fmla="*/ 7567 w 21600"/>
              <a:gd name="T53" fmla="*/ 21600 h 21600"/>
              <a:gd name="T54" fmla="*/ 7567 w 21600"/>
              <a:gd name="T55" fmla="*/ 14817 h 21600"/>
              <a:gd name="T56" fmla="*/ 10227 w 21600"/>
              <a:gd name="T57" fmla="*/ 14817 h 21600"/>
              <a:gd name="T58" fmla="*/ 10227 w 21600"/>
              <a:gd name="T59" fmla="*/ 21600 h 21600"/>
              <a:gd name="T60" fmla="*/ 14033 w 21600"/>
              <a:gd name="T61" fmla="*/ 21600 h 21600"/>
              <a:gd name="T62" fmla="*/ 11327 w 21600"/>
              <a:gd name="T63" fmla="*/ 21600 h 21600"/>
              <a:gd name="T64" fmla="*/ 11327 w 21600"/>
              <a:gd name="T65" fmla="*/ 12313 h 21600"/>
              <a:gd name="T66" fmla="*/ 14033 w 21600"/>
              <a:gd name="T67" fmla="*/ 12313 h 21600"/>
              <a:gd name="T68" fmla="*/ 14033 w 21600"/>
              <a:gd name="T69" fmla="*/ 21600 h 21600"/>
              <a:gd name="T70" fmla="*/ 17794 w 21600"/>
              <a:gd name="T71" fmla="*/ 21600 h 21600"/>
              <a:gd name="T72" fmla="*/ 15088 w 21600"/>
              <a:gd name="T73" fmla="*/ 21600 h 21600"/>
              <a:gd name="T74" fmla="*/ 15088 w 21600"/>
              <a:gd name="T75" fmla="*/ 9861 h 21600"/>
              <a:gd name="T76" fmla="*/ 17794 w 21600"/>
              <a:gd name="T77" fmla="*/ 9861 h 21600"/>
              <a:gd name="T78" fmla="*/ 17794 w 21600"/>
              <a:gd name="T79" fmla="*/ 21600 h 21600"/>
              <a:gd name="T80" fmla="*/ 18894 w 21600"/>
              <a:gd name="T81" fmla="*/ 6783 h 21600"/>
              <a:gd name="T82" fmla="*/ 18894 w 21600"/>
              <a:gd name="T83" fmla="*/ 21600 h 21600"/>
              <a:gd name="T84" fmla="*/ 21600 w 21600"/>
              <a:gd name="T85" fmla="*/ 21600 h 21600"/>
              <a:gd name="T86" fmla="*/ 21600 w 21600"/>
              <a:gd name="T87" fmla="*/ 6783 h 21600"/>
              <a:gd name="T88" fmla="*/ 18894 w 21600"/>
              <a:gd name="T89" fmla="*/ 6783 h 21600"/>
              <a:gd name="T90" fmla="*/ 18894 w 21600"/>
              <a:gd name="T91" fmla="*/ 678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600" h="21600">
                <a:moveTo>
                  <a:pt x="8071" y="8035"/>
                </a:moveTo>
                <a:lnTo>
                  <a:pt x="11327" y="9235"/>
                </a:lnTo>
                <a:lnTo>
                  <a:pt x="14583" y="4904"/>
                </a:lnTo>
                <a:lnTo>
                  <a:pt x="15088" y="4330"/>
                </a:lnTo>
                <a:lnTo>
                  <a:pt x="17289" y="6157"/>
                </a:lnTo>
                <a:lnTo>
                  <a:pt x="17289" y="3078"/>
                </a:lnTo>
                <a:lnTo>
                  <a:pt x="17289" y="0"/>
                </a:lnTo>
                <a:lnTo>
                  <a:pt x="14583" y="626"/>
                </a:lnTo>
                <a:lnTo>
                  <a:pt x="11878" y="1200"/>
                </a:lnTo>
                <a:lnTo>
                  <a:pt x="14033" y="3704"/>
                </a:lnTo>
                <a:lnTo>
                  <a:pt x="10777" y="7409"/>
                </a:lnTo>
                <a:lnTo>
                  <a:pt x="7567" y="6157"/>
                </a:lnTo>
                <a:lnTo>
                  <a:pt x="5411" y="10487"/>
                </a:lnTo>
                <a:lnTo>
                  <a:pt x="2155" y="9235"/>
                </a:lnTo>
                <a:lnTo>
                  <a:pt x="550" y="14817"/>
                </a:lnTo>
                <a:lnTo>
                  <a:pt x="0" y="16017"/>
                </a:lnTo>
                <a:lnTo>
                  <a:pt x="1055" y="16643"/>
                </a:lnTo>
                <a:lnTo>
                  <a:pt x="2706" y="11113"/>
                </a:lnTo>
                <a:lnTo>
                  <a:pt x="5916" y="12313"/>
                </a:lnTo>
                <a:lnTo>
                  <a:pt x="8071" y="8035"/>
                </a:lnTo>
                <a:close/>
                <a:moveTo>
                  <a:pt x="6466" y="21600"/>
                </a:moveTo>
                <a:lnTo>
                  <a:pt x="6466" y="16643"/>
                </a:lnTo>
                <a:lnTo>
                  <a:pt x="3761" y="16643"/>
                </a:lnTo>
                <a:lnTo>
                  <a:pt x="3761" y="21600"/>
                </a:lnTo>
                <a:lnTo>
                  <a:pt x="6466" y="21600"/>
                </a:lnTo>
                <a:close/>
                <a:moveTo>
                  <a:pt x="10227" y="21600"/>
                </a:moveTo>
                <a:lnTo>
                  <a:pt x="7567" y="21600"/>
                </a:lnTo>
                <a:lnTo>
                  <a:pt x="7567" y="14817"/>
                </a:lnTo>
                <a:lnTo>
                  <a:pt x="10227" y="14817"/>
                </a:lnTo>
                <a:lnTo>
                  <a:pt x="10227" y="21600"/>
                </a:lnTo>
                <a:close/>
                <a:moveTo>
                  <a:pt x="14033" y="21600"/>
                </a:moveTo>
                <a:lnTo>
                  <a:pt x="11327" y="21600"/>
                </a:lnTo>
                <a:lnTo>
                  <a:pt x="11327" y="12313"/>
                </a:lnTo>
                <a:lnTo>
                  <a:pt x="14033" y="12313"/>
                </a:lnTo>
                <a:lnTo>
                  <a:pt x="14033" y="21600"/>
                </a:lnTo>
                <a:close/>
                <a:moveTo>
                  <a:pt x="17794" y="21600"/>
                </a:moveTo>
                <a:lnTo>
                  <a:pt x="15088" y="21600"/>
                </a:lnTo>
                <a:lnTo>
                  <a:pt x="15088" y="9861"/>
                </a:lnTo>
                <a:lnTo>
                  <a:pt x="17794" y="9861"/>
                </a:lnTo>
                <a:lnTo>
                  <a:pt x="17794" y="21600"/>
                </a:lnTo>
                <a:close/>
                <a:moveTo>
                  <a:pt x="18894" y="6783"/>
                </a:moveTo>
                <a:lnTo>
                  <a:pt x="18894" y="21600"/>
                </a:lnTo>
                <a:lnTo>
                  <a:pt x="21600" y="21600"/>
                </a:lnTo>
                <a:lnTo>
                  <a:pt x="21600" y="6783"/>
                </a:lnTo>
                <a:lnTo>
                  <a:pt x="18894" y="6783"/>
                </a:lnTo>
                <a:close/>
                <a:moveTo>
                  <a:pt x="18894" y="6783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6" name="Rectangle 32"/>
          <p:cNvSpPr/>
          <p:nvPr/>
        </p:nvSpPr>
        <p:spPr bwMode="auto">
          <a:xfrm>
            <a:off x="1235234" y="1298894"/>
            <a:ext cx="1548398" cy="4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医嘱的状态</a:t>
            </a:r>
          </a:p>
        </p:txBody>
      </p:sp>
      <p:sp>
        <p:nvSpPr>
          <p:cNvPr id="17" name="Oval 35"/>
          <p:cNvSpPr/>
          <p:nvPr/>
        </p:nvSpPr>
        <p:spPr bwMode="auto">
          <a:xfrm>
            <a:off x="407368" y="4065383"/>
            <a:ext cx="630266" cy="6287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8" name="AutoShape 36"/>
          <p:cNvSpPr/>
          <p:nvPr/>
        </p:nvSpPr>
        <p:spPr bwMode="auto">
          <a:xfrm>
            <a:off x="602320" y="4252506"/>
            <a:ext cx="250540" cy="244277"/>
          </a:xfrm>
          <a:custGeom>
            <a:avLst/>
            <a:gdLst>
              <a:gd name="T0" fmla="*/ 15451 w 20391"/>
              <a:gd name="T1" fmla="*/ 1380 h 20390"/>
              <a:gd name="T2" fmla="*/ 10196 w 20391"/>
              <a:gd name="T3" fmla="*/ 1380 h 20390"/>
              <a:gd name="T4" fmla="*/ 4941 w 20391"/>
              <a:gd name="T5" fmla="*/ 1380 h 20390"/>
              <a:gd name="T6" fmla="*/ 88 w 20391"/>
              <a:gd name="T7" fmla="*/ 3634 h 20390"/>
              <a:gd name="T8" fmla="*/ 6545 w 20391"/>
              <a:gd name="T9" fmla="*/ 11502 h 20390"/>
              <a:gd name="T10" fmla="*/ 9350 w 20391"/>
              <a:gd name="T11" fmla="*/ 13402 h 20390"/>
              <a:gd name="T12" fmla="*/ 8675 w 20391"/>
              <a:gd name="T13" fmla="*/ 18063 h 20390"/>
              <a:gd name="T14" fmla="*/ 5965 w 20391"/>
              <a:gd name="T15" fmla="*/ 20030 h 20390"/>
              <a:gd name="T16" fmla="*/ 5965 w 20391"/>
              <a:gd name="T17" fmla="*/ 20390 h 20390"/>
              <a:gd name="T18" fmla="*/ 10196 w 20391"/>
              <a:gd name="T19" fmla="*/ 20390 h 20390"/>
              <a:gd name="T20" fmla="*/ 14415 w 20391"/>
              <a:gd name="T21" fmla="*/ 20390 h 20390"/>
              <a:gd name="T22" fmla="*/ 14415 w 20391"/>
              <a:gd name="T23" fmla="*/ 20030 h 20390"/>
              <a:gd name="T24" fmla="*/ 11711 w 20391"/>
              <a:gd name="T25" fmla="*/ 18063 h 20390"/>
              <a:gd name="T26" fmla="*/ 11036 w 20391"/>
              <a:gd name="T27" fmla="*/ 13402 h 20390"/>
              <a:gd name="T28" fmla="*/ 13847 w 20391"/>
              <a:gd name="T29" fmla="*/ 11508 h 20390"/>
              <a:gd name="T30" fmla="*/ 20304 w 20391"/>
              <a:gd name="T31" fmla="*/ 3634 h 20390"/>
              <a:gd name="T32" fmla="*/ 15451 w 20391"/>
              <a:gd name="T33" fmla="*/ 1380 h 20390"/>
              <a:gd name="T34" fmla="*/ 1586 w 20391"/>
              <a:gd name="T35" fmla="*/ 1539 h 20390"/>
              <a:gd name="T36" fmla="*/ 5207 w 20391"/>
              <a:gd name="T37" fmla="*/ 3512 h 20390"/>
              <a:gd name="T38" fmla="*/ 6101 w 20391"/>
              <a:gd name="T39" fmla="*/ 10005 h 20390"/>
              <a:gd name="T40" fmla="*/ 6231 w 20391"/>
              <a:gd name="T41" fmla="*/ 10793 h 20390"/>
              <a:gd name="T42" fmla="*/ 1586 w 20391"/>
              <a:gd name="T43" fmla="*/ 1539 h 20390"/>
              <a:gd name="T44" fmla="*/ 14167 w 20391"/>
              <a:gd name="T45" fmla="*/ 10793 h 20390"/>
              <a:gd name="T46" fmla="*/ 14291 w 20391"/>
              <a:gd name="T47" fmla="*/ 10005 h 20390"/>
              <a:gd name="T48" fmla="*/ 15185 w 20391"/>
              <a:gd name="T49" fmla="*/ 3512 h 20390"/>
              <a:gd name="T50" fmla="*/ 18812 w 20391"/>
              <a:gd name="T51" fmla="*/ 1539 h 20390"/>
              <a:gd name="T52" fmla="*/ 14167 w 20391"/>
              <a:gd name="T53" fmla="*/ 10793 h 20390"/>
              <a:gd name="T54" fmla="*/ 14167 w 20391"/>
              <a:gd name="T55" fmla="*/ 10793 h 20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391" h="20390">
                <a:moveTo>
                  <a:pt x="15451" y="1380"/>
                </a:moveTo>
                <a:cubicBezTo>
                  <a:pt x="10196" y="1380"/>
                  <a:pt x="10196" y="1380"/>
                  <a:pt x="10196" y="1380"/>
                </a:cubicBezTo>
                <a:cubicBezTo>
                  <a:pt x="4941" y="1380"/>
                  <a:pt x="4941" y="1380"/>
                  <a:pt x="4941" y="1380"/>
                </a:cubicBezTo>
                <a:cubicBezTo>
                  <a:pt x="2953" y="-1210"/>
                  <a:pt x="-604" y="18"/>
                  <a:pt x="88" y="3634"/>
                </a:cubicBezTo>
                <a:cubicBezTo>
                  <a:pt x="923" y="7055"/>
                  <a:pt x="3775" y="9608"/>
                  <a:pt x="6545" y="11502"/>
                </a:cubicBezTo>
                <a:cubicBezTo>
                  <a:pt x="7119" y="12467"/>
                  <a:pt x="8184" y="13157"/>
                  <a:pt x="9350" y="13402"/>
                </a:cubicBezTo>
                <a:cubicBezTo>
                  <a:pt x="9362" y="13884"/>
                  <a:pt x="9403" y="16792"/>
                  <a:pt x="8675" y="18063"/>
                </a:cubicBezTo>
                <a:cubicBezTo>
                  <a:pt x="8101" y="18979"/>
                  <a:pt x="5965" y="20030"/>
                  <a:pt x="5965" y="20030"/>
                </a:cubicBezTo>
                <a:cubicBezTo>
                  <a:pt x="5965" y="20390"/>
                  <a:pt x="5965" y="20390"/>
                  <a:pt x="5965" y="20390"/>
                </a:cubicBezTo>
                <a:cubicBezTo>
                  <a:pt x="10196" y="20390"/>
                  <a:pt x="10196" y="20390"/>
                  <a:pt x="10196" y="20390"/>
                </a:cubicBezTo>
                <a:cubicBezTo>
                  <a:pt x="14415" y="20390"/>
                  <a:pt x="14415" y="20390"/>
                  <a:pt x="14415" y="20390"/>
                </a:cubicBezTo>
                <a:cubicBezTo>
                  <a:pt x="14415" y="20030"/>
                  <a:pt x="14415" y="20030"/>
                  <a:pt x="14415" y="20030"/>
                </a:cubicBezTo>
                <a:cubicBezTo>
                  <a:pt x="14415" y="20030"/>
                  <a:pt x="12285" y="18985"/>
                  <a:pt x="11711" y="18063"/>
                </a:cubicBezTo>
                <a:cubicBezTo>
                  <a:pt x="10983" y="16792"/>
                  <a:pt x="11030" y="13890"/>
                  <a:pt x="11036" y="13402"/>
                </a:cubicBezTo>
                <a:cubicBezTo>
                  <a:pt x="12202" y="13157"/>
                  <a:pt x="13273" y="12473"/>
                  <a:pt x="13847" y="11508"/>
                </a:cubicBezTo>
                <a:cubicBezTo>
                  <a:pt x="16617" y="9608"/>
                  <a:pt x="19469" y="7055"/>
                  <a:pt x="20304" y="3634"/>
                </a:cubicBezTo>
                <a:cubicBezTo>
                  <a:pt x="20996" y="18"/>
                  <a:pt x="17439" y="-1210"/>
                  <a:pt x="15451" y="1380"/>
                </a:cubicBezTo>
                <a:close/>
                <a:moveTo>
                  <a:pt x="1586" y="1539"/>
                </a:moveTo>
                <a:cubicBezTo>
                  <a:pt x="3231" y="555"/>
                  <a:pt x="4657" y="2541"/>
                  <a:pt x="5207" y="3512"/>
                </a:cubicBezTo>
                <a:cubicBezTo>
                  <a:pt x="5580" y="5290"/>
                  <a:pt x="6042" y="7873"/>
                  <a:pt x="6101" y="10005"/>
                </a:cubicBezTo>
                <a:cubicBezTo>
                  <a:pt x="6113" y="10280"/>
                  <a:pt x="6154" y="10543"/>
                  <a:pt x="6231" y="10793"/>
                </a:cubicBezTo>
                <a:cubicBezTo>
                  <a:pt x="810" y="7067"/>
                  <a:pt x="159" y="2388"/>
                  <a:pt x="1586" y="1539"/>
                </a:cubicBezTo>
                <a:close/>
                <a:moveTo>
                  <a:pt x="14167" y="10793"/>
                </a:moveTo>
                <a:cubicBezTo>
                  <a:pt x="14238" y="10543"/>
                  <a:pt x="14285" y="10280"/>
                  <a:pt x="14291" y="10005"/>
                </a:cubicBezTo>
                <a:cubicBezTo>
                  <a:pt x="14350" y="7873"/>
                  <a:pt x="14812" y="5290"/>
                  <a:pt x="15185" y="3512"/>
                </a:cubicBezTo>
                <a:cubicBezTo>
                  <a:pt x="15735" y="2541"/>
                  <a:pt x="17161" y="555"/>
                  <a:pt x="18812" y="1539"/>
                </a:cubicBezTo>
                <a:cubicBezTo>
                  <a:pt x="20239" y="2388"/>
                  <a:pt x="19588" y="7067"/>
                  <a:pt x="14167" y="10793"/>
                </a:cubicBezTo>
                <a:close/>
                <a:moveTo>
                  <a:pt x="14167" y="10793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9" name="Rectangle 32"/>
          <p:cNvSpPr/>
          <p:nvPr/>
        </p:nvSpPr>
        <p:spPr bwMode="auto">
          <a:xfrm>
            <a:off x="1259926" y="4235290"/>
            <a:ext cx="2099770" cy="4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执行记录的状态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028100" y="41656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特殊医嘱</a:t>
            </a:r>
          </a:p>
        </p:txBody>
      </p:sp>
      <p:sp>
        <p:nvSpPr>
          <p:cNvPr id="51" name="Oval 12"/>
          <p:cNvSpPr/>
          <p:nvPr/>
        </p:nvSpPr>
        <p:spPr>
          <a:xfrm>
            <a:off x="4435717" y="1641379"/>
            <a:ext cx="1438201" cy="14382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2" name="Oval 13"/>
          <p:cNvSpPr/>
          <p:nvPr/>
        </p:nvSpPr>
        <p:spPr>
          <a:xfrm>
            <a:off x="1869796" y="1641379"/>
            <a:ext cx="1438201" cy="14382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3" name="Oval 16"/>
          <p:cNvSpPr/>
          <p:nvPr/>
        </p:nvSpPr>
        <p:spPr>
          <a:xfrm>
            <a:off x="581057" y="3169501"/>
            <a:ext cx="1438201" cy="14382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4" name="Oval 18"/>
          <p:cNvSpPr/>
          <p:nvPr/>
        </p:nvSpPr>
        <p:spPr>
          <a:xfrm>
            <a:off x="3129657" y="3169501"/>
            <a:ext cx="1438201" cy="14382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5" name="Oval 24"/>
          <p:cNvSpPr/>
          <p:nvPr/>
        </p:nvSpPr>
        <p:spPr>
          <a:xfrm>
            <a:off x="9641912" y="1641379"/>
            <a:ext cx="1438201" cy="14382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6" name="Oval 26"/>
          <p:cNvSpPr/>
          <p:nvPr/>
        </p:nvSpPr>
        <p:spPr>
          <a:xfrm>
            <a:off x="5719897" y="3169501"/>
            <a:ext cx="1438201" cy="14382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7" name="Oval 28"/>
          <p:cNvSpPr/>
          <p:nvPr/>
        </p:nvSpPr>
        <p:spPr>
          <a:xfrm>
            <a:off x="8353787" y="3160066"/>
            <a:ext cx="1438201" cy="14382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8" name="Oval 30"/>
          <p:cNvSpPr/>
          <p:nvPr/>
        </p:nvSpPr>
        <p:spPr>
          <a:xfrm>
            <a:off x="7042991" y="1641379"/>
            <a:ext cx="1438201" cy="14382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9" name="Freeform 5"/>
          <p:cNvSpPr>
            <a:spLocks noEditPoints="1"/>
          </p:cNvSpPr>
          <p:nvPr/>
        </p:nvSpPr>
        <p:spPr bwMode="auto">
          <a:xfrm>
            <a:off x="4830298" y="2037827"/>
            <a:ext cx="649039" cy="458291"/>
          </a:xfrm>
          <a:custGeom>
            <a:avLst/>
            <a:gdLst>
              <a:gd name="T0" fmla="*/ 218 w 219"/>
              <a:gd name="T1" fmla="*/ 117 h 154"/>
              <a:gd name="T2" fmla="*/ 219 w 219"/>
              <a:gd name="T3" fmla="*/ 118 h 154"/>
              <a:gd name="T4" fmla="*/ 218 w 219"/>
              <a:gd name="T5" fmla="*/ 119 h 154"/>
              <a:gd name="T6" fmla="*/ 174 w 219"/>
              <a:gd name="T7" fmla="*/ 153 h 154"/>
              <a:gd name="T8" fmla="*/ 172 w 219"/>
              <a:gd name="T9" fmla="*/ 153 h 154"/>
              <a:gd name="T10" fmla="*/ 171 w 219"/>
              <a:gd name="T11" fmla="*/ 151 h 154"/>
              <a:gd name="T12" fmla="*/ 179 w 219"/>
              <a:gd name="T13" fmla="*/ 133 h 154"/>
              <a:gd name="T14" fmla="*/ 113 w 219"/>
              <a:gd name="T15" fmla="*/ 106 h 154"/>
              <a:gd name="T16" fmla="*/ 126 w 219"/>
              <a:gd name="T17" fmla="*/ 89 h 154"/>
              <a:gd name="T18" fmla="*/ 131 w 219"/>
              <a:gd name="T19" fmla="*/ 82 h 154"/>
              <a:gd name="T20" fmla="*/ 179 w 219"/>
              <a:gd name="T21" fmla="*/ 103 h 154"/>
              <a:gd name="T22" fmla="*/ 171 w 219"/>
              <a:gd name="T23" fmla="*/ 85 h 154"/>
              <a:gd name="T24" fmla="*/ 172 w 219"/>
              <a:gd name="T25" fmla="*/ 83 h 154"/>
              <a:gd name="T26" fmla="*/ 173 w 219"/>
              <a:gd name="T27" fmla="*/ 82 h 154"/>
              <a:gd name="T28" fmla="*/ 174 w 219"/>
              <a:gd name="T29" fmla="*/ 83 h 154"/>
              <a:gd name="T30" fmla="*/ 218 w 219"/>
              <a:gd name="T31" fmla="*/ 117 h 154"/>
              <a:gd name="T32" fmla="*/ 45 w 219"/>
              <a:gd name="T33" fmla="*/ 71 h 154"/>
              <a:gd name="T34" fmla="*/ 46 w 219"/>
              <a:gd name="T35" fmla="*/ 71 h 154"/>
              <a:gd name="T36" fmla="*/ 47 w 219"/>
              <a:gd name="T37" fmla="*/ 71 h 154"/>
              <a:gd name="T38" fmla="*/ 47 w 219"/>
              <a:gd name="T39" fmla="*/ 69 h 154"/>
              <a:gd name="T40" fmla="*/ 40 w 219"/>
              <a:gd name="T41" fmla="*/ 50 h 154"/>
              <a:gd name="T42" fmla="*/ 87 w 219"/>
              <a:gd name="T43" fmla="*/ 72 h 154"/>
              <a:gd name="T44" fmla="*/ 93 w 219"/>
              <a:gd name="T45" fmla="*/ 65 h 154"/>
              <a:gd name="T46" fmla="*/ 106 w 219"/>
              <a:gd name="T47" fmla="*/ 49 h 154"/>
              <a:gd name="T48" fmla="*/ 40 w 219"/>
              <a:gd name="T49" fmla="*/ 21 h 154"/>
              <a:gd name="T50" fmla="*/ 47 w 219"/>
              <a:gd name="T51" fmla="*/ 2 h 154"/>
              <a:gd name="T52" fmla="*/ 47 w 219"/>
              <a:gd name="T53" fmla="*/ 0 h 154"/>
              <a:gd name="T54" fmla="*/ 45 w 219"/>
              <a:gd name="T55" fmla="*/ 0 h 154"/>
              <a:gd name="T56" fmla="*/ 0 w 219"/>
              <a:gd name="T57" fmla="*/ 34 h 154"/>
              <a:gd name="T58" fmla="*/ 0 w 219"/>
              <a:gd name="T59" fmla="*/ 35 h 154"/>
              <a:gd name="T60" fmla="*/ 0 w 219"/>
              <a:gd name="T61" fmla="*/ 37 h 154"/>
              <a:gd name="T62" fmla="*/ 45 w 219"/>
              <a:gd name="T63" fmla="*/ 71 h 154"/>
              <a:gd name="T64" fmla="*/ 121 w 219"/>
              <a:gd name="T65" fmla="*/ 86 h 154"/>
              <a:gd name="T66" fmla="*/ 179 w 219"/>
              <a:gd name="T67" fmla="*/ 50 h 154"/>
              <a:gd name="T68" fmla="*/ 171 w 219"/>
              <a:gd name="T69" fmla="*/ 69 h 154"/>
              <a:gd name="T70" fmla="*/ 172 w 219"/>
              <a:gd name="T71" fmla="*/ 71 h 154"/>
              <a:gd name="T72" fmla="*/ 173 w 219"/>
              <a:gd name="T73" fmla="*/ 71 h 154"/>
              <a:gd name="T74" fmla="*/ 174 w 219"/>
              <a:gd name="T75" fmla="*/ 71 h 154"/>
              <a:gd name="T76" fmla="*/ 218 w 219"/>
              <a:gd name="T77" fmla="*/ 37 h 154"/>
              <a:gd name="T78" fmla="*/ 219 w 219"/>
              <a:gd name="T79" fmla="*/ 35 h 154"/>
              <a:gd name="T80" fmla="*/ 218 w 219"/>
              <a:gd name="T81" fmla="*/ 34 h 154"/>
              <a:gd name="T82" fmla="*/ 174 w 219"/>
              <a:gd name="T83" fmla="*/ 0 h 154"/>
              <a:gd name="T84" fmla="*/ 172 w 219"/>
              <a:gd name="T85" fmla="*/ 0 h 154"/>
              <a:gd name="T86" fmla="*/ 171 w 219"/>
              <a:gd name="T87" fmla="*/ 2 h 154"/>
              <a:gd name="T88" fmla="*/ 179 w 219"/>
              <a:gd name="T89" fmla="*/ 21 h 154"/>
              <a:gd name="T90" fmla="*/ 97 w 219"/>
              <a:gd name="T91" fmla="*/ 69 h 154"/>
              <a:gd name="T92" fmla="*/ 40 w 219"/>
              <a:gd name="T93" fmla="*/ 103 h 154"/>
              <a:gd name="T94" fmla="*/ 47 w 219"/>
              <a:gd name="T95" fmla="*/ 85 h 154"/>
              <a:gd name="T96" fmla="*/ 47 w 219"/>
              <a:gd name="T97" fmla="*/ 83 h 154"/>
              <a:gd name="T98" fmla="*/ 46 w 219"/>
              <a:gd name="T99" fmla="*/ 82 h 154"/>
              <a:gd name="T100" fmla="*/ 45 w 219"/>
              <a:gd name="T101" fmla="*/ 83 h 154"/>
              <a:gd name="T102" fmla="*/ 0 w 219"/>
              <a:gd name="T103" fmla="*/ 117 h 154"/>
              <a:gd name="T104" fmla="*/ 0 w 219"/>
              <a:gd name="T105" fmla="*/ 118 h 154"/>
              <a:gd name="T106" fmla="*/ 0 w 219"/>
              <a:gd name="T107" fmla="*/ 119 h 154"/>
              <a:gd name="T108" fmla="*/ 45 w 219"/>
              <a:gd name="T109" fmla="*/ 153 h 154"/>
              <a:gd name="T110" fmla="*/ 47 w 219"/>
              <a:gd name="T111" fmla="*/ 153 h 154"/>
              <a:gd name="T112" fmla="*/ 47 w 219"/>
              <a:gd name="T113" fmla="*/ 151 h 154"/>
              <a:gd name="T114" fmla="*/ 40 w 219"/>
              <a:gd name="T115" fmla="*/ 133 h 154"/>
              <a:gd name="T116" fmla="*/ 121 w 219"/>
              <a:gd name="T117" fmla="*/ 8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9" h="154">
                <a:moveTo>
                  <a:pt x="218" y="117"/>
                </a:moveTo>
                <a:cubicBezTo>
                  <a:pt x="219" y="117"/>
                  <a:pt x="219" y="117"/>
                  <a:pt x="219" y="118"/>
                </a:cubicBezTo>
                <a:cubicBezTo>
                  <a:pt x="219" y="119"/>
                  <a:pt x="219" y="119"/>
                  <a:pt x="218" y="119"/>
                </a:cubicBezTo>
                <a:cubicBezTo>
                  <a:pt x="174" y="153"/>
                  <a:pt x="174" y="153"/>
                  <a:pt x="174" y="153"/>
                </a:cubicBezTo>
                <a:cubicBezTo>
                  <a:pt x="174" y="154"/>
                  <a:pt x="173" y="154"/>
                  <a:pt x="172" y="153"/>
                </a:cubicBezTo>
                <a:cubicBezTo>
                  <a:pt x="171" y="153"/>
                  <a:pt x="171" y="152"/>
                  <a:pt x="171" y="151"/>
                </a:cubicBezTo>
                <a:cubicBezTo>
                  <a:pt x="179" y="133"/>
                  <a:pt x="179" y="133"/>
                  <a:pt x="179" y="133"/>
                </a:cubicBezTo>
                <a:cubicBezTo>
                  <a:pt x="145" y="131"/>
                  <a:pt x="126" y="119"/>
                  <a:pt x="113" y="106"/>
                </a:cubicBezTo>
                <a:cubicBezTo>
                  <a:pt x="118" y="100"/>
                  <a:pt x="122" y="94"/>
                  <a:pt x="126" y="89"/>
                </a:cubicBezTo>
                <a:cubicBezTo>
                  <a:pt x="128" y="86"/>
                  <a:pt x="130" y="84"/>
                  <a:pt x="131" y="82"/>
                </a:cubicBezTo>
                <a:cubicBezTo>
                  <a:pt x="141" y="93"/>
                  <a:pt x="154" y="102"/>
                  <a:pt x="179" y="103"/>
                </a:cubicBezTo>
                <a:cubicBezTo>
                  <a:pt x="171" y="85"/>
                  <a:pt x="171" y="85"/>
                  <a:pt x="171" y="85"/>
                </a:cubicBezTo>
                <a:cubicBezTo>
                  <a:pt x="171" y="84"/>
                  <a:pt x="171" y="83"/>
                  <a:pt x="172" y="83"/>
                </a:cubicBezTo>
                <a:cubicBezTo>
                  <a:pt x="172" y="82"/>
                  <a:pt x="173" y="82"/>
                  <a:pt x="173" y="82"/>
                </a:cubicBezTo>
                <a:cubicBezTo>
                  <a:pt x="173" y="82"/>
                  <a:pt x="174" y="82"/>
                  <a:pt x="174" y="83"/>
                </a:cubicBezTo>
                <a:lnTo>
                  <a:pt x="218" y="117"/>
                </a:lnTo>
                <a:close/>
                <a:moveTo>
                  <a:pt x="45" y="71"/>
                </a:moveTo>
                <a:cubicBezTo>
                  <a:pt x="45" y="71"/>
                  <a:pt x="45" y="71"/>
                  <a:pt x="46" y="71"/>
                </a:cubicBezTo>
                <a:cubicBezTo>
                  <a:pt x="46" y="71"/>
                  <a:pt x="46" y="71"/>
                  <a:pt x="47" y="71"/>
                </a:cubicBezTo>
                <a:cubicBezTo>
                  <a:pt x="47" y="70"/>
                  <a:pt x="48" y="69"/>
                  <a:pt x="47" y="69"/>
                </a:cubicBezTo>
                <a:cubicBezTo>
                  <a:pt x="40" y="50"/>
                  <a:pt x="40" y="50"/>
                  <a:pt x="40" y="50"/>
                </a:cubicBezTo>
                <a:cubicBezTo>
                  <a:pt x="65" y="52"/>
                  <a:pt x="77" y="61"/>
                  <a:pt x="87" y="72"/>
                </a:cubicBezTo>
                <a:cubicBezTo>
                  <a:pt x="89" y="70"/>
                  <a:pt x="91" y="68"/>
                  <a:pt x="93" y="65"/>
                </a:cubicBezTo>
                <a:cubicBezTo>
                  <a:pt x="96" y="60"/>
                  <a:pt x="101" y="54"/>
                  <a:pt x="106" y="49"/>
                </a:cubicBezTo>
                <a:cubicBezTo>
                  <a:pt x="92" y="35"/>
                  <a:pt x="73" y="23"/>
                  <a:pt x="40" y="21"/>
                </a:cubicBezTo>
                <a:cubicBezTo>
                  <a:pt x="47" y="2"/>
                  <a:pt x="47" y="2"/>
                  <a:pt x="47" y="2"/>
                </a:cubicBezTo>
                <a:cubicBezTo>
                  <a:pt x="48" y="1"/>
                  <a:pt x="47" y="1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4"/>
                  <a:pt x="0" y="35"/>
                  <a:pt x="0" y="35"/>
                </a:cubicBezTo>
                <a:cubicBezTo>
                  <a:pt x="0" y="36"/>
                  <a:pt x="0" y="36"/>
                  <a:pt x="0" y="37"/>
                </a:cubicBezTo>
                <a:lnTo>
                  <a:pt x="45" y="71"/>
                </a:lnTo>
                <a:close/>
                <a:moveTo>
                  <a:pt x="121" y="86"/>
                </a:moveTo>
                <a:cubicBezTo>
                  <a:pt x="134" y="67"/>
                  <a:pt x="145" y="53"/>
                  <a:pt x="179" y="50"/>
                </a:cubicBezTo>
                <a:cubicBezTo>
                  <a:pt x="171" y="69"/>
                  <a:pt x="171" y="69"/>
                  <a:pt x="171" y="69"/>
                </a:cubicBezTo>
                <a:cubicBezTo>
                  <a:pt x="171" y="69"/>
                  <a:pt x="171" y="70"/>
                  <a:pt x="172" y="71"/>
                </a:cubicBezTo>
                <a:cubicBezTo>
                  <a:pt x="172" y="71"/>
                  <a:pt x="173" y="71"/>
                  <a:pt x="173" y="71"/>
                </a:cubicBezTo>
                <a:cubicBezTo>
                  <a:pt x="173" y="71"/>
                  <a:pt x="174" y="71"/>
                  <a:pt x="174" y="71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9" y="36"/>
                  <a:pt x="219" y="36"/>
                  <a:pt x="219" y="35"/>
                </a:cubicBezTo>
                <a:cubicBezTo>
                  <a:pt x="219" y="35"/>
                  <a:pt x="219" y="34"/>
                  <a:pt x="218" y="34"/>
                </a:cubicBezTo>
                <a:cubicBezTo>
                  <a:pt x="174" y="0"/>
                  <a:pt x="174" y="0"/>
                  <a:pt x="174" y="0"/>
                </a:cubicBezTo>
                <a:cubicBezTo>
                  <a:pt x="174" y="0"/>
                  <a:pt x="173" y="0"/>
                  <a:pt x="172" y="0"/>
                </a:cubicBezTo>
                <a:cubicBezTo>
                  <a:pt x="171" y="1"/>
                  <a:pt x="171" y="1"/>
                  <a:pt x="171" y="2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30" y="23"/>
                  <a:pt x="112" y="48"/>
                  <a:pt x="97" y="69"/>
                </a:cubicBezTo>
                <a:cubicBezTo>
                  <a:pt x="84" y="87"/>
                  <a:pt x="74" y="101"/>
                  <a:pt x="40" y="103"/>
                </a:cubicBezTo>
                <a:cubicBezTo>
                  <a:pt x="47" y="85"/>
                  <a:pt x="47" y="85"/>
                  <a:pt x="47" y="85"/>
                </a:cubicBezTo>
                <a:cubicBezTo>
                  <a:pt x="48" y="84"/>
                  <a:pt x="47" y="83"/>
                  <a:pt x="47" y="83"/>
                </a:cubicBezTo>
                <a:cubicBezTo>
                  <a:pt x="46" y="82"/>
                  <a:pt x="46" y="82"/>
                  <a:pt x="46" y="82"/>
                </a:cubicBezTo>
                <a:cubicBezTo>
                  <a:pt x="45" y="82"/>
                  <a:pt x="45" y="82"/>
                  <a:pt x="45" y="8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8"/>
                </a:cubicBezTo>
                <a:cubicBezTo>
                  <a:pt x="0" y="119"/>
                  <a:pt x="0" y="119"/>
                  <a:pt x="0" y="119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4"/>
                  <a:pt x="46" y="154"/>
                  <a:pt x="47" y="153"/>
                </a:cubicBezTo>
                <a:cubicBezTo>
                  <a:pt x="47" y="153"/>
                  <a:pt x="48" y="152"/>
                  <a:pt x="47" y="151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89" y="131"/>
                  <a:pt x="107" y="106"/>
                  <a:pt x="121" y="8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grpSp>
        <p:nvGrpSpPr>
          <p:cNvPr id="60" name="Group 49"/>
          <p:cNvGrpSpPr/>
          <p:nvPr/>
        </p:nvGrpSpPr>
        <p:grpSpPr>
          <a:xfrm>
            <a:off x="2234808" y="1940319"/>
            <a:ext cx="708177" cy="586803"/>
            <a:chOff x="6350" y="0"/>
            <a:chExt cx="733775" cy="608013"/>
          </a:xfrm>
          <a:solidFill>
            <a:schemeClr val="bg1"/>
          </a:solidFill>
        </p:grpSpPr>
        <p:sp>
          <p:nvSpPr>
            <p:cNvPr id="61" name="Freeform 9"/>
            <p:cNvSpPr/>
            <p:nvPr/>
          </p:nvSpPr>
          <p:spPr bwMode="auto">
            <a:xfrm>
              <a:off x="132112" y="309563"/>
              <a:ext cx="307975" cy="290513"/>
            </a:xfrm>
            <a:custGeom>
              <a:avLst/>
              <a:gdLst>
                <a:gd name="T0" fmla="*/ 194 w 194"/>
                <a:gd name="T1" fmla="*/ 0 h 183"/>
                <a:gd name="T2" fmla="*/ 0 w 194"/>
                <a:gd name="T3" fmla="*/ 0 h 183"/>
                <a:gd name="T4" fmla="*/ 0 w 194"/>
                <a:gd name="T5" fmla="*/ 31 h 183"/>
                <a:gd name="T6" fmla="*/ 19 w 194"/>
                <a:gd name="T7" fmla="*/ 31 h 183"/>
                <a:gd name="T8" fmla="*/ 19 w 194"/>
                <a:gd name="T9" fmla="*/ 183 h 183"/>
                <a:gd name="T10" fmla="*/ 161 w 194"/>
                <a:gd name="T11" fmla="*/ 183 h 183"/>
                <a:gd name="T12" fmla="*/ 161 w 194"/>
                <a:gd name="T13" fmla="*/ 31 h 183"/>
                <a:gd name="T14" fmla="*/ 194 w 194"/>
                <a:gd name="T15" fmla="*/ 31 h 183"/>
                <a:gd name="T16" fmla="*/ 194 w 194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83">
                  <a:moveTo>
                    <a:pt x="194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19" y="31"/>
                  </a:lnTo>
                  <a:lnTo>
                    <a:pt x="19" y="183"/>
                  </a:lnTo>
                  <a:lnTo>
                    <a:pt x="161" y="183"/>
                  </a:lnTo>
                  <a:lnTo>
                    <a:pt x="161" y="31"/>
                  </a:lnTo>
                  <a:lnTo>
                    <a:pt x="194" y="31"/>
                  </a:lnTo>
                  <a:lnTo>
                    <a:pt x="194" y="0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4450" y="0"/>
              <a:ext cx="111125" cy="10795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64" name="Freeform 11"/>
            <p:cNvSpPr/>
            <p:nvPr/>
          </p:nvSpPr>
          <p:spPr bwMode="auto">
            <a:xfrm>
              <a:off x="535337" y="252413"/>
              <a:ext cx="204788" cy="352425"/>
            </a:xfrm>
            <a:custGeom>
              <a:avLst/>
              <a:gdLst>
                <a:gd name="T0" fmla="*/ 50 w 54"/>
                <a:gd name="T1" fmla="*/ 0 h 92"/>
                <a:gd name="T2" fmla="*/ 49 w 54"/>
                <a:gd name="T3" fmla="*/ 1 h 92"/>
                <a:gd name="T4" fmla="*/ 29 w 54"/>
                <a:gd name="T5" fmla="*/ 47 h 92"/>
                <a:gd name="T6" fmla="*/ 25 w 54"/>
                <a:gd name="T7" fmla="*/ 47 h 92"/>
                <a:gd name="T8" fmla="*/ 1 w 54"/>
                <a:gd name="T9" fmla="*/ 56 h 92"/>
                <a:gd name="T10" fmla="*/ 0 w 54"/>
                <a:gd name="T11" fmla="*/ 57 h 92"/>
                <a:gd name="T12" fmla="*/ 3 w 54"/>
                <a:gd name="T13" fmla="*/ 61 h 92"/>
                <a:gd name="T14" fmla="*/ 4 w 54"/>
                <a:gd name="T15" fmla="*/ 61 h 92"/>
                <a:gd name="T16" fmla="*/ 17 w 54"/>
                <a:gd name="T17" fmla="*/ 54 h 92"/>
                <a:gd name="T18" fmla="*/ 17 w 54"/>
                <a:gd name="T19" fmla="*/ 81 h 92"/>
                <a:gd name="T20" fmla="*/ 9 w 54"/>
                <a:gd name="T21" fmla="*/ 85 h 92"/>
                <a:gd name="T22" fmla="*/ 11 w 54"/>
                <a:gd name="T23" fmla="*/ 90 h 92"/>
                <a:gd name="T24" fmla="*/ 19 w 54"/>
                <a:gd name="T25" fmla="*/ 86 h 92"/>
                <a:gd name="T26" fmla="*/ 27 w 54"/>
                <a:gd name="T27" fmla="*/ 92 h 92"/>
                <a:gd name="T28" fmla="*/ 30 w 54"/>
                <a:gd name="T29" fmla="*/ 87 h 92"/>
                <a:gd name="T30" fmla="*/ 22 w 54"/>
                <a:gd name="T31" fmla="*/ 81 h 92"/>
                <a:gd name="T32" fmla="*/ 22 w 54"/>
                <a:gd name="T33" fmla="*/ 53 h 92"/>
                <a:gd name="T34" fmla="*/ 25 w 54"/>
                <a:gd name="T35" fmla="*/ 52 h 92"/>
                <a:gd name="T36" fmla="*/ 30 w 54"/>
                <a:gd name="T37" fmla="*/ 53 h 92"/>
                <a:gd name="T38" fmla="*/ 32 w 54"/>
                <a:gd name="T39" fmla="*/ 54 h 92"/>
                <a:gd name="T40" fmla="*/ 33 w 54"/>
                <a:gd name="T41" fmla="*/ 51 h 92"/>
                <a:gd name="T42" fmla="*/ 53 w 54"/>
                <a:gd name="T43" fmla="*/ 5 h 92"/>
                <a:gd name="T44" fmla="*/ 54 w 54"/>
                <a:gd name="T45" fmla="*/ 5 h 92"/>
                <a:gd name="T46" fmla="*/ 50 w 54"/>
                <a:gd name="T4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92">
                  <a:moveTo>
                    <a:pt x="50" y="0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1" y="8"/>
                    <a:pt x="32" y="37"/>
                    <a:pt x="29" y="47"/>
                  </a:cubicBezTo>
                  <a:cubicBezTo>
                    <a:pt x="27" y="47"/>
                    <a:pt x="26" y="47"/>
                    <a:pt x="25" y="47"/>
                  </a:cubicBezTo>
                  <a:cubicBezTo>
                    <a:pt x="13" y="47"/>
                    <a:pt x="1" y="56"/>
                    <a:pt x="1" y="5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10" y="56"/>
                    <a:pt x="17" y="54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3" y="53"/>
                    <a:pt x="24" y="52"/>
                    <a:pt x="25" y="52"/>
                  </a:cubicBezTo>
                  <a:cubicBezTo>
                    <a:pt x="27" y="52"/>
                    <a:pt x="28" y="53"/>
                    <a:pt x="30" y="53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7" y="36"/>
                    <a:pt x="47" y="11"/>
                    <a:pt x="53" y="5"/>
                  </a:cubicBezTo>
                  <a:cubicBezTo>
                    <a:pt x="54" y="5"/>
                    <a:pt x="54" y="5"/>
                    <a:pt x="54" y="5"/>
                  </a:cubicBezTo>
                  <a:lnTo>
                    <a:pt x="50" y="0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65" name="Freeform 12"/>
            <p:cNvSpPr/>
            <p:nvPr/>
          </p:nvSpPr>
          <p:spPr bwMode="auto">
            <a:xfrm>
              <a:off x="6350" y="114300"/>
              <a:ext cx="244475" cy="485775"/>
            </a:xfrm>
            <a:custGeom>
              <a:avLst/>
              <a:gdLst>
                <a:gd name="T0" fmla="*/ 48 w 64"/>
                <a:gd name="T1" fmla="*/ 27 h 127"/>
                <a:gd name="T2" fmla="*/ 28 w 64"/>
                <a:gd name="T3" fmla="*/ 28 h 127"/>
                <a:gd name="T4" fmla="*/ 30 w 64"/>
                <a:gd name="T5" fmla="*/ 18 h 127"/>
                <a:gd name="T6" fmla="*/ 19 w 64"/>
                <a:gd name="T7" fmla="*/ 1 h 127"/>
                <a:gd name="T8" fmla="*/ 7 w 64"/>
                <a:gd name="T9" fmla="*/ 4 h 127"/>
                <a:gd name="T10" fmla="*/ 5 w 64"/>
                <a:gd name="T11" fmla="*/ 5 h 127"/>
                <a:gd name="T12" fmla="*/ 0 w 64"/>
                <a:gd name="T13" fmla="*/ 35 h 127"/>
                <a:gd name="T14" fmla="*/ 6 w 64"/>
                <a:gd name="T15" fmla="*/ 74 h 127"/>
                <a:gd name="T16" fmla="*/ 6 w 64"/>
                <a:gd name="T17" fmla="*/ 118 h 127"/>
                <a:gd name="T18" fmla="*/ 20 w 64"/>
                <a:gd name="T19" fmla="*/ 118 h 127"/>
                <a:gd name="T20" fmla="*/ 20 w 64"/>
                <a:gd name="T21" fmla="*/ 72 h 127"/>
                <a:gd name="T22" fmla="*/ 23 w 64"/>
                <a:gd name="T23" fmla="*/ 72 h 127"/>
                <a:gd name="T24" fmla="*/ 24 w 64"/>
                <a:gd name="T25" fmla="*/ 66 h 127"/>
                <a:gd name="T26" fmla="*/ 25 w 64"/>
                <a:gd name="T27" fmla="*/ 44 h 127"/>
                <a:gd name="T28" fmla="*/ 56 w 64"/>
                <a:gd name="T29" fmla="*/ 40 h 127"/>
                <a:gd name="T30" fmla="*/ 48 w 64"/>
                <a:gd name="T31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27">
                  <a:moveTo>
                    <a:pt x="48" y="27"/>
                  </a:moveTo>
                  <a:cubicBezTo>
                    <a:pt x="40" y="31"/>
                    <a:pt x="34" y="31"/>
                    <a:pt x="28" y="28"/>
                  </a:cubicBezTo>
                  <a:cubicBezTo>
                    <a:pt x="29" y="25"/>
                    <a:pt x="29" y="21"/>
                    <a:pt x="30" y="18"/>
                  </a:cubicBezTo>
                  <a:cubicBezTo>
                    <a:pt x="33" y="10"/>
                    <a:pt x="26" y="2"/>
                    <a:pt x="19" y="1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2" y="16"/>
                    <a:pt x="0" y="35"/>
                    <a:pt x="0" y="35"/>
                  </a:cubicBezTo>
                  <a:cubicBezTo>
                    <a:pt x="0" y="65"/>
                    <a:pt x="3" y="73"/>
                    <a:pt x="6" y="74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27"/>
                    <a:pt x="20" y="127"/>
                    <a:pt x="20" y="118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0"/>
                    <a:pt x="24" y="68"/>
                    <a:pt x="24" y="66"/>
                  </a:cubicBezTo>
                  <a:cubicBezTo>
                    <a:pt x="24" y="58"/>
                    <a:pt x="25" y="51"/>
                    <a:pt x="25" y="44"/>
                  </a:cubicBezTo>
                  <a:cubicBezTo>
                    <a:pt x="35" y="47"/>
                    <a:pt x="45" y="46"/>
                    <a:pt x="56" y="40"/>
                  </a:cubicBezTo>
                  <a:cubicBezTo>
                    <a:pt x="64" y="36"/>
                    <a:pt x="57" y="23"/>
                    <a:pt x="48" y="27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66" name="Freeform 13"/>
            <p:cNvSpPr/>
            <p:nvPr/>
          </p:nvSpPr>
          <p:spPr bwMode="auto">
            <a:xfrm>
              <a:off x="330549" y="80963"/>
              <a:ext cx="406400" cy="527050"/>
            </a:xfrm>
            <a:custGeom>
              <a:avLst/>
              <a:gdLst>
                <a:gd name="T0" fmla="*/ 84 w 107"/>
                <a:gd name="T1" fmla="*/ 76 h 138"/>
                <a:gd name="T2" fmla="*/ 95 w 107"/>
                <a:gd name="T3" fmla="*/ 48 h 138"/>
                <a:gd name="T4" fmla="*/ 74 w 107"/>
                <a:gd name="T5" fmla="*/ 28 h 138"/>
                <a:gd name="T6" fmla="*/ 70 w 107"/>
                <a:gd name="T7" fmla="*/ 33 h 138"/>
                <a:gd name="T8" fmla="*/ 38 w 107"/>
                <a:gd name="T9" fmla="*/ 27 h 138"/>
                <a:gd name="T10" fmla="*/ 32 w 107"/>
                <a:gd name="T11" fmla="*/ 28 h 138"/>
                <a:gd name="T12" fmla="*/ 2 w 107"/>
                <a:gd name="T13" fmla="*/ 0 h 138"/>
                <a:gd name="T14" fmla="*/ 0 w 107"/>
                <a:gd name="T15" fmla="*/ 3 h 138"/>
                <a:gd name="T16" fmla="*/ 29 w 107"/>
                <a:gd name="T17" fmla="*/ 31 h 138"/>
                <a:gd name="T18" fmla="*/ 34 w 107"/>
                <a:gd name="T19" fmla="*/ 42 h 138"/>
                <a:gd name="T20" fmla="*/ 62 w 107"/>
                <a:gd name="T21" fmla="*/ 48 h 138"/>
                <a:gd name="T22" fmla="*/ 55 w 107"/>
                <a:gd name="T23" fmla="*/ 75 h 138"/>
                <a:gd name="T24" fmla="*/ 20 w 107"/>
                <a:gd name="T25" fmla="*/ 126 h 138"/>
                <a:gd name="T26" fmla="*/ 38 w 107"/>
                <a:gd name="T27" fmla="*/ 126 h 138"/>
                <a:gd name="T28" fmla="*/ 70 w 107"/>
                <a:gd name="T29" fmla="*/ 90 h 138"/>
                <a:gd name="T30" fmla="*/ 84 w 107"/>
                <a:gd name="T31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38">
                  <a:moveTo>
                    <a:pt x="84" y="76"/>
                  </a:moveTo>
                  <a:cubicBezTo>
                    <a:pt x="84" y="66"/>
                    <a:pt x="87" y="56"/>
                    <a:pt x="95" y="48"/>
                  </a:cubicBezTo>
                  <a:cubicBezTo>
                    <a:pt x="107" y="35"/>
                    <a:pt x="87" y="15"/>
                    <a:pt x="74" y="28"/>
                  </a:cubicBezTo>
                  <a:cubicBezTo>
                    <a:pt x="73" y="30"/>
                    <a:pt x="71" y="32"/>
                    <a:pt x="70" y="33"/>
                  </a:cubicBezTo>
                  <a:cubicBezTo>
                    <a:pt x="59" y="32"/>
                    <a:pt x="48" y="31"/>
                    <a:pt x="38" y="27"/>
                  </a:cubicBezTo>
                  <a:cubicBezTo>
                    <a:pt x="35" y="26"/>
                    <a:pt x="33" y="27"/>
                    <a:pt x="32" y="2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7" y="35"/>
                    <a:pt x="28" y="40"/>
                    <a:pt x="34" y="42"/>
                  </a:cubicBezTo>
                  <a:cubicBezTo>
                    <a:pt x="43" y="45"/>
                    <a:pt x="52" y="47"/>
                    <a:pt x="62" y="48"/>
                  </a:cubicBezTo>
                  <a:cubicBezTo>
                    <a:pt x="58" y="56"/>
                    <a:pt x="56" y="65"/>
                    <a:pt x="55" y="75"/>
                  </a:cubicBezTo>
                  <a:cubicBezTo>
                    <a:pt x="34" y="83"/>
                    <a:pt x="23" y="102"/>
                    <a:pt x="20" y="126"/>
                  </a:cubicBezTo>
                  <a:cubicBezTo>
                    <a:pt x="18" y="138"/>
                    <a:pt x="37" y="138"/>
                    <a:pt x="38" y="126"/>
                  </a:cubicBezTo>
                  <a:cubicBezTo>
                    <a:pt x="41" y="107"/>
                    <a:pt x="52" y="94"/>
                    <a:pt x="70" y="90"/>
                  </a:cubicBezTo>
                  <a:cubicBezTo>
                    <a:pt x="78" y="90"/>
                    <a:pt x="83" y="84"/>
                    <a:pt x="84" y="76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67" name="Oval 14"/>
            <p:cNvSpPr>
              <a:spLocks noChangeArrowheads="1"/>
            </p:cNvSpPr>
            <p:nvPr/>
          </p:nvSpPr>
          <p:spPr bwMode="auto">
            <a:xfrm>
              <a:off x="595662" y="53975"/>
              <a:ext cx="111125" cy="11112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</p:grpSp>
      <p:grpSp>
        <p:nvGrpSpPr>
          <p:cNvPr id="68" name="Group 56"/>
          <p:cNvGrpSpPr/>
          <p:nvPr/>
        </p:nvGrpSpPr>
        <p:grpSpPr>
          <a:xfrm>
            <a:off x="990760" y="3468444"/>
            <a:ext cx="618795" cy="616057"/>
            <a:chOff x="6350" y="-3175"/>
            <a:chExt cx="717550" cy="714376"/>
          </a:xfrm>
          <a:solidFill>
            <a:schemeClr val="bg1"/>
          </a:solidFill>
        </p:grpSpPr>
        <p:sp>
          <p:nvSpPr>
            <p:cNvPr id="69" name="Freeform 18"/>
            <p:cNvSpPr/>
            <p:nvPr/>
          </p:nvSpPr>
          <p:spPr bwMode="auto">
            <a:xfrm>
              <a:off x="438150" y="430213"/>
              <a:ext cx="285750" cy="280988"/>
            </a:xfrm>
            <a:custGeom>
              <a:avLst/>
              <a:gdLst>
                <a:gd name="T0" fmla="*/ 68 w 75"/>
                <a:gd name="T1" fmla="*/ 42 h 74"/>
                <a:gd name="T2" fmla="*/ 25 w 75"/>
                <a:gd name="T3" fmla="*/ 0 h 74"/>
                <a:gd name="T4" fmla="*/ 0 w 75"/>
                <a:gd name="T5" fmla="*/ 24 h 74"/>
                <a:gd name="T6" fmla="*/ 43 w 75"/>
                <a:gd name="T7" fmla="*/ 67 h 74"/>
                <a:gd name="T8" fmla="*/ 68 w 75"/>
                <a:gd name="T9" fmla="*/ 67 h 74"/>
                <a:gd name="T10" fmla="*/ 68 w 75"/>
                <a:gd name="T11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4">
                  <a:moveTo>
                    <a:pt x="68" y="4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10"/>
                    <a:pt x="10" y="18"/>
                    <a:pt x="0" y="2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50" y="74"/>
                    <a:pt x="61" y="74"/>
                    <a:pt x="68" y="67"/>
                  </a:cubicBezTo>
                  <a:cubicBezTo>
                    <a:pt x="75" y="60"/>
                    <a:pt x="75" y="49"/>
                    <a:pt x="68" y="4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70" name="Freeform 19"/>
            <p:cNvSpPr>
              <a:spLocks noEditPoints="1"/>
            </p:cNvSpPr>
            <p:nvPr/>
          </p:nvSpPr>
          <p:spPr bwMode="auto">
            <a:xfrm>
              <a:off x="6350" y="-3175"/>
              <a:ext cx="530225" cy="531813"/>
            </a:xfrm>
            <a:custGeom>
              <a:avLst/>
              <a:gdLst>
                <a:gd name="T0" fmla="*/ 139 w 139"/>
                <a:gd name="T1" fmla="*/ 70 h 140"/>
                <a:gd name="T2" fmla="*/ 70 w 139"/>
                <a:gd name="T3" fmla="*/ 0 h 140"/>
                <a:gd name="T4" fmla="*/ 0 w 139"/>
                <a:gd name="T5" fmla="*/ 70 h 140"/>
                <a:gd name="T6" fmla="*/ 70 w 139"/>
                <a:gd name="T7" fmla="*/ 140 h 140"/>
                <a:gd name="T8" fmla="*/ 139 w 139"/>
                <a:gd name="T9" fmla="*/ 70 h 140"/>
                <a:gd name="T10" fmla="*/ 70 w 139"/>
                <a:gd name="T11" fmla="*/ 122 h 140"/>
                <a:gd name="T12" fmla="*/ 17 w 139"/>
                <a:gd name="T13" fmla="*/ 70 h 140"/>
                <a:gd name="T14" fmla="*/ 70 w 139"/>
                <a:gd name="T15" fmla="*/ 17 h 140"/>
                <a:gd name="T16" fmla="*/ 122 w 139"/>
                <a:gd name="T17" fmla="*/ 70 h 140"/>
                <a:gd name="T18" fmla="*/ 70 w 139"/>
                <a:gd name="T19" fmla="*/ 1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39" y="70"/>
                  </a:moveTo>
                  <a:cubicBezTo>
                    <a:pt x="139" y="31"/>
                    <a:pt x="108" y="0"/>
                    <a:pt x="70" y="0"/>
                  </a:cubicBezTo>
                  <a:cubicBezTo>
                    <a:pt x="31" y="0"/>
                    <a:pt x="0" y="31"/>
                    <a:pt x="0" y="70"/>
                  </a:cubicBezTo>
                  <a:cubicBezTo>
                    <a:pt x="0" y="108"/>
                    <a:pt x="31" y="140"/>
                    <a:pt x="70" y="140"/>
                  </a:cubicBezTo>
                  <a:cubicBezTo>
                    <a:pt x="108" y="140"/>
                    <a:pt x="139" y="108"/>
                    <a:pt x="139" y="70"/>
                  </a:cubicBezTo>
                  <a:moveTo>
                    <a:pt x="70" y="122"/>
                  </a:moveTo>
                  <a:cubicBezTo>
                    <a:pt x="41" y="122"/>
                    <a:pt x="17" y="99"/>
                    <a:pt x="17" y="70"/>
                  </a:cubicBezTo>
                  <a:cubicBezTo>
                    <a:pt x="17" y="41"/>
                    <a:pt x="41" y="17"/>
                    <a:pt x="70" y="17"/>
                  </a:cubicBezTo>
                  <a:cubicBezTo>
                    <a:pt x="98" y="17"/>
                    <a:pt x="122" y="41"/>
                    <a:pt x="122" y="70"/>
                  </a:cubicBezTo>
                  <a:cubicBezTo>
                    <a:pt x="122" y="99"/>
                    <a:pt x="98" y="122"/>
                    <a:pt x="70" y="12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71" name="Freeform 20"/>
            <p:cNvSpPr/>
            <p:nvPr/>
          </p:nvSpPr>
          <p:spPr bwMode="auto">
            <a:xfrm>
              <a:off x="117475" y="106363"/>
              <a:ext cx="157163" cy="155575"/>
            </a:xfrm>
            <a:custGeom>
              <a:avLst/>
              <a:gdLst>
                <a:gd name="T0" fmla="*/ 0 w 41"/>
                <a:gd name="T1" fmla="*/ 41 h 41"/>
                <a:gd name="T2" fmla="*/ 12 w 41"/>
                <a:gd name="T3" fmla="*/ 41 h 41"/>
                <a:gd name="T4" fmla="*/ 41 w 41"/>
                <a:gd name="T5" fmla="*/ 12 h 41"/>
                <a:gd name="T6" fmla="*/ 41 w 41"/>
                <a:gd name="T7" fmla="*/ 0 h 41"/>
                <a:gd name="T8" fmla="*/ 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41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12" y="25"/>
                    <a:pt x="25" y="12"/>
                    <a:pt x="41" y="1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</p:grpSp>
      <p:sp>
        <p:nvSpPr>
          <p:cNvPr id="72" name="Freeform 24"/>
          <p:cNvSpPr>
            <a:spLocks noEditPoints="1"/>
          </p:cNvSpPr>
          <p:nvPr/>
        </p:nvSpPr>
        <p:spPr bwMode="auto">
          <a:xfrm>
            <a:off x="3574210" y="3507588"/>
            <a:ext cx="549095" cy="549096"/>
          </a:xfrm>
          <a:custGeom>
            <a:avLst/>
            <a:gdLst>
              <a:gd name="T0" fmla="*/ 178 w 190"/>
              <a:gd name="T1" fmla="*/ 0 h 190"/>
              <a:gd name="T2" fmla="*/ 12 w 190"/>
              <a:gd name="T3" fmla="*/ 0 h 190"/>
              <a:gd name="T4" fmla="*/ 0 w 190"/>
              <a:gd name="T5" fmla="*/ 11 h 190"/>
              <a:gd name="T6" fmla="*/ 0 w 190"/>
              <a:gd name="T7" fmla="*/ 178 h 190"/>
              <a:gd name="T8" fmla="*/ 12 w 190"/>
              <a:gd name="T9" fmla="*/ 190 h 190"/>
              <a:gd name="T10" fmla="*/ 178 w 190"/>
              <a:gd name="T11" fmla="*/ 190 h 190"/>
              <a:gd name="T12" fmla="*/ 190 w 190"/>
              <a:gd name="T13" fmla="*/ 178 h 190"/>
              <a:gd name="T14" fmla="*/ 190 w 190"/>
              <a:gd name="T15" fmla="*/ 11 h 190"/>
              <a:gd name="T16" fmla="*/ 178 w 190"/>
              <a:gd name="T17" fmla="*/ 0 h 190"/>
              <a:gd name="T18" fmla="*/ 36 w 190"/>
              <a:gd name="T19" fmla="*/ 178 h 190"/>
              <a:gd name="T20" fmla="*/ 12 w 190"/>
              <a:gd name="T21" fmla="*/ 178 h 190"/>
              <a:gd name="T22" fmla="*/ 12 w 190"/>
              <a:gd name="T23" fmla="*/ 154 h 190"/>
              <a:gd name="T24" fmla="*/ 36 w 190"/>
              <a:gd name="T25" fmla="*/ 154 h 190"/>
              <a:gd name="T26" fmla="*/ 36 w 190"/>
              <a:gd name="T27" fmla="*/ 178 h 190"/>
              <a:gd name="T28" fmla="*/ 36 w 190"/>
              <a:gd name="T29" fmla="*/ 130 h 190"/>
              <a:gd name="T30" fmla="*/ 12 w 190"/>
              <a:gd name="T31" fmla="*/ 130 h 190"/>
              <a:gd name="T32" fmla="*/ 12 w 190"/>
              <a:gd name="T33" fmla="*/ 106 h 190"/>
              <a:gd name="T34" fmla="*/ 36 w 190"/>
              <a:gd name="T35" fmla="*/ 106 h 190"/>
              <a:gd name="T36" fmla="*/ 36 w 190"/>
              <a:gd name="T37" fmla="*/ 130 h 190"/>
              <a:gd name="T38" fmla="*/ 36 w 190"/>
              <a:gd name="T39" fmla="*/ 83 h 190"/>
              <a:gd name="T40" fmla="*/ 12 w 190"/>
              <a:gd name="T41" fmla="*/ 83 h 190"/>
              <a:gd name="T42" fmla="*/ 12 w 190"/>
              <a:gd name="T43" fmla="*/ 59 h 190"/>
              <a:gd name="T44" fmla="*/ 36 w 190"/>
              <a:gd name="T45" fmla="*/ 59 h 190"/>
              <a:gd name="T46" fmla="*/ 36 w 190"/>
              <a:gd name="T47" fmla="*/ 83 h 190"/>
              <a:gd name="T48" fmla="*/ 36 w 190"/>
              <a:gd name="T49" fmla="*/ 35 h 190"/>
              <a:gd name="T50" fmla="*/ 12 w 190"/>
              <a:gd name="T51" fmla="*/ 35 h 190"/>
              <a:gd name="T52" fmla="*/ 12 w 190"/>
              <a:gd name="T53" fmla="*/ 11 h 190"/>
              <a:gd name="T54" fmla="*/ 36 w 190"/>
              <a:gd name="T55" fmla="*/ 11 h 190"/>
              <a:gd name="T56" fmla="*/ 36 w 190"/>
              <a:gd name="T57" fmla="*/ 35 h 190"/>
              <a:gd name="T58" fmla="*/ 143 w 190"/>
              <a:gd name="T59" fmla="*/ 178 h 190"/>
              <a:gd name="T60" fmla="*/ 48 w 190"/>
              <a:gd name="T61" fmla="*/ 178 h 190"/>
              <a:gd name="T62" fmla="*/ 48 w 190"/>
              <a:gd name="T63" fmla="*/ 118 h 190"/>
              <a:gd name="T64" fmla="*/ 143 w 190"/>
              <a:gd name="T65" fmla="*/ 118 h 190"/>
              <a:gd name="T66" fmla="*/ 143 w 190"/>
              <a:gd name="T67" fmla="*/ 178 h 190"/>
              <a:gd name="T68" fmla="*/ 143 w 190"/>
              <a:gd name="T69" fmla="*/ 106 h 190"/>
              <a:gd name="T70" fmla="*/ 48 w 190"/>
              <a:gd name="T71" fmla="*/ 106 h 190"/>
              <a:gd name="T72" fmla="*/ 48 w 190"/>
              <a:gd name="T73" fmla="*/ 11 h 190"/>
              <a:gd name="T74" fmla="*/ 143 w 190"/>
              <a:gd name="T75" fmla="*/ 11 h 190"/>
              <a:gd name="T76" fmla="*/ 143 w 190"/>
              <a:gd name="T77" fmla="*/ 106 h 190"/>
              <a:gd name="T78" fmla="*/ 178 w 190"/>
              <a:gd name="T79" fmla="*/ 178 h 190"/>
              <a:gd name="T80" fmla="*/ 154 w 190"/>
              <a:gd name="T81" fmla="*/ 178 h 190"/>
              <a:gd name="T82" fmla="*/ 154 w 190"/>
              <a:gd name="T83" fmla="*/ 154 h 190"/>
              <a:gd name="T84" fmla="*/ 178 w 190"/>
              <a:gd name="T85" fmla="*/ 154 h 190"/>
              <a:gd name="T86" fmla="*/ 178 w 190"/>
              <a:gd name="T87" fmla="*/ 178 h 190"/>
              <a:gd name="T88" fmla="*/ 178 w 190"/>
              <a:gd name="T89" fmla="*/ 130 h 190"/>
              <a:gd name="T90" fmla="*/ 154 w 190"/>
              <a:gd name="T91" fmla="*/ 130 h 190"/>
              <a:gd name="T92" fmla="*/ 154 w 190"/>
              <a:gd name="T93" fmla="*/ 106 h 190"/>
              <a:gd name="T94" fmla="*/ 178 w 190"/>
              <a:gd name="T95" fmla="*/ 106 h 190"/>
              <a:gd name="T96" fmla="*/ 178 w 190"/>
              <a:gd name="T97" fmla="*/ 130 h 190"/>
              <a:gd name="T98" fmla="*/ 178 w 190"/>
              <a:gd name="T99" fmla="*/ 83 h 190"/>
              <a:gd name="T100" fmla="*/ 154 w 190"/>
              <a:gd name="T101" fmla="*/ 83 h 190"/>
              <a:gd name="T102" fmla="*/ 154 w 190"/>
              <a:gd name="T103" fmla="*/ 59 h 190"/>
              <a:gd name="T104" fmla="*/ 178 w 190"/>
              <a:gd name="T105" fmla="*/ 59 h 190"/>
              <a:gd name="T106" fmla="*/ 178 w 190"/>
              <a:gd name="T107" fmla="*/ 83 h 190"/>
              <a:gd name="T108" fmla="*/ 178 w 190"/>
              <a:gd name="T109" fmla="*/ 35 h 190"/>
              <a:gd name="T110" fmla="*/ 154 w 190"/>
              <a:gd name="T111" fmla="*/ 35 h 190"/>
              <a:gd name="T112" fmla="*/ 154 w 190"/>
              <a:gd name="T113" fmla="*/ 11 h 190"/>
              <a:gd name="T114" fmla="*/ 178 w 190"/>
              <a:gd name="T115" fmla="*/ 11 h 190"/>
              <a:gd name="T116" fmla="*/ 178 w 190"/>
              <a:gd name="T117" fmla="*/ 35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0" h="190">
                <a:moveTo>
                  <a:pt x="178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78"/>
                  <a:pt x="0" y="178"/>
                  <a:pt x="0" y="178"/>
                </a:cubicBezTo>
                <a:cubicBezTo>
                  <a:pt x="0" y="184"/>
                  <a:pt x="5" y="190"/>
                  <a:pt x="12" y="190"/>
                </a:cubicBezTo>
                <a:cubicBezTo>
                  <a:pt x="178" y="190"/>
                  <a:pt x="178" y="190"/>
                  <a:pt x="178" y="190"/>
                </a:cubicBezTo>
                <a:cubicBezTo>
                  <a:pt x="185" y="190"/>
                  <a:pt x="190" y="184"/>
                  <a:pt x="190" y="178"/>
                </a:cubicBezTo>
                <a:cubicBezTo>
                  <a:pt x="190" y="11"/>
                  <a:pt x="190" y="11"/>
                  <a:pt x="190" y="11"/>
                </a:cubicBezTo>
                <a:cubicBezTo>
                  <a:pt x="190" y="5"/>
                  <a:pt x="185" y="0"/>
                  <a:pt x="178" y="0"/>
                </a:cubicBezTo>
                <a:moveTo>
                  <a:pt x="36" y="178"/>
                </a:moveTo>
                <a:cubicBezTo>
                  <a:pt x="12" y="178"/>
                  <a:pt x="12" y="178"/>
                  <a:pt x="12" y="178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36" y="154"/>
                  <a:pt x="36" y="154"/>
                  <a:pt x="36" y="154"/>
                </a:cubicBezTo>
                <a:lnTo>
                  <a:pt x="36" y="178"/>
                </a:lnTo>
                <a:close/>
                <a:moveTo>
                  <a:pt x="36" y="130"/>
                </a:moveTo>
                <a:cubicBezTo>
                  <a:pt x="12" y="130"/>
                  <a:pt x="12" y="130"/>
                  <a:pt x="12" y="130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36" y="106"/>
                  <a:pt x="36" y="106"/>
                  <a:pt x="36" y="106"/>
                </a:cubicBezTo>
                <a:lnTo>
                  <a:pt x="36" y="130"/>
                </a:lnTo>
                <a:close/>
                <a:moveTo>
                  <a:pt x="36" y="83"/>
                </a:moveTo>
                <a:cubicBezTo>
                  <a:pt x="12" y="83"/>
                  <a:pt x="12" y="83"/>
                  <a:pt x="12" y="83"/>
                </a:cubicBezTo>
                <a:cubicBezTo>
                  <a:pt x="12" y="59"/>
                  <a:pt x="12" y="59"/>
                  <a:pt x="12" y="59"/>
                </a:cubicBezTo>
                <a:cubicBezTo>
                  <a:pt x="36" y="59"/>
                  <a:pt x="36" y="59"/>
                  <a:pt x="36" y="59"/>
                </a:cubicBezTo>
                <a:lnTo>
                  <a:pt x="36" y="83"/>
                </a:lnTo>
                <a:close/>
                <a:moveTo>
                  <a:pt x="36" y="35"/>
                </a:moveTo>
                <a:cubicBezTo>
                  <a:pt x="12" y="35"/>
                  <a:pt x="12" y="35"/>
                  <a:pt x="12" y="35"/>
                </a:cubicBezTo>
                <a:cubicBezTo>
                  <a:pt x="12" y="11"/>
                  <a:pt x="12" y="11"/>
                  <a:pt x="12" y="11"/>
                </a:cubicBezTo>
                <a:cubicBezTo>
                  <a:pt x="36" y="11"/>
                  <a:pt x="36" y="11"/>
                  <a:pt x="36" y="11"/>
                </a:cubicBezTo>
                <a:lnTo>
                  <a:pt x="36" y="35"/>
                </a:lnTo>
                <a:close/>
                <a:moveTo>
                  <a:pt x="143" y="178"/>
                </a:moveTo>
                <a:cubicBezTo>
                  <a:pt x="48" y="178"/>
                  <a:pt x="48" y="178"/>
                  <a:pt x="48" y="178"/>
                </a:cubicBezTo>
                <a:cubicBezTo>
                  <a:pt x="48" y="118"/>
                  <a:pt x="48" y="118"/>
                  <a:pt x="48" y="118"/>
                </a:cubicBezTo>
                <a:cubicBezTo>
                  <a:pt x="143" y="118"/>
                  <a:pt x="143" y="118"/>
                  <a:pt x="143" y="118"/>
                </a:cubicBezTo>
                <a:lnTo>
                  <a:pt x="143" y="178"/>
                </a:lnTo>
                <a:close/>
                <a:moveTo>
                  <a:pt x="143" y="106"/>
                </a:moveTo>
                <a:cubicBezTo>
                  <a:pt x="48" y="106"/>
                  <a:pt x="48" y="106"/>
                  <a:pt x="48" y="106"/>
                </a:cubicBezTo>
                <a:cubicBezTo>
                  <a:pt x="48" y="11"/>
                  <a:pt x="48" y="11"/>
                  <a:pt x="48" y="11"/>
                </a:cubicBezTo>
                <a:cubicBezTo>
                  <a:pt x="143" y="11"/>
                  <a:pt x="143" y="11"/>
                  <a:pt x="143" y="11"/>
                </a:cubicBezTo>
                <a:lnTo>
                  <a:pt x="143" y="106"/>
                </a:lnTo>
                <a:close/>
                <a:moveTo>
                  <a:pt x="178" y="178"/>
                </a:moveTo>
                <a:cubicBezTo>
                  <a:pt x="154" y="178"/>
                  <a:pt x="154" y="178"/>
                  <a:pt x="154" y="178"/>
                </a:cubicBezTo>
                <a:cubicBezTo>
                  <a:pt x="154" y="154"/>
                  <a:pt x="154" y="154"/>
                  <a:pt x="154" y="154"/>
                </a:cubicBezTo>
                <a:cubicBezTo>
                  <a:pt x="178" y="154"/>
                  <a:pt x="178" y="154"/>
                  <a:pt x="178" y="154"/>
                </a:cubicBezTo>
                <a:lnTo>
                  <a:pt x="178" y="178"/>
                </a:lnTo>
                <a:close/>
                <a:moveTo>
                  <a:pt x="178" y="130"/>
                </a:moveTo>
                <a:cubicBezTo>
                  <a:pt x="154" y="130"/>
                  <a:pt x="154" y="130"/>
                  <a:pt x="154" y="130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78" y="106"/>
                  <a:pt x="178" y="106"/>
                  <a:pt x="178" y="106"/>
                </a:cubicBezTo>
                <a:lnTo>
                  <a:pt x="178" y="130"/>
                </a:lnTo>
                <a:close/>
                <a:moveTo>
                  <a:pt x="178" y="83"/>
                </a:moveTo>
                <a:cubicBezTo>
                  <a:pt x="154" y="83"/>
                  <a:pt x="154" y="83"/>
                  <a:pt x="154" y="83"/>
                </a:cubicBezTo>
                <a:cubicBezTo>
                  <a:pt x="154" y="59"/>
                  <a:pt x="154" y="59"/>
                  <a:pt x="154" y="59"/>
                </a:cubicBezTo>
                <a:cubicBezTo>
                  <a:pt x="178" y="59"/>
                  <a:pt x="178" y="59"/>
                  <a:pt x="178" y="59"/>
                </a:cubicBezTo>
                <a:lnTo>
                  <a:pt x="178" y="83"/>
                </a:lnTo>
                <a:close/>
                <a:moveTo>
                  <a:pt x="178" y="35"/>
                </a:moveTo>
                <a:cubicBezTo>
                  <a:pt x="154" y="35"/>
                  <a:pt x="154" y="35"/>
                  <a:pt x="154" y="35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78" y="11"/>
                  <a:pt x="178" y="11"/>
                  <a:pt x="178" y="11"/>
                </a:cubicBezTo>
                <a:lnTo>
                  <a:pt x="178" y="35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grpSp>
        <p:nvGrpSpPr>
          <p:cNvPr id="73" name="Group 61"/>
          <p:cNvGrpSpPr/>
          <p:nvPr/>
        </p:nvGrpSpPr>
        <p:grpSpPr>
          <a:xfrm>
            <a:off x="7464313" y="1894192"/>
            <a:ext cx="594287" cy="578988"/>
            <a:chOff x="3532018" y="-211904"/>
            <a:chExt cx="801688" cy="781051"/>
          </a:xfrm>
          <a:solidFill>
            <a:schemeClr val="bg1"/>
          </a:solidFill>
        </p:grpSpPr>
        <p:sp>
          <p:nvSpPr>
            <p:cNvPr id="74" name="Freeform 28"/>
            <p:cNvSpPr/>
            <p:nvPr/>
          </p:nvSpPr>
          <p:spPr bwMode="auto">
            <a:xfrm>
              <a:off x="3532018" y="-149991"/>
              <a:ext cx="719138" cy="719138"/>
            </a:xfrm>
            <a:custGeom>
              <a:avLst/>
              <a:gdLst>
                <a:gd name="T0" fmla="*/ 94 w 189"/>
                <a:gd name="T1" fmla="*/ 95 h 189"/>
                <a:gd name="T2" fmla="*/ 189 w 189"/>
                <a:gd name="T3" fmla="*/ 95 h 189"/>
                <a:gd name="T4" fmla="*/ 94 w 189"/>
                <a:gd name="T5" fmla="*/ 189 h 189"/>
                <a:gd name="T6" fmla="*/ 0 w 189"/>
                <a:gd name="T7" fmla="*/ 95 h 189"/>
                <a:gd name="T8" fmla="*/ 94 w 189"/>
                <a:gd name="T9" fmla="*/ 0 h 189"/>
                <a:gd name="T10" fmla="*/ 94 w 189"/>
                <a:gd name="T11" fmla="*/ 9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89">
                  <a:moveTo>
                    <a:pt x="94" y="95"/>
                  </a:moveTo>
                  <a:cubicBezTo>
                    <a:pt x="189" y="95"/>
                    <a:pt x="189" y="95"/>
                    <a:pt x="189" y="95"/>
                  </a:cubicBezTo>
                  <a:cubicBezTo>
                    <a:pt x="189" y="147"/>
                    <a:pt x="147" y="189"/>
                    <a:pt x="94" y="189"/>
                  </a:cubicBezTo>
                  <a:cubicBezTo>
                    <a:pt x="42" y="189"/>
                    <a:pt x="0" y="147"/>
                    <a:pt x="0" y="95"/>
                  </a:cubicBezTo>
                  <a:cubicBezTo>
                    <a:pt x="0" y="42"/>
                    <a:pt x="42" y="0"/>
                    <a:pt x="94" y="0"/>
                  </a:cubicBezTo>
                  <a:lnTo>
                    <a:pt x="94" y="95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75" name="Freeform 29"/>
            <p:cNvSpPr/>
            <p:nvPr/>
          </p:nvSpPr>
          <p:spPr bwMode="auto">
            <a:xfrm>
              <a:off x="3973343" y="-211904"/>
              <a:ext cx="360363" cy="361950"/>
            </a:xfrm>
            <a:custGeom>
              <a:avLst/>
              <a:gdLst>
                <a:gd name="T0" fmla="*/ 0 w 95"/>
                <a:gd name="T1" fmla="*/ 95 h 95"/>
                <a:gd name="T2" fmla="*/ 95 w 95"/>
                <a:gd name="T3" fmla="*/ 95 h 95"/>
                <a:gd name="T4" fmla="*/ 0 w 95"/>
                <a:gd name="T5" fmla="*/ 0 h 95"/>
                <a:gd name="T6" fmla="*/ 0 w 95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5">
                  <a:moveTo>
                    <a:pt x="0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95" y="42"/>
                    <a:pt x="52" y="0"/>
                    <a:pt x="0" y="0"/>
                  </a:cubicBezTo>
                  <a:lnTo>
                    <a:pt x="0" y="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</p:grpSp>
      <p:sp>
        <p:nvSpPr>
          <p:cNvPr id="76" name="Freeform 33"/>
          <p:cNvSpPr>
            <a:spLocks noEditPoints="1"/>
          </p:cNvSpPr>
          <p:nvPr/>
        </p:nvSpPr>
        <p:spPr bwMode="auto">
          <a:xfrm>
            <a:off x="8717162" y="3485437"/>
            <a:ext cx="711451" cy="631013"/>
          </a:xfrm>
          <a:custGeom>
            <a:avLst/>
            <a:gdLst>
              <a:gd name="T0" fmla="*/ 211 w 214"/>
              <a:gd name="T1" fmla="*/ 26 h 189"/>
              <a:gd name="T2" fmla="*/ 193 w 214"/>
              <a:gd name="T3" fmla="*/ 7 h 189"/>
              <a:gd name="T4" fmla="*/ 183 w 214"/>
              <a:gd name="T5" fmla="*/ 7 h 189"/>
              <a:gd name="T6" fmla="*/ 181 w 214"/>
              <a:gd name="T7" fmla="*/ 13 h 189"/>
              <a:gd name="T8" fmla="*/ 177 w 214"/>
              <a:gd name="T9" fmla="*/ 14 h 189"/>
              <a:gd name="T10" fmla="*/ 177 w 214"/>
              <a:gd name="T11" fmla="*/ 14 h 189"/>
              <a:gd name="T12" fmla="*/ 129 w 214"/>
              <a:gd name="T13" fmla="*/ 63 h 189"/>
              <a:gd name="T14" fmla="*/ 126 w 214"/>
              <a:gd name="T15" fmla="*/ 75 h 189"/>
              <a:gd name="T16" fmla="*/ 131 w 214"/>
              <a:gd name="T17" fmla="*/ 80 h 189"/>
              <a:gd name="T18" fmla="*/ 131 w 214"/>
              <a:gd name="T19" fmla="*/ 80 h 189"/>
              <a:gd name="T20" fmla="*/ 131 w 214"/>
              <a:gd name="T21" fmla="*/ 81 h 189"/>
              <a:gd name="T22" fmla="*/ 121 w 214"/>
              <a:gd name="T23" fmla="*/ 92 h 189"/>
              <a:gd name="T24" fmla="*/ 85 w 214"/>
              <a:gd name="T25" fmla="*/ 56 h 189"/>
              <a:gd name="T26" fmla="*/ 74 w 214"/>
              <a:gd name="T27" fmla="*/ 15 h 189"/>
              <a:gd name="T28" fmla="*/ 34 w 214"/>
              <a:gd name="T29" fmla="*/ 4 h 189"/>
              <a:gd name="T30" fmla="*/ 57 w 214"/>
              <a:gd name="T31" fmla="*/ 28 h 189"/>
              <a:gd name="T32" fmla="*/ 51 w 214"/>
              <a:gd name="T33" fmla="*/ 52 h 189"/>
              <a:gd name="T34" fmla="*/ 28 w 214"/>
              <a:gd name="T35" fmla="*/ 58 h 189"/>
              <a:gd name="T36" fmla="*/ 4 w 214"/>
              <a:gd name="T37" fmla="*/ 34 h 189"/>
              <a:gd name="T38" fmla="*/ 15 w 214"/>
              <a:gd name="T39" fmla="*/ 75 h 189"/>
              <a:gd name="T40" fmla="*/ 58 w 214"/>
              <a:gd name="T41" fmla="*/ 85 h 189"/>
              <a:gd name="T42" fmla="*/ 58 w 214"/>
              <a:gd name="T43" fmla="*/ 85 h 189"/>
              <a:gd name="T44" fmla="*/ 92 w 214"/>
              <a:gd name="T45" fmla="*/ 120 h 189"/>
              <a:gd name="T46" fmla="*/ 60 w 214"/>
              <a:gd name="T47" fmla="*/ 153 h 189"/>
              <a:gd name="T48" fmla="*/ 58 w 214"/>
              <a:gd name="T49" fmla="*/ 151 h 189"/>
              <a:gd name="T50" fmla="*/ 49 w 214"/>
              <a:gd name="T51" fmla="*/ 158 h 189"/>
              <a:gd name="T52" fmla="*/ 33 w 214"/>
              <a:gd name="T53" fmla="*/ 183 h 189"/>
              <a:gd name="T54" fmla="*/ 37 w 214"/>
              <a:gd name="T55" fmla="*/ 187 h 189"/>
              <a:gd name="T56" fmla="*/ 61 w 214"/>
              <a:gd name="T57" fmla="*/ 171 h 189"/>
              <a:gd name="T58" fmla="*/ 69 w 214"/>
              <a:gd name="T59" fmla="*/ 162 h 189"/>
              <a:gd name="T60" fmla="*/ 67 w 214"/>
              <a:gd name="T61" fmla="*/ 160 h 189"/>
              <a:gd name="T62" fmla="*/ 100 w 214"/>
              <a:gd name="T63" fmla="*/ 127 h 189"/>
              <a:gd name="T64" fmla="*/ 156 w 214"/>
              <a:gd name="T65" fmla="*/ 184 h 189"/>
              <a:gd name="T66" fmla="*/ 170 w 214"/>
              <a:gd name="T67" fmla="*/ 189 h 189"/>
              <a:gd name="T68" fmla="*/ 184 w 214"/>
              <a:gd name="T69" fmla="*/ 184 h 189"/>
              <a:gd name="T70" fmla="*/ 184 w 214"/>
              <a:gd name="T71" fmla="*/ 155 h 189"/>
              <a:gd name="T72" fmla="*/ 128 w 214"/>
              <a:gd name="T73" fmla="*/ 99 h 189"/>
              <a:gd name="T74" fmla="*/ 139 w 214"/>
              <a:gd name="T75" fmla="*/ 89 h 189"/>
              <a:gd name="T76" fmla="*/ 143 w 214"/>
              <a:gd name="T77" fmla="*/ 93 h 189"/>
              <a:gd name="T78" fmla="*/ 156 w 214"/>
              <a:gd name="T79" fmla="*/ 90 h 189"/>
              <a:gd name="T80" fmla="*/ 204 w 214"/>
              <a:gd name="T81" fmla="*/ 42 h 189"/>
              <a:gd name="T82" fmla="*/ 205 w 214"/>
              <a:gd name="T83" fmla="*/ 41 h 189"/>
              <a:gd name="T84" fmla="*/ 204 w 214"/>
              <a:gd name="T85" fmla="*/ 41 h 189"/>
              <a:gd name="T86" fmla="*/ 206 w 214"/>
              <a:gd name="T87" fmla="*/ 37 h 189"/>
              <a:gd name="T88" fmla="*/ 211 w 214"/>
              <a:gd name="T89" fmla="*/ 36 h 189"/>
              <a:gd name="T90" fmla="*/ 211 w 214"/>
              <a:gd name="T91" fmla="*/ 26 h 189"/>
              <a:gd name="T92" fmla="*/ 172 w 214"/>
              <a:gd name="T93" fmla="*/ 165 h 189"/>
              <a:gd name="T94" fmla="*/ 180 w 214"/>
              <a:gd name="T95" fmla="*/ 173 h 189"/>
              <a:gd name="T96" fmla="*/ 172 w 214"/>
              <a:gd name="T97" fmla="*/ 180 h 189"/>
              <a:gd name="T98" fmla="*/ 164 w 214"/>
              <a:gd name="T99" fmla="*/ 173 h 189"/>
              <a:gd name="T100" fmla="*/ 172 w 214"/>
              <a:gd name="T101" fmla="*/ 165 h 189"/>
              <a:gd name="T102" fmla="*/ 145 w 214"/>
              <a:gd name="T103" fmla="*/ 66 h 189"/>
              <a:gd name="T104" fmla="*/ 142 w 214"/>
              <a:gd name="T105" fmla="*/ 62 h 189"/>
              <a:gd name="T106" fmla="*/ 178 w 214"/>
              <a:gd name="T107" fmla="*/ 26 h 189"/>
              <a:gd name="T108" fmla="*/ 181 w 214"/>
              <a:gd name="T109" fmla="*/ 29 h 189"/>
              <a:gd name="T110" fmla="*/ 145 w 214"/>
              <a:gd name="T111" fmla="*/ 66 h 189"/>
              <a:gd name="T112" fmla="*/ 156 w 214"/>
              <a:gd name="T113" fmla="*/ 77 h 189"/>
              <a:gd name="T114" fmla="*/ 153 w 214"/>
              <a:gd name="T115" fmla="*/ 74 h 189"/>
              <a:gd name="T116" fmla="*/ 189 w 214"/>
              <a:gd name="T117" fmla="*/ 38 h 189"/>
              <a:gd name="T118" fmla="*/ 193 w 214"/>
              <a:gd name="T119" fmla="*/ 41 h 189"/>
              <a:gd name="T120" fmla="*/ 156 w 214"/>
              <a:gd name="T121" fmla="*/ 7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4" h="189">
                <a:moveTo>
                  <a:pt x="211" y="26"/>
                </a:moveTo>
                <a:cubicBezTo>
                  <a:pt x="193" y="7"/>
                  <a:pt x="193" y="7"/>
                  <a:pt x="193" y="7"/>
                </a:cubicBezTo>
                <a:cubicBezTo>
                  <a:pt x="190" y="5"/>
                  <a:pt x="186" y="5"/>
                  <a:pt x="183" y="7"/>
                </a:cubicBezTo>
                <a:cubicBezTo>
                  <a:pt x="182" y="9"/>
                  <a:pt x="181" y="11"/>
                  <a:pt x="181" y="13"/>
                </a:cubicBezTo>
                <a:cubicBezTo>
                  <a:pt x="180" y="13"/>
                  <a:pt x="179" y="13"/>
                  <a:pt x="177" y="14"/>
                </a:cubicBezTo>
                <a:cubicBezTo>
                  <a:pt x="177" y="14"/>
                  <a:pt x="177" y="14"/>
                  <a:pt x="177" y="14"/>
                </a:cubicBezTo>
                <a:cubicBezTo>
                  <a:pt x="129" y="63"/>
                  <a:pt x="129" y="63"/>
                  <a:pt x="129" y="63"/>
                </a:cubicBezTo>
                <a:cubicBezTo>
                  <a:pt x="129" y="67"/>
                  <a:pt x="128" y="72"/>
                  <a:pt x="126" y="75"/>
                </a:cubicBezTo>
                <a:cubicBezTo>
                  <a:pt x="131" y="80"/>
                  <a:pt x="131" y="80"/>
                  <a:pt x="131" y="80"/>
                </a:cubicBezTo>
                <a:cubicBezTo>
                  <a:pt x="131" y="80"/>
                  <a:pt x="131" y="80"/>
                  <a:pt x="131" y="80"/>
                </a:cubicBezTo>
                <a:cubicBezTo>
                  <a:pt x="131" y="81"/>
                  <a:pt x="131" y="81"/>
                  <a:pt x="131" y="81"/>
                </a:cubicBezTo>
                <a:cubicBezTo>
                  <a:pt x="121" y="92"/>
                  <a:pt x="121" y="92"/>
                  <a:pt x="121" y="92"/>
                </a:cubicBezTo>
                <a:cubicBezTo>
                  <a:pt x="85" y="56"/>
                  <a:pt x="85" y="56"/>
                  <a:pt x="85" y="56"/>
                </a:cubicBezTo>
                <a:cubicBezTo>
                  <a:pt x="89" y="42"/>
                  <a:pt x="86" y="26"/>
                  <a:pt x="74" y="15"/>
                </a:cubicBezTo>
                <a:cubicBezTo>
                  <a:pt x="63" y="4"/>
                  <a:pt x="48" y="0"/>
                  <a:pt x="34" y="4"/>
                </a:cubicBezTo>
                <a:cubicBezTo>
                  <a:pt x="57" y="28"/>
                  <a:pt x="57" y="28"/>
                  <a:pt x="57" y="28"/>
                </a:cubicBezTo>
                <a:cubicBezTo>
                  <a:pt x="51" y="52"/>
                  <a:pt x="51" y="52"/>
                  <a:pt x="51" y="52"/>
                </a:cubicBezTo>
                <a:cubicBezTo>
                  <a:pt x="28" y="58"/>
                  <a:pt x="28" y="58"/>
                  <a:pt x="28" y="58"/>
                </a:cubicBezTo>
                <a:cubicBezTo>
                  <a:pt x="4" y="34"/>
                  <a:pt x="4" y="34"/>
                  <a:pt x="4" y="34"/>
                </a:cubicBezTo>
                <a:cubicBezTo>
                  <a:pt x="0" y="48"/>
                  <a:pt x="4" y="64"/>
                  <a:pt x="15" y="75"/>
                </a:cubicBezTo>
                <a:cubicBezTo>
                  <a:pt x="26" y="86"/>
                  <a:pt x="43" y="90"/>
                  <a:pt x="58" y="85"/>
                </a:cubicBezTo>
                <a:cubicBezTo>
                  <a:pt x="58" y="85"/>
                  <a:pt x="58" y="85"/>
                  <a:pt x="58" y="85"/>
                </a:cubicBezTo>
                <a:cubicBezTo>
                  <a:pt x="92" y="120"/>
                  <a:pt x="92" y="120"/>
                  <a:pt x="92" y="120"/>
                </a:cubicBezTo>
                <a:cubicBezTo>
                  <a:pt x="60" y="153"/>
                  <a:pt x="60" y="153"/>
                  <a:pt x="60" y="153"/>
                </a:cubicBezTo>
                <a:cubicBezTo>
                  <a:pt x="58" y="151"/>
                  <a:pt x="58" y="151"/>
                  <a:pt x="58" y="151"/>
                </a:cubicBezTo>
                <a:cubicBezTo>
                  <a:pt x="49" y="158"/>
                  <a:pt x="49" y="158"/>
                  <a:pt x="49" y="158"/>
                </a:cubicBezTo>
                <a:cubicBezTo>
                  <a:pt x="33" y="183"/>
                  <a:pt x="33" y="183"/>
                  <a:pt x="33" y="183"/>
                </a:cubicBezTo>
                <a:cubicBezTo>
                  <a:pt x="37" y="187"/>
                  <a:pt x="37" y="187"/>
                  <a:pt x="37" y="187"/>
                </a:cubicBezTo>
                <a:cubicBezTo>
                  <a:pt x="61" y="171"/>
                  <a:pt x="61" y="171"/>
                  <a:pt x="61" y="171"/>
                </a:cubicBezTo>
                <a:cubicBezTo>
                  <a:pt x="69" y="162"/>
                  <a:pt x="69" y="162"/>
                  <a:pt x="69" y="162"/>
                </a:cubicBezTo>
                <a:cubicBezTo>
                  <a:pt x="67" y="160"/>
                  <a:pt x="67" y="160"/>
                  <a:pt x="67" y="16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56" y="184"/>
                  <a:pt x="156" y="184"/>
                  <a:pt x="156" y="184"/>
                </a:cubicBezTo>
                <a:cubicBezTo>
                  <a:pt x="160" y="188"/>
                  <a:pt x="165" y="189"/>
                  <a:pt x="170" y="189"/>
                </a:cubicBezTo>
                <a:cubicBezTo>
                  <a:pt x="175" y="189"/>
                  <a:pt x="180" y="188"/>
                  <a:pt x="184" y="184"/>
                </a:cubicBezTo>
                <a:cubicBezTo>
                  <a:pt x="192" y="176"/>
                  <a:pt x="192" y="163"/>
                  <a:pt x="184" y="155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43" y="93"/>
                  <a:pt x="143" y="93"/>
                  <a:pt x="143" y="93"/>
                </a:cubicBezTo>
                <a:cubicBezTo>
                  <a:pt x="147" y="91"/>
                  <a:pt x="151" y="90"/>
                  <a:pt x="156" y="90"/>
                </a:cubicBezTo>
                <a:cubicBezTo>
                  <a:pt x="204" y="42"/>
                  <a:pt x="204" y="42"/>
                  <a:pt x="204" y="42"/>
                </a:cubicBezTo>
                <a:cubicBezTo>
                  <a:pt x="205" y="41"/>
                  <a:pt x="205" y="41"/>
                  <a:pt x="205" y="41"/>
                </a:cubicBezTo>
                <a:cubicBezTo>
                  <a:pt x="204" y="41"/>
                  <a:pt x="204" y="41"/>
                  <a:pt x="204" y="41"/>
                </a:cubicBezTo>
                <a:cubicBezTo>
                  <a:pt x="205" y="40"/>
                  <a:pt x="206" y="39"/>
                  <a:pt x="206" y="37"/>
                </a:cubicBezTo>
                <a:cubicBezTo>
                  <a:pt x="208" y="38"/>
                  <a:pt x="210" y="37"/>
                  <a:pt x="211" y="36"/>
                </a:cubicBezTo>
                <a:cubicBezTo>
                  <a:pt x="214" y="33"/>
                  <a:pt x="214" y="29"/>
                  <a:pt x="211" y="26"/>
                </a:cubicBezTo>
                <a:moveTo>
                  <a:pt x="172" y="165"/>
                </a:moveTo>
                <a:cubicBezTo>
                  <a:pt x="176" y="165"/>
                  <a:pt x="180" y="168"/>
                  <a:pt x="180" y="173"/>
                </a:cubicBezTo>
                <a:cubicBezTo>
                  <a:pt x="180" y="177"/>
                  <a:pt x="176" y="180"/>
                  <a:pt x="172" y="180"/>
                </a:cubicBezTo>
                <a:cubicBezTo>
                  <a:pt x="168" y="180"/>
                  <a:pt x="164" y="177"/>
                  <a:pt x="164" y="173"/>
                </a:cubicBezTo>
                <a:cubicBezTo>
                  <a:pt x="164" y="168"/>
                  <a:pt x="168" y="165"/>
                  <a:pt x="172" y="165"/>
                </a:cubicBezTo>
                <a:moveTo>
                  <a:pt x="145" y="66"/>
                </a:moveTo>
                <a:cubicBezTo>
                  <a:pt x="142" y="62"/>
                  <a:pt x="142" y="62"/>
                  <a:pt x="142" y="62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81" y="29"/>
                  <a:pt x="181" y="29"/>
                  <a:pt x="181" y="29"/>
                </a:cubicBezTo>
                <a:lnTo>
                  <a:pt x="145" y="66"/>
                </a:lnTo>
                <a:close/>
                <a:moveTo>
                  <a:pt x="156" y="77"/>
                </a:moveTo>
                <a:cubicBezTo>
                  <a:pt x="153" y="74"/>
                  <a:pt x="153" y="74"/>
                  <a:pt x="153" y="74"/>
                </a:cubicBezTo>
                <a:cubicBezTo>
                  <a:pt x="189" y="38"/>
                  <a:pt x="189" y="38"/>
                  <a:pt x="189" y="38"/>
                </a:cubicBezTo>
                <a:cubicBezTo>
                  <a:pt x="193" y="41"/>
                  <a:pt x="193" y="41"/>
                  <a:pt x="193" y="41"/>
                </a:cubicBezTo>
                <a:lnTo>
                  <a:pt x="156" y="77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grpSp>
        <p:nvGrpSpPr>
          <p:cNvPr id="77" name="Group 65"/>
          <p:cNvGrpSpPr/>
          <p:nvPr/>
        </p:nvGrpSpPr>
        <p:grpSpPr>
          <a:xfrm>
            <a:off x="6112525" y="3501052"/>
            <a:ext cx="652944" cy="611797"/>
            <a:chOff x="4763" y="0"/>
            <a:chExt cx="957262" cy="896938"/>
          </a:xfrm>
          <a:solidFill>
            <a:schemeClr val="bg1"/>
          </a:solidFill>
        </p:grpSpPr>
        <p:sp>
          <p:nvSpPr>
            <p:cNvPr id="78" name="Freeform 37"/>
            <p:cNvSpPr>
              <a:spLocks noEditPoints="1"/>
            </p:cNvSpPr>
            <p:nvPr/>
          </p:nvSpPr>
          <p:spPr bwMode="auto">
            <a:xfrm>
              <a:off x="244475" y="596900"/>
              <a:ext cx="477837" cy="300038"/>
            </a:xfrm>
            <a:custGeom>
              <a:avLst/>
              <a:gdLst>
                <a:gd name="T0" fmla="*/ 0 w 301"/>
                <a:gd name="T1" fmla="*/ 76 h 189"/>
                <a:gd name="T2" fmla="*/ 0 w 301"/>
                <a:gd name="T3" fmla="*/ 189 h 189"/>
                <a:gd name="T4" fmla="*/ 301 w 301"/>
                <a:gd name="T5" fmla="*/ 189 h 189"/>
                <a:gd name="T6" fmla="*/ 301 w 301"/>
                <a:gd name="T7" fmla="*/ 76 h 189"/>
                <a:gd name="T8" fmla="*/ 301 w 301"/>
                <a:gd name="T9" fmla="*/ 0 h 189"/>
                <a:gd name="T10" fmla="*/ 0 w 301"/>
                <a:gd name="T11" fmla="*/ 0 h 189"/>
                <a:gd name="T12" fmla="*/ 0 w 301"/>
                <a:gd name="T13" fmla="*/ 76 h 189"/>
                <a:gd name="T14" fmla="*/ 38 w 301"/>
                <a:gd name="T15" fmla="*/ 38 h 189"/>
                <a:gd name="T16" fmla="*/ 263 w 301"/>
                <a:gd name="T17" fmla="*/ 38 h 189"/>
                <a:gd name="T18" fmla="*/ 263 w 301"/>
                <a:gd name="T19" fmla="*/ 76 h 189"/>
                <a:gd name="T20" fmla="*/ 38 w 301"/>
                <a:gd name="T21" fmla="*/ 76 h 189"/>
                <a:gd name="T22" fmla="*/ 38 w 301"/>
                <a:gd name="T23" fmla="*/ 38 h 189"/>
                <a:gd name="T24" fmla="*/ 38 w 301"/>
                <a:gd name="T25" fmla="*/ 114 h 189"/>
                <a:gd name="T26" fmla="*/ 263 w 301"/>
                <a:gd name="T27" fmla="*/ 114 h 189"/>
                <a:gd name="T28" fmla="*/ 263 w 301"/>
                <a:gd name="T29" fmla="*/ 150 h 189"/>
                <a:gd name="T30" fmla="*/ 38 w 301"/>
                <a:gd name="T31" fmla="*/ 150 h 189"/>
                <a:gd name="T32" fmla="*/ 38 w 301"/>
                <a:gd name="T33" fmla="*/ 1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89">
                  <a:moveTo>
                    <a:pt x="0" y="76"/>
                  </a:moveTo>
                  <a:lnTo>
                    <a:pt x="0" y="189"/>
                  </a:lnTo>
                  <a:lnTo>
                    <a:pt x="301" y="189"/>
                  </a:lnTo>
                  <a:lnTo>
                    <a:pt x="301" y="76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76"/>
                  </a:lnTo>
                  <a:close/>
                  <a:moveTo>
                    <a:pt x="38" y="38"/>
                  </a:moveTo>
                  <a:lnTo>
                    <a:pt x="263" y="38"/>
                  </a:lnTo>
                  <a:lnTo>
                    <a:pt x="263" y="76"/>
                  </a:lnTo>
                  <a:lnTo>
                    <a:pt x="38" y="76"/>
                  </a:lnTo>
                  <a:lnTo>
                    <a:pt x="38" y="38"/>
                  </a:lnTo>
                  <a:close/>
                  <a:moveTo>
                    <a:pt x="38" y="114"/>
                  </a:moveTo>
                  <a:lnTo>
                    <a:pt x="263" y="114"/>
                  </a:lnTo>
                  <a:lnTo>
                    <a:pt x="263" y="150"/>
                  </a:lnTo>
                  <a:lnTo>
                    <a:pt x="38" y="150"/>
                  </a:lnTo>
                  <a:lnTo>
                    <a:pt x="38" y="114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79" name="Freeform 38"/>
            <p:cNvSpPr/>
            <p:nvPr/>
          </p:nvSpPr>
          <p:spPr bwMode="auto">
            <a:xfrm>
              <a:off x="244475" y="0"/>
              <a:ext cx="477837" cy="300038"/>
            </a:xfrm>
            <a:custGeom>
              <a:avLst/>
              <a:gdLst>
                <a:gd name="T0" fmla="*/ 301 w 301"/>
                <a:gd name="T1" fmla="*/ 112 h 189"/>
                <a:gd name="T2" fmla="*/ 301 w 301"/>
                <a:gd name="T3" fmla="*/ 0 h 189"/>
                <a:gd name="T4" fmla="*/ 0 w 301"/>
                <a:gd name="T5" fmla="*/ 0 h 189"/>
                <a:gd name="T6" fmla="*/ 0 w 301"/>
                <a:gd name="T7" fmla="*/ 112 h 189"/>
                <a:gd name="T8" fmla="*/ 0 w 301"/>
                <a:gd name="T9" fmla="*/ 189 h 189"/>
                <a:gd name="T10" fmla="*/ 301 w 301"/>
                <a:gd name="T11" fmla="*/ 189 h 189"/>
                <a:gd name="T12" fmla="*/ 301 w 301"/>
                <a:gd name="T13" fmla="*/ 1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189">
                  <a:moveTo>
                    <a:pt x="301" y="112"/>
                  </a:moveTo>
                  <a:lnTo>
                    <a:pt x="301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89"/>
                  </a:lnTo>
                  <a:lnTo>
                    <a:pt x="301" y="189"/>
                  </a:lnTo>
                  <a:lnTo>
                    <a:pt x="301" y="112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80" name="Freeform 39"/>
            <p:cNvSpPr/>
            <p:nvPr/>
          </p:nvSpPr>
          <p:spPr bwMode="auto">
            <a:xfrm>
              <a:off x="4763" y="177800"/>
              <a:ext cx="957262" cy="539750"/>
            </a:xfrm>
            <a:custGeom>
              <a:avLst/>
              <a:gdLst>
                <a:gd name="T0" fmla="*/ 220 w 252"/>
                <a:gd name="T1" fmla="*/ 0 h 142"/>
                <a:gd name="T2" fmla="*/ 205 w 252"/>
                <a:gd name="T3" fmla="*/ 0 h 142"/>
                <a:gd name="T4" fmla="*/ 205 w 252"/>
                <a:gd name="T5" fmla="*/ 32 h 142"/>
                <a:gd name="T6" fmla="*/ 205 w 252"/>
                <a:gd name="T7" fmla="*/ 48 h 142"/>
                <a:gd name="T8" fmla="*/ 47 w 252"/>
                <a:gd name="T9" fmla="*/ 48 h 142"/>
                <a:gd name="T10" fmla="*/ 47 w 252"/>
                <a:gd name="T11" fmla="*/ 32 h 142"/>
                <a:gd name="T12" fmla="*/ 47 w 252"/>
                <a:gd name="T13" fmla="*/ 0 h 142"/>
                <a:gd name="T14" fmla="*/ 32 w 252"/>
                <a:gd name="T15" fmla="*/ 0 h 142"/>
                <a:gd name="T16" fmla="*/ 0 w 252"/>
                <a:gd name="T17" fmla="*/ 32 h 142"/>
                <a:gd name="T18" fmla="*/ 0 w 252"/>
                <a:gd name="T19" fmla="*/ 110 h 142"/>
                <a:gd name="T20" fmla="*/ 32 w 252"/>
                <a:gd name="T21" fmla="*/ 142 h 142"/>
                <a:gd name="T22" fmla="*/ 47 w 252"/>
                <a:gd name="T23" fmla="*/ 142 h 142"/>
                <a:gd name="T24" fmla="*/ 47 w 252"/>
                <a:gd name="T25" fmla="*/ 110 h 142"/>
                <a:gd name="T26" fmla="*/ 47 w 252"/>
                <a:gd name="T27" fmla="*/ 95 h 142"/>
                <a:gd name="T28" fmla="*/ 205 w 252"/>
                <a:gd name="T29" fmla="*/ 95 h 142"/>
                <a:gd name="T30" fmla="*/ 205 w 252"/>
                <a:gd name="T31" fmla="*/ 110 h 142"/>
                <a:gd name="T32" fmla="*/ 205 w 252"/>
                <a:gd name="T33" fmla="*/ 142 h 142"/>
                <a:gd name="T34" fmla="*/ 220 w 252"/>
                <a:gd name="T35" fmla="*/ 142 h 142"/>
                <a:gd name="T36" fmla="*/ 252 w 252"/>
                <a:gd name="T37" fmla="*/ 110 h 142"/>
                <a:gd name="T38" fmla="*/ 252 w 252"/>
                <a:gd name="T39" fmla="*/ 32 h 142"/>
                <a:gd name="T40" fmla="*/ 220 w 252"/>
                <a:gd name="T4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142">
                  <a:moveTo>
                    <a:pt x="220" y="0"/>
                  </a:moveTo>
                  <a:cubicBezTo>
                    <a:pt x="205" y="0"/>
                    <a:pt x="205" y="0"/>
                    <a:pt x="205" y="0"/>
                  </a:cubicBezTo>
                  <a:cubicBezTo>
                    <a:pt x="205" y="32"/>
                    <a:pt x="205" y="32"/>
                    <a:pt x="205" y="32"/>
                  </a:cubicBezTo>
                  <a:cubicBezTo>
                    <a:pt x="205" y="48"/>
                    <a:pt x="205" y="48"/>
                    <a:pt x="205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6" y="0"/>
                    <a:pt x="0" y="16"/>
                    <a:pt x="0" y="3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26"/>
                    <a:pt x="16" y="142"/>
                    <a:pt x="32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5" y="142"/>
                    <a:pt x="205" y="142"/>
                    <a:pt x="205" y="142"/>
                  </a:cubicBezTo>
                  <a:cubicBezTo>
                    <a:pt x="220" y="142"/>
                    <a:pt x="220" y="142"/>
                    <a:pt x="220" y="142"/>
                  </a:cubicBezTo>
                  <a:cubicBezTo>
                    <a:pt x="236" y="142"/>
                    <a:pt x="252" y="126"/>
                    <a:pt x="252" y="110"/>
                  </a:cubicBezTo>
                  <a:cubicBezTo>
                    <a:pt x="252" y="32"/>
                    <a:pt x="252" y="32"/>
                    <a:pt x="252" y="32"/>
                  </a:cubicBezTo>
                  <a:cubicBezTo>
                    <a:pt x="252" y="16"/>
                    <a:pt x="236" y="0"/>
                    <a:pt x="22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</p:grpSp>
      <p:sp>
        <p:nvSpPr>
          <p:cNvPr id="81" name="Freeform 43"/>
          <p:cNvSpPr>
            <a:spLocks noEditPoints="1"/>
          </p:cNvSpPr>
          <p:nvPr/>
        </p:nvSpPr>
        <p:spPr bwMode="auto">
          <a:xfrm>
            <a:off x="10000376" y="2055404"/>
            <a:ext cx="721273" cy="453704"/>
          </a:xfrm>
          <a:custGeom>
            <a:avLst/>
            <a:gdLst>
              <a:gd name="T0" fmla="*/ 211 w 260"/>
              <a:gd name="T1" fmla="*/ 65 h 162"/>
              <a:gd name="T2" fmla="*/ 146 w 260"/>
              <a:gd name="T3" fmla="*/ 0 h 162"/>
              <a:gd name="T4" fmla="*/ 90 w 260"/>
              <a:gd name="T5" fmla="*/ 33 h 162"/>
              <a:gd name="T6" fmla="*/ 81 w 260"/>
              <a:gd name="T7" fmla="*/ 32 h 162"/>
              <a:gd name="T8" fmla="*/ 35 w 260"/>
              <a:gd name="T9" fmla="*/ 67 h 162"/>
              <a:gd name="T10" fmla="*/ 0 w 260"/>
              <a:gd name="T11" fmla="*/ 114 h 162"/>
              <a:gd name="T12" fmla="*/ 49 w 260"/>
              <a:gd name="T13" fmla="*/ 162 h 162"/>
              <a:gd name="T14" fmla="*/ 211 w 260"/>
              <a:gd name="T15" fmla="*/ 162 h 162"/>
              <a:gd name="T16" fmla="*/ 260 w 260"/>
              <a:gd name="T17" fmla="*/ 114 h 162"/>
              <a:gd name="T18" fmla="*/ 211 w 260"/>
              <a:gd name="T19" fmla="*/ 65 h 162"/>
              <a:gd name="T20" fmla="*/ 130 w 260"/>
              <a:gd name="T21" fmla="*/ 146 h 162"/>
              <a:gd name="T22" fmla="*/ 81 w 260"/>
              <a:gd name="T23" fmla="*/ 81 h 162"/>
              <a:gd name="T24" fmla="*/ 114 w 260"/>
              <a:gd name="T25" fmla="*/ 81 h 162"/>
              <a:gd name="T26" fmla="*/ 114 w 260"/>
              <a:gd name="T27" fmla="*/ 32 h 162"/>
              <a:gd name="T28" fmla="*/ 146 w 260"/>
              <a:gd name="T29" fmla="*/ 32 h 162"/>
              <a:gd name="T30" fmla="*/ 146 w 260"/>
              <a:gd name="T31" fmla="*/ 81 h 162"/>
              <a:gd name="T32" fmla="*/ 179 w 260"/>
              <a:gd name="T33" fmla="*/ 81 h 162"/>
              <a:gd name="T34" fmla="*/ 130 w 260"/>
              <a:gd name="T35" fmla="*/ 146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60" h="162">
                <a:moveTo>
                  <a:pt x="211" y="65"/>
                </a:moveTo>
                <a:cubicBezTo>
                  <a:pt x="211" y="29"/>
                  <a:pt x="182" y="0"/>
                  <a:pt x="146" y="0"/>
                </a:cubicBezTo>
                <a:cubicBezTo>
                  <a:pt x="122" y="0"/>
                  <a:pt x="101" y="13"/>
                  <a:pt x="90" y="33"/>
                </a:cubicBezTo>
                <a:cubicBezTo>
                  <a:pt x="87" y="33"/>
                  <a:pt x="84" y="32"/>
                  <a:pt x="81" y="32"/>
                </a:cubicBezTo>
                <a:cubicBezTo>
                  <a:pt x="59" y="32"/>
                  <a:pt x="41" y="47"/>
                  <a:pt x="35" y="67"/>
                </a:cubicBezTo>
                <a:cubicBezTo>
                  <a:pt x="15" y="73"/>
                  <a:pt x="0" y="92"/>
                  <a:pt x="0" y="114"/>
                </a:cubicBezTo>
                <a:cubicBezTo>
                  <a:pt x="0" y="140"/>
                  <a:pt x="22" y="162"/>
                  <a:pt x="49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38" y="162"/>
                  <a:pt x="260" y="140"/>
                  <a:pt x="260" y="114"/>
                </a:cubicBezTo>
                <a:cubicBezTo>
                  <a:pt x="260" y="87"/>
                  <a:pt x="238" y="65"/>
                  <a:pt x="211" y="65"/>
                </a:cubicBezTo>
                <a:moveTo>
                  <a:pt x="130" y="146"/>
                </a:moveTo>
                <a:cubicBezTo>
                  <a:pt x="81" y="81"/>
                  <a:pt x="81" y="81"/>
                  <a:pt x="81" y="81"/>
                </a:cubicBezTo>
                <a:cubicBezTo>
                  <a:pt x="114" y="81"/>
                  <a:pt x="114" y="81"/>
                  <a:pt x="114" y="81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6" y="81"/>
                  <a:pt x="146" y="81"/>
                  <a:pt x="146" y="81"/>
                </a:cubicBezTo>
                <a:cubicBezTo>
                  <a:pt x="179" y="81"/>
                  <a:pt x="179" y="81"/>
                  <a:pt x="179" y="81"/>
                </a:cubicBezTo>
                <a:lnTo>
                  <a:pt x="130" y="146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cxnSp>
        <p:nvCxnSpPr>
          <p:cNvPr id="82" name="Straight Connector 11"/>
          <p:cNvCxnSpPr/>
          <p:nvPr/>
        </p:nvCxnSpPr>
        <p:spPr>
          <a:xfrm>
            <a:off x="1284041" y="4607702"/>
            <a:ext cx="0" cy="1289850"/>
          </a:xfrm>
          <a:prstGeom prst="line">
            <a:avLst/>
          </a:prstGeom>
          <a:noFill/>
          <a:ln>
            <a:solidFill>
              <a:schemeClr val="bg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3" name="Elbow Connector 71"/>
          <p:cNvCxnSpPr>
            <a:stCxn id="52" idx="2"/>
          </p:cNvCxnSpPr>
          <p:nvPr/>
        </p:nvCxnSpPr>
        <p:spPr>
          <a:xfrm rot="10800000" flipV="1">
            <a:off x="1324358" y="2360480"/>
            <a:ext cx="545439" cy="823660"/>
          </a:xfrm>
          <a:prstGeom prst="bentConnector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Elbow Connector 74"/>
          <p:cNvCxnSpPr/>
          <p:nvPr/>
        </p:nvCxnSpPr>
        <p:spPr>
          <a:xfrm rot="10800000" flipV="1">
            <a:off x="3871166" y="2355974"/>
            <a:ext cx="545441" cy="823661"/>
          </a:xfrm>
          <a:prstGeom prst="bentConnector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Elbow Connector 75"/>
          <p:cNvCxnSpPr/>
          <p:nvPr/>
        </p:nvCxnSpPr>
        <p:spPr>
          <a:xfrm rot="16200000" flipV="1">
            <a:off x="2425038" y="3214787"/>
            <a:ext cx="809188" cy="547840"/>
          </a:xfrm>
          <a:prstGeom prst="bentConnector3">
            <a:avLst>
              <a:gd name="adj1" fmla="val 1739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Elbow Connector 79"/>
          <p:cNvCxnSpPr/>
          <p:nvPr/>
        </p:nvCxnSpPr>
        <p:spPr>
          <a:xfrm rot="10800000" flipV="1">
            <a:off x="6471090" y="2355975"/>
            <a:ext cx="545441" cy="823661"/>
          </a:xfrm>
          <a:prstGeom prst="bentConnector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Elbow Connector 80"/>
          <p:cNvCxnSpPr/>
          <p:nvPr/>
        </p:nvCxnSpPr>
        <p:spPr>
          <a:xfrm rot="16200000" flipV="1">
            <a:off x="5024962" y="3214788"/>
            <a:ext cx="809188" cy="547840"/>
          </a:xfrm>
          <a:prstGeom prst="bentConnector3">
            <a:avLst>
              <a:gd name="adj1" fmla="val 1739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Elbow Connector 81"/>
          <p:cNvCxnSpPr/>
          <p:nvPr/>
        </p:nvCxnSpPr>
        <p:spPr>
          <a:xfrm rot="10800000" flipV="1">
            <a:off x="9068593" y="2341429"/>
            <a:ext cx="545441" cy="823661"/>
          </a:xfrm>
          <a:prstGeom prst="bentConnector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Elbow Connector 82"/>
          <p:cNvCxnSpPr/>
          <p:nvPr/>
        </p:nvCxnSpPr>
        <p:spPr>
          <a:xfrm rot="16200000" flipV="1">
            <a:off x="7641515" y="3219292"/>
            <a:ext cx="809188" cy="547840"/>
          </a:xfrm>
          <a:prstGeom prst="bentConnector3">
            <a:avLst>
              <a:gd name="adj1" fmla="val 1739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Straight Connector 83"/>
          <p:cNvCxnSpPr/>
          <p:nvPr/>
        </p:nvCxnSpPr>
        <p:spPr>
          <a:xfrm>
            <a:off x="11068705" y="2343782"/>
            <a:ext cx="900000" cy="0"/>
          </a:xfrm>
          <a:prstGeom prst="line">
            <a:avLst/>
          </a:prstGeom>
          <a:noFill/>
          <a:ln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1" name="TextBox 13"/>
          <p:cNvSpPr txBox="1"/>
          <p:nvPr/>
        </p:nvSpPr>
        <p:spPr>
          <a:xfrm>
            <a:off x="703900" y="4037810"/>
            <a:ext cx="1192514" cy="294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取药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+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自备药</a:t>
            </a:r>
          </a:p>
        </p:txBody>
      </p:sp>
      <p:sp>
        <p:nvSpPr>
          <p:cNvPr id="92" name="TextBox 13"/>
          <p:cNvSpPr txBox="1"/>
          <p:nvPr/>
        </p:nvSpPr>
        <p:spPr>
          <a:xfrm>
            <a:off x="3391765" y="4126602"/>
            <a:ext cx="913984" cy="294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皮试医嘱</a:t>
            </a:r>
          </a:p>
        </p:txBody>
      </p:sp>
      <p:sp>
        <p:nvSpPr>
          <p:cNvPr id="93" name="TextBox 13"/>
          <p:cNvSpPr txBox="1"/>
          <p:nvPr/>
        </p:nvSpPr>
        <p:spPr>
          <a:xfrm>
            <a:off x="5982005" y="4126602"/>
            <a:ext cx="913984" cy="294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小时医嘱</a:t>
            </a:r>
          </a:p>
        </p:txBody>
      </p:sp>
      <p:sp>
        <p:nvSpPr>
          <p:cNvPr id="94" name="TextBox 13"/>
          <p:cNvSpPr txBox="1"/>
          <p:nvPr/>
        </p:nvSpPr>
        <p:spPr>
          <a:xfrm>
            <a:off x="8615895" y="4126602"/>
            <a:ext cx="913984" cy="294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口头嘱托</a:t>
            </a:r>
          </a:p>
        </p:txBody>
      </p:sp>
      <p:sp>
        <p:nvSpPr>
          <p:cNvPr id="95" name="TextBox 13"/>
          <p:cNvSpPr txBox="1"/>
          <p:nvPr/>
        </p:nvSpPr>
        <p:spPr>
          <a:xfrm>
            <a:off x="9904020" y="2625267"/>
            <a:ext cx="913984" cy="294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预停医嘱</a:t>
            </a:r>
          </a:p>
        </p:txBody>
      </p:sp>
      <p:sp>
        <p:nvSpPr>
          <p:cNvPr id="96" name="TextBox 13"/>
          <p:cNvSpPr txBox="1"/>
          <p:nvPr/>
        </p:nvSpPr>
        <p:spPr>
          <a:xfrm>
            <a:off x="7259801" y="2593913"/>
            <a:ext cx="1048688" cy="294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PRN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医嘱</a:t>
            </a:r>
          </a:p>
        </p:txBody>
      </p:sp>
      <p:sp>
        <p:nvSpPr>
          <p:cNvPr id="97" name="TextBox 13"/>
          <p:cNvSpPr txBox="1"/>
          <p:nvPr/>
        </p:nvSpPr>
        <p:spPr>
          <a:xfrm>
            <a:off x="4697825" y="2625267"/>
            <a:ext cx="913984" cy="294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首日用药</a:t>
            </a:r>
          </a:p>
        </p:txBody>
      </p:sp>
      <p:sp>
        <p:nvSpPr>
          <p:cNvPr id="98" name="TextBox 13"/>
          <p:cNvSpPr txBox="1"/>
          <p:nvPr/>
        </p:nvSpPr>
        <p:spPr>
          <a:xfrm>
            <a:off x="2131904" y="2625267"/>
            <a:ext cx="913984" cy="294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出院带药</a:t>
            </a:r>
          </a:p>
        </p:txBody>
      </p:sp>
      <p:sp>
        <p:nvSpPr>
          <p:cNvPr id="100" name="TextBox 13"/>
          <p:cNvSpPr txBox="1"/>
          <p:nvPr/>
        </p:nvSpPr>
        <p:spPr>
          <a:xfrm>
            <a:off x="1495480" y="4885837"/>
            <a:ext cx="9226169" cy="9823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1.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取药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+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自备药 医嘱： 眼药水、皮肤外用剂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2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.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小时 医嘱 ：包括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HOUR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和 小时 两种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3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.PRN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 医嘱：必要时，针对长期备用医嘱，两次执行有间隔时间（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4-6h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），有效时间在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24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小时以上，</a:t>
            </a:r>
          </a:p>
        </p:txBody>
      </p:sp>
      <p:sp>
        <p:nvSpPr>
          <p:cNvPr id="2" name="矩形 1"/>
          <p:cNvSpPr/>
          <p:nvPr/>
        </p:nvSpPr>
        <p:spPr>
          <a:xfrm>
            <a:off x="2743808" y="5919106"/>
            <a:ext cx="3727282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由医师注明停止时间后方为失效。</a:t>
            </a:r>
          </a:p>
        </p:txBody>
      </p:sp>
      <p:sp>
        <p:nvSpPr>
          <p:cNvPr id="101" name="矩形 100"/>
          <p:cNvSpPr/>
          <p:nvPr/>
        </p:nvSpPr>
        <p:spPr>
          <a:xfrm>
            <a:off x="1597077" y="6355288"/>
            <a:ext cx="9758501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SOS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医嘱：需要时，针对临时备用医嘱，仅在规定的时间内有效，如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12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小时，过期尚未执行则失效。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3801933" y="998650"/>
            <a:ext cx="5266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模拟流程，并观察计费情况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3"/>
          <p:cNvSpPr txBox="1"/>
          <p:nvPr/>
        </p:nvSpPr>
        <p:spPr>
          <a:xfrm>
            <a:off x="6327664" y="5072313"/>
            <a:ext cx="2144600" cy="5899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2.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分发时间：决定了执行记录的要求执行时间</a:t>
            </a:r>
          </a:p>
        </p:txBody>
      </p:sp>
      <p:sp>
        <p:nvSpPr>
          <p:cNvPr id="42" name="TextBox 13"/>
          <p:cNvSpPr txBox="1"/>
          <p:nvPr/>
        </p:nvSpPr>
        <p:spPr>
          <a:xfrm>
            <a:off x="6368272" y="1463073"/>
            <a:ext cx="2016596" cy="8845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3.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首日次数在开医嘱时由系统自动生成，支持手工修改</a:t>
            </a:r>
          </a:p>
        </p:txBody>
      </p:sp>
      <p:sp>
        <p:nvSpPr>
          <p:cNvPr id="44" name="TextBox 13"/>
          <p:cNvSpPr txBox="1"/>
          <p:nvPr/>
        </p:nvSpPr>
        <p:spPr>
          <a:xfrm>
            <a:off x="3930818" y="5080349"/>
            <a:ext cx="2069190" cy="5899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1.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系数：决定了一天内生成执行记录的条数</a:t>
            </a:r>
          </a:p>
        </p:txBody>
      </p:sp>
      <p:sp>
        <p:nvSpPr>
          <p:cNvPr id="45" name="TextBox 13"/>
          <p:cNvSpPr txBox="1"/>
          <p:nvPr/>
        </p:nvSpPr>
        <p:spPr>
          <a:xfrm>
            <a:off x="9115926" y="3330643"/>
            <a:ext cx="1164332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首日用药次数</a:t>
            </a:r>
          </a:p>
        </p:txBody>
      </p:sp>
      <p:sp>
        <p:nvSpPr>
          <p:cNvPr id="46" name="Shape 418"/>
          <p:cNvSpPr/>
          <p:nvPr/>
        </p:nvSpPr>
        <p:spPr>
          <a:xfrm>
            <a:off x="8384868" y="1686998"/>
            <a:ext cx="2664132" cy="2664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47" name="Shape 419"/>
          <p:cNvSpPr/>
          <p:nvPr/>
        </p:nvSpPr>
        <p:spPr>
          <a:xfrm>
            <a:off x="9347003" y="2322172"/>
            <a:ext cx="739863" cy="874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631"/>
                </a:moveTo>
                <a:lnTo>
                  <a:pt x="12764" y="12462"/>
                </a:lnTo>
                <a:lnTo>
                  <a:pt x="11291" y="14123"/>
                </a:lnTo>
                <a:lnTo>
                  <a:pt x="12764" y="19938"/>
                </a:lnTo>
                <a:cubicBezTo>
                  <a:pt x="12764" y="19938"/>
                  <a:pt x="14727" y="11631"/>
                  <a:pt x="14727" y="11631"/>
                </a:cubicBezTo>
                <a:close/>
                <a:moveTo>
                  <a:pt x="10309" y="14123"/>
                </a:moveTo>
                <a:lnTo>
                  <a:pt x="8836" y="12462"/>
                </a:lnTo>
                <a:lnTo>
                  <a:pt x="6873" y="11631"/>
                </a:lnTo>
                <a:lnTo>
                  <a:pt x="8836" y="19938"/>
                </a:lnTo>
                <a:cubicBezTo>
                  <a:pt x="8836" y="19938"/>
                  <a:pt x="10309" y="14123"/>
                  <a:pt x="10309" y="14123"/>
                </a:cubicBezTo>
                <a:close/>
                <a:moveTo>
                  <a:pt x="15157" y="6750"/>
                </a:moveTo>
                <a:cubicBezTo>
                  <a:pt x="15019" y="6659"/>
                  <a:pt x="13914" y="6646"/>
                  <a:pt x="13684" y="6646"/>
                </a:cubicBezTo>
                <a:cubicBezTo>
                  <a:pt x="12810" y="6646"/>
                  <a:pt x="11981" y="6750"/>
                  <a:pt x="11122" y="6893"/>
                </a:cubicBezTo>
                <a:cubicBezTo>
                  <a:pt x="11015" y="6919"/>
                  <a:pt x="10907" y="6919"/>
                  <a:pt x="10800" y="6919"/>
                </a:cubicBezTo>
                <a:cubicBezTo>
                  <a:pt x="10693" y="6919"/>
                  <a:pt x="10585" y="6919"/>
                  <a:pt x="10478" y="6893"/>
                </a:cubicBezTo>
                <a:cubicBezTo>
                  <a:pt x="9619" y="6750"/>
                  <a:pt x="8790" y="6646"/>
                  <a:pt x="7916" y="6646"/>
                </a:cubicBezTo>
                <a:cubicBezTo>
                  <a:pt x="7686" y="6646"/>
                  <a:pt x="6581" y="6659"/>
                  <a:pt x="6443" y="6750"/>
                </a:cubicBezTo>
                <a:cubicBezTo>
                  <a:pt x="6413" y="6776"/>
                  <a:pt x="6397" y="6802"/>
                  <a:pt x="6382" y="6828"/>
                </a:cubicBezTo>
                <a:cubicBezTo>
                  <a:pt x="6397" y="6945"/>
                  <a:pt x="6413" y="7062"/>
                  <a:pt x="6443" y="7178"/>
                </a:cubicBezTo>
                <a:cubicBezTo>
                  <a:pt x="6535" y="7282"/>
                  <a:pt x="6612" y="7243"/>
                  <a:pt x="6673" y="7399"/>
                </a:cubicBezTo>
                <a:cubicBezTo>
                  <a:pt x="7072" y="8321"/>
                  <a:pt x="7256" y="9035"/>
                  <a:pt x="8637" y="9035"/>
                </a:cubicBezTo>
                <a:cubicBezTo>
                  <a:pt x="10616" y="9035"/>
                  <a:pt x="10064" y="7490"/>
                  <a:pt x="10708" y="7490"/>
                </a:cubicBezTo>
                <a:lnTo>
                  <a:pt x="10892" y="7490"/>
                </a:lnTo>
                <a:cubicBezTo>
                  <a:pt x="11536" y="7490"/>
                  <a:pt x="10984" y="9035"/>
                  <a:pt x="12963" y="9035"/>
                </a:cubicBezTo>
                <a:cubicBezTo>
                  <a:pt x="14344" y="9035"/>
                  <a:pt x="14528" y="8321"/>
                  <a:pt x="14927" y="7399"/>
                </a:cubicBezTo>
                <a:cubicBezTo>
                  <a:pt x="14988" y="7243"/>
                  <a:pt x="15065" y="7282"/>
                  <a:pt x="15157" y="7178"/>
                </a:cubicBezTo>
                <a:cubicBezTo>
                  <a:pt x="15187" y="7062"/>
                  <a:pt x="15203" y="6945"/>
                  <a:pt x="15218" y="6828"/>
                </a:cubicBezTo>
                <a:cubicBezTo>
                  <a:pt x="15203" y="6802"/>
                  <a:pt x="15187" y="6776"/>
                  <a:pt x="15157" y="6750"/>
                </a:cubicBezTo>
                <a:close/>
                <a:moveTo>
                  <a:pt x="17504" y="21600"/>
                </a:moveTo>
                <a:lnTo>
                  <a:pt x="4096" y="21600"/>
                </a:lnTo>
                <a:cubicBezTo>
                  <a:pt x="1641" y="21600"/>
                  <a:pt x="0" y="20354"/>
                  <a:pt x="0" y="18238"/>
                </a:cubicBezTo>
                <a:cubicBezTo>
                  <a:pt x="0" y="15888"/>
                  <a:pt x="491" y="12332"/>
                  <a:pt x="3344" y="11163"/>
                </a:cubicBezTo>
                <a:lnTo>
                  <a:pt x="1964" y="8308"/>
                </a:lnTo>
                <a:lnTo>
                  <a:pt x="5247" y="8308"/>
                </a:lnTo>
                <a:cubicBezTo>
                  <a:pt x="5032" y="7775"/>
                  <a:pt x="4909" y="7217"/>
                  <a:pt x="4909" y="6646"/>
                </a:cubicBezTo>
                <a:cubicBezTo>
                  <a:pt x="4909" y="6503"/>
                  <a:pt x="4924" y="6361"/>
                  <a:pt x="4940" y="6231"/>
                </a:cubicBezTo>
                <a:cubicBezTo>
                  <a:pt x="4341" y="6127"/>
                  <a:pt x="1964" y="5712"/>
                  <a:pt x="1964" y="4985"/>
                </a:cubicBezTo>
                <a:cubicBezTo>
                  <a:pt x="1964" y="4219"/>
                  <a:pt x="4572" y="3803"/>
                  <a:pt x="5185" y="3700"/>
                </a:cubicBezTo>
                <a:cubicBezTo>
                  <a:pt x="5507" y="2726"/>
                  <a:pt x="6274" y="1246"/>
                  <a:pt x="7057" y="480"/>
                </a:cubicBezTo>
                <a:cubicBezTo>
                  <a:pt x="7364" y="182"/>
                  <a:pt x="7747" y="0"/>
                  <a:pt x="8223" y="0"/>
                </a:cubicBezTo>
                <a:cubicBezTo>
                  <a:pt x="9143" y="0"/>
                  <a:pt x="9880" y="805"/>
                  <a:pt x="10800" y="805"/>
                </a:cubicBezTo>
                <a:cubicBezTo>
                  <a:pt x="11720" y="805"/>
                  <a:pt x="12457" y="0"/>
                  <a:pt x="13377" y="0"/>
                </a:cubicBezTo>
                <a:cubicBezTo>
                  <a:pt x="13853" y="0"/>
                  <a:pt x="14236" y="182"/>
                  <a:pt x="14543" y="480"/>
                </a:cubicBezTo>
                <a:cubicBezTo>
                  <a:pt x="15326" y="1246"/>
                  <a:pt x="16093" y="2726"/>
                  <a:pt x="16415" y="3700"/>
                </a:cubicBezTo>
                <a:cubicBezTo>
                  <a:pt x="17028" y="3803"/>
                  <a:pt x="19636" y="4219"/>
                  <a:pt x="19636" y="4985"/>
                </a:cubicBezTo>
                <a:cubicBezTo>
                  <a:pt x="19636" y="5712"/>
                  <a:pt x="17259" y="6127"/>
                  <a:pt x="16660" y="6231"/>
                </a:cubicBezTo>
                <a:cubicBezTo>
                  <a:pt x="16737" y="6932"/>
                  <a:pt x="16630" y="7633"/>
                  <a:pt x="16353" y="8308"/>
                </a:cubicBezTo>
                <a:lnTo>
                  <a:pt x="19636" y="8308"/>
                </a:lnTo>
                <a:lnTo>
                  <a:pt x="18378" y="11228"/>
                </a:lnTo>
                <a:cubicBezTo>
                  <a:pt x="21124" y="12436"/>
                  <a:pt x="21600" y="15927"/>
                  <a:pt x="21600" y="18238"/>
                </a:cubicBezTo>
                <a:cubicBezTo>
                  <a:pt x="21600" y="20354"/>
                  <a:pt x="19959" y="21600"/>
                  <a:pt x="17504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4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48" name="Shape 430"/>
          <p:cNvSpPr/>
          <p:nvPr/>
        </p:nvSpPr>
        <p:spPr>
          <a:xfrm>
            <a:off x="6127885" y="3613995"/>
            <a:ext cx="1767513" cy="1230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649"/>
                </a:lnTo>
                <a:lnTo>
                  <a:pt x="16589" y="2649"/>
                </a:lnTo>
                <a:cubicBezTo>
                  <a:pt x="18336" y="2649"/>
                  <a:pt x="19756" y="4689"/>
                  <a:pt x="19756" y="7199"/>
                </a:cubicBezTo>
                <a:cubicBezTo>
                  <a:pt x="19756" y="9708"/>
                  <a:pt x="18336" y="11752"/>
                  <a:pt x="16589" y="11752"/>
                </a:cubicBezTo>
                <a:lnTo>
                  <a:pt x="14783" y="11752"/>
                </a:lnTo>
                <a:cubicBezTo>
                  <a:pt x="14368" y="11752"/>
                  <a:pt x="14004" y="11355"/>
                  <a:pt x="13894" y="10781"/>
                </a:cubicBezTo>
                <a:cubicBezTo>
                  <a:pt x="13624" y="9382"/>
                  <a:pt x="13106" y="8102"/>
                  <a:pt x="12373" y="7048"/>
                </a:cubicBezTo>
                <a:cubicBezTo>
                  <a:pt x="11252" y="5438"/>
                  <a:pt x="9762" y="4550"/>
                  <a:pt x="8178" y="4550"/>
                </a:cubicBezTo>
                <a:cubicBezTo>
                  <a:pt x="6593" y="4550"/>
                  <a:pt x="5103" y="5438"/>
                  <a:pt x="3983" y="7048"/>
                </a:cubicBezTo>
                <a:cubicBezTo>
                  <a:pt x="3249" y="8102"/>
                  <a:pt x="2731" y="9382"/>
                  <a:pt x="2461" y="10781"/>
                </a:cubicBezTo>
                <a:cubicBezTo>
                  <a:pt x="2351" y="11354"/>
                  <a:pt x="1989" y="11752"/>
                  <a:pt x="1575" y="11752"/>
                </a:cubicBezTo>
                <a:lnTo>
                  <a:pt x="0" y="11752"/>
                </a:lnTo>
                <a:cubicBezTo>
                  <a:pt x="0" y="11752"/>
                  <a:pt x="0" y="14401"/>
                  <a:pt x="0" y="14401"/>
                </a:cubicBezTo>
                <a:lnTo>
                  <a:pt x="1577" y="14401"/>
                </a:lnTo>
                <a:cubicBezTo>
                  <a:pt x="1990" y="14401"/>
                  <a:pt x="2353" y="14797"/>
                  <a:pt x="2464" y="15369"/>
                </a:cubicBezTo>
                <a:cubicBezTo>
                  <a:pt x="3162" y="18959"/>
                  <a:pt x="5459" y="21600"/>
                  <a:pt x="8178" y="21600"/>
                </a:cubicBezTo>
                <a:cubicBezTo>
                  <a:pt x="9762" y="21600"/>
                  <a:pt x="11252" y="20712"/>
                  <a:pt x="12373" y="19102"/>
                </a:cubicBezTo>
                <a:cubicBezTo>
                  <a:pt x="13106" y="18048"/>
                  <a:pt x="13624" y="16768"/>
                  <a:pt x="13894" y="15369"/>
                </a:cubicBezTo>
                <a:cubicBezTo>
                  <a:pt x="14004" y="14797"/>
                  <a:pt x="14369" y="14401"/>
                  <a:pt x="14783" y="14401"/>
                </a:cubicBezTo>
                <a:lnTo>
                  <a:pt x="16589" y="14401"/>
                </a:lnTo>
                <a:cubicBezTo>
                  <a:pt x="19353" y="14401"/>
                  <a:pt x="21600" y="11169"/>
                  <a:pt x="21600" y="7199"/>
                </a:cubicBezTo>
                <a:cubicBezTo>
                  <a:pt x="21600" y="3229"/>
                  <a:pt x="19353" y="0"/>
                  <a:pt x="16589" y="0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49" name="Shape 431"/>
          <p:cNvSpPr/>
          <p:nvPr/>
        </p:nvSpPr>
        <p:spPr>
          <a:xfrm rot="1103963">
            <a:off x="6542283" y="4145680"/>
            <a:ext cx="453172" cy="416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002" extrusionOk="0">
                <a:moveTo>
                  <a:pt x="19234" y="13313"/>
                </a:moveTo>
                <a:cubicBezTo>
                  <a:pt x="18443" y="13276"/>
                  <a:pt x="17330" y="13364"/>
                  <a:pt x="15977" y="13831"/>
                </a:cubicBezTo>
                <a:cubicBezTo>
                  <a:pt x="14635" y="14294"/>
                  <a:pt x="13761" y="15133"/>
                  <a:pt x="13199" y="15912"/>
                </a:cubicBezTo>
                <a:lnTo>
                  <a:pt x="9797" y="4790"/>
                </a:lnTo>
                <a:cubicBezTo>
                  <a:pt x="10172" y="3871"/>
                  <a:pt x="10923" y="2742"/>
                  <a:pt x="12427" y="2223"/>
                </a:cubicBezTo>
                <a:cubicBezTo>
                  <a:pt x="14022" y="1673"/>
                  <a:pt x="15183" y="1749"/>
                  <a:pt x="15724" y="1840"/>
                </a:cubicBezTo>
                <a:cubicBezTo>
                  <a:pt x="15724" y="1840"/>
                  <a:pt x="19234" y="13313"/>
                  <a:pt x="19234" y="13313"/>
                </a:cubicBezTo>
                <a:close/>
                <a:moveTo>
                  <a:pt x="11774" y="16403"/>
                </a:moveTo>
                <a:cubicBezTo>
                  <a:pt x="10888" y="16123"/>
                  <a:pt x="9717" y="15992"/>
                  <a:pt x="8376" y="16454"/>
                </a:cubicBezTo>
                <a:cubicBezTo>
                  <a:pt x="7022" y="16921"/>
                  <a:pt x="6074" y="17545"/>
                  <a:pt x="5455" y="18068"/>
                </a:cubicBezTo>
                <a:lnTo>
                  <a:pt x="1944" y="6595"/>
                </a:lnTo>
                <a:cubicBezTo>
                  <a:pt x="2332" y="6184"/>
                  <a:pt x="3229" y="5398"/>
                  <a:pt x="4825" y="4847"/>
                </a:cubicBezTo>
                <a:cubicBezTo>
                  <a:pt x="6328" y="4329"/>
                  <a:pt x="7560" y="4773"/>
                  <a:pt x="8372" y="5282"/>
                </a:cubicBezTo>
                <a:cubicBezTo>
                  <a:pt x="8372" y="5282"/>
                  <a:pt x="11774" y="16403"/>
                  <a:pt x="11774" y="16403"/>
                </a:cubicBezTo>
                <a:close/>
                <a:moveTo>
                  <a:pt x="11897" y="490"/>
                </a:moveTo>
                <a:cubicBezTo>
                  <a:pt x="10032" y="1134"/>
                  <a:pt x="9058" y="2504"/>
                  <a:pt x="8593" y="3431"/>
                </a:cubicBezTo>
                <a:cubicBezTo>
                  <a:pt x="7704" y="2972"/>
                  <a:pt x="6159" y="2472"/>
                  <a:pt x="4294" y="3115"/>
                </a:cubicBezTo>
                <a:cubicBezTo>
                  <a:pt x="1565" y="4058"/>
                  <a:pt x="0" y="6135"/>
                  <a:pt x="0" y="6135"/>
                </a:cubicBezTo>
                <a:lnTo>
                  <a:pt x="4431" y="20601"/>
                </a:lnTo>
                <a:cubicBezTo>
                  <a:pt x="4567" y="21045"/>
                  <a:pt x="5130" y="21149"/>
                  <a:pt x="5381" y="20765"/>
                </a:cubicBezTo>
                <a:cubicBezTo>
                  <a:pt x="5921" y="19939"/>
                  <a:pt x="6961" y="18859"/>
                  <a:pt x="8905" y="18188"/>
                </a:cubicBezTo>
                <a:cubicBezTo>
                  <a:pt x="10764" y="17547"/>
                  <a:pt x="12118" y="18251"/>
                  <a:pt x="12860" y="18853"/>
                </a:cubicBezTo>
                <a:cubicBezTo>
                  <a:pt x="13154" y="19092"/>
                  <a:pt x="13576" y="18922"/>
                  <a:pt x="13684" y="18545"/>
                </a:cubicBezTo>
                <a:cubicBezTo>
                  <a:pt x="13957" y="17594"/>
                  <a:pt x="14665" y="16200"/>
                  <a:pt x="16508" y="15565"/>
                </a:cubicBezTo>
                <a:cubicBezTo>
                  <a:pt x="18455" y="14892"/>
                  <a:pt x="19894" y="15117"/>
                  <a:pt x="20788" y="15450"/>
                </a:cubicBezTo>
                <a:cubicBezTo>
                  <a:pt x="21205" y="15604"/>
                  <a:pt x="21600" y="15171"/>
                  <a:pt x="21465" y="14727"/>
                </a:cubicBezTo>
                <a:lnTo>
                  <a:pt x="17042" y="252"/>
                </a:lnTo>
                <a:cubicBezTo>
                  <a:pt x="17042" y="252"/>
                  <a:pt x="14627" y="-451"/>
                  <a:pt x="11897" y="490"/>
                </a:cubicBezTo>
                <a:close/>
                <a:moveTo>
                  <a:pt x="4751" y="10619"/>
                </a:moveTo>
                <a:lnTo>
                  <a:pt x="5216" y="12140"/>
                </a:lnTo>
                <a:cubicBezTo>
                  <a:pt x="5667" y="11880"/>
                  <a:pt x="6192" y="11628"/>
                  <a:pt x="6831" y="11409"/>
                </a:cubicBezTo>
                <a:cubicBezTo>
                  <a:pt x="7486" y="11182"/>
                  <a:pt x="8074" y="11131"/>
                  <a:pt x="8597" y="11175"/>
                </a:cubicBezTo>
                <a:lnTo>
                  <a:pt x="8116" y="9599"/>
                </a:lnTo>
                <a:cubicBezTo>
                  <a:pt x="7576" y="9601"/>
                  <a:pt x="6993" y="9679"/>
                  <a:pt x="6369" y="9894"/>
                </a:cubicBezTo>
                <a:cubicBezTo>
                  <a:pt x="5742" y="10110"/>
                  <a:pt x="5211" y="10362"/>
                  <a:pt x="4751" y="10619"/>
                </a:cubicBezTo>
                <a:close/>
                <a:moveTo>
                  <a:pt x="3748" y="7338"/>
                </a:moveTo>
                <a:lnTo>
                  <a:pt x="4213" y="8858"/>
                </a:lnTo>
                <a:cubicBezTo>
                  <a:pt x="4664" y="8599"/>
                  <a:pt x="5189" y="8348"/>
                  <a:pt x="5828" y="8127"/>
                </a:cubicBezTo>
                <a:cubicBezTo>
                  <a:pt x="6483" y="7901"/>
                  <a:pt x="7071" y="7849"/>
                  <a:pt x="7594" y="7894"/>
                </a:cubicBezTo>
                <a:lnTo>
                  <a:pt x="7113" y="6317"/>
                </a:lnTo>
                <a:cubicBezTo>
                  <a:pt x="6573" y="6321"/>
                  <a:pt x="5990" y="6398"/>
                  <a:pt x="5364" y="6614"/>
                </a:cubicBezTo>
                <a:cubicBezTo>
                  <a:pt x="4738" y="6830"/>
                  <a:pt x="4208" y="7081"/>
                  <a:pt x="3748" y="7338"/>
                </a:cubicBezTo>
                <a:close/>
                <a:moveTo>
                  <a:pt x="5755" y="13899"/>
                </a:moveTo>
                <a:lnTo>
                  <a:pt x="6220" y="15420"/>
                </a:lnTo>
                <a:cubicBezTo>
                  <a:pt x="6672" y="15160"/>
                  <a:pt x="7196" y="14908"/>
                  <a:pt x="7835" y="14689"/>
                </a:cubicBezTo>
                <a:cubicBezTo>
                  <a:pt x="8490" y="14462"/>
                  <a:pt x="9078" y="14411"/>
                  <a:pt x="9601" y="14456"/>
                </a:cubicBezTo>
                <a:lnTo>
                  <a:pt x="9119" y="12880"/>
                </a:lnTo>
                <a:cubicBezTo>
                  <a:pt x="8579" y="12882"/>
                  <a:pt x="7996" y="12960"/>
                  <a:pt x="7372" y="13175"/>
                </a:cubicBezTo>
                <a:cubicBezTo>
                  <a:pt x="6745" y="13391"/>
                  <a:pt x="6215" y="13642"/>
                  <a:pt x="5755" y="13899"/>
                </a:cubicBezTo>
                <a:close/>
                <a:moveTo>
                  <a:pt x="13396" y="11403"/>
                </a:moveTo>
                <a:lnTo>
                  <a:pt x="13879" y="12979"/>
                </a:lnTo>
                <a:cubicBezTo>
                  <a:pt x="14278" y="12615"/>
                  <a:pt x="14782" y="12290"/>
                  <a:pt x="15438" y="12065"/>
                </a:cubicBezTo>
                <a:cubicBezTo>
                  <a:pt x="16076" y="11844"/>
                  <a:pt x="16640" y="11720"/>
                  <a:pt x="17150" y="11649"/>
                </a:cubicBezTo>
                <a:lnTo>
                  <a:pt x="16685" y="10128"/>
                </a:lnTo>
                <a:cubicBezTo>
                  <a:pt x="16170" y="10208"/>
                  <a:pt x="15601" y="10335"/>
                  <a:pt x="14975" y="10551"/>
                </a:cubicBezTo>
                <a:cubicBezTo>
                  <a:pt x="14348" y="10766"/>
                  <a:pt x="13833" y="11069"/>
                  <a:pt x="13396" y="11403"/>
                </a:cubicBezTo>
                <a:close/>
                <a:moveTo>
                  <a:pt x="12392" y="8123"/>
                </a:moveTo>
                <a:lnTo>
                  <a:pt x="12875" y="9698"/>
                </a:lnTo>
                <a:cubicBezTo>
                  <a:pt x="13274" y="9335"/>
                  <a:pt x="13778" y="9010"/>
                  <a:pt x="14434" y="8785"/>
                </a:cubicBezTo>
                <a:cubicBezTo>
                  <a:pt x="15072" y="8564"/>
                  <a:pt x="15636" y="8440"/>
                  <a:pt x="16146" y="8369"/>
                </a:cubicBezTo>
                <a:lnTo>
                  <a:pt x="15680" y="6848"/>
                </a:lnTo>
                <a:cubicBezTo>
                  <a:pt x="15166" y="6928"/>
                  <a:pt x="14597" y="7055"/>
                  <a:pt x="13971" y="7271"/>
                </a:cubicBezTo>
                <a:cubicBezTo>
                  <a:pt x="13345" y="7486"/>
                  <a:pt x="12830" y="7787"/>
                  <a:pt x="12392" y="8123"/>
                </a:cubicBezTo>
                <a:close/>
                <a:moveTo>
                  <a:pt x="11389" y="4842"/>
                </a:moveTo>
                <a:lnTo>
                  <a:pt x="11872" y="6417"/>
                </a:lnTo>
                <a:cubicBezTo>
                  <a:pt x="12271" y="6054"/>
                  <a:pt x="12775" y="5729"/>
                  <a:pt x="13431" y="5504"/>
                </a:cubicBezTo>
                <a:cubicBezTo>
                  <a:pt x="14069" y="5283"/>
                  <a:pt x="14633" y="5159"/>
                  <a:pt x="15143" y="5088"/>
                </a:cubicBezTo>
                <a:lnTo>
                  <a:pt x="14677" y="3567"/>
                </a:lnTo>
                <a:cubicBezTo>
                  <a:pt x="14162" y="3646"/>
                  <a:pt x="13594" y="3774"/>
                  <a:pt x="12968" y="3990"/>
                </a:cubicBezTo>
                <a:cubicBezTo>
                  <a:pt x="12342" y="4206"/>
                  <a:pt x="11826" y="4507"/>
                  <a:pt x="11389" y="484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3656" tIns="43656" rIns="43656" bIns="43656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4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0" name="Shape 433"/>
          <p:cNvSpPr/>
          <p:nvPr/>
        </p:nvSpPr>
        <p:spPr>
          <a:xfrm>
            <a:off x="3739567" y="3869950"/>
            <a:ext cx="2262439" cy="970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09" y="0"/>
                </a:moveTo>
                <a:cubicBezTo>
                  <a:pt x="13085" y="0"/>
                  <a:pt x="11291" y="3345"/>
                  <a:pt x="10746" y="7895"/>
                </a:cubicBezTo>
                <a:cubicBezTo>
                  <a:pt x="10659" y="8619"/>
                  <a:pt x="10376" y="9122"/>
                  <a:pt x="10053" y="9122"/>
                </a:cubicBezTo>
                <a:lnTo>
                  <a:pt x="0" y="9122"/>
                </a:lnTo>
                <a:lnTo>
                  <a:pt x="0" y="12478"/>
                </a:lnTo>
                <a:lnTo>
                  <a:pt x="10053" y="12478"/>
                </a:lnTo>
                <a:cubicBezTo>
                  <a:pt x="10376" y="12478"/>
                  <a:pt x="10658" y="12979"/>
                  <a:pt x="10746" y="13705"/>
                </a:cubicBezTo>
                <a:cubicBezTo>
                  <a:pt x="11291" y="18254"/>
                  <a:pt x="13085" y="21599"/>
                  <a:pt x="15209" y="21600"/>
                </a:cubicBezTo>
                <a:cubicBezTo>
                  <a:pt x="17334" y="21600"/>
                  <a:pt x="19129" y="18255"/>
                  <a:pt x="19675" y="13705"/>
                </a:cubicBezTo>
                <a:cubicBezTo>
                  <a:pt x="19762" y="12979"/>
                  <a:pt x="20044" y="12478"/>
                  <a:pt x="20368" y="12478"/>
                </a:cubicBezTo>
                <a:lnTo>
                  <a:pt x="21600" y="12478"/>
                </a:lnTo>
                <a:lnTo>
                  <a:pt x="21600" y="9122"/>
                </a:lnTo>
                <a:lnTo>
                  <a:pt x="20370" y="9122"/>
                </a:lnTo>
                <a:cubicBezTo>
                  <a:pt x="20046" y="9122"/>
                  <a:pt x="19762" y="8622"/>
                  <a:pt x="19675" y="7895"/>
                </a:cubicBezTo>
                <a:cubicBezTo>
                  <a:pt x="19465" y="6124"/>
                  <a:pt x="19062" y="4500"/>
                  <a:pt x="18489" y="3165"/>
                </a:cubicBezTo>
                <a:cubicBezTo>
                  <a:pt x="17613" y="1124"/>
                  <a:pt x="16448" y="0"/>
                  <a:pt x="15209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1" name="Shape 434"/>
          <p:cNvSpPr/>
          <p:nvPr/>
        </p:nvSpPr>
        <p:spPr>
          <a:xfrm>
            <a:off x="5172455" y="4161590"/>
            <a:ext cx="309647" cy="379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368" extrusionOk="0">
                <a:moveTo>
                  <a:pt x="9210" y="17445"/>
                </a:moveTo>
                <a:lnTo>
                  <a:pt x="6091" y="18421"/>
                </a:lnTo>
                <a:cubicBezTo>
                  <a:pt x="5969" y="18459"/>
                  <a:pt x="5833" y="18428"/>
                  <a:pt x="5754" y="18344"/>
                </a:cubicBezTo>
                <a:cubicBezTo>
                  <a:pt x="5352" y="17930"/>
                  <a:pt x="4874" y="17519"/>
                  <a:pt x="4113" y="17070"/>
                </a:cubicBezTo>
                <a:cubicBezTo>
                  <a:pt x="3351" y="16622"/>
                  <a:pt x="2722" y="16380"/>
                  <a:pt x="2113" y="16197"/>
                </a:cubicBezTo>
                <a:cubicBezTo>
                  <a:pt x="1990" y="16160"/>
                  <a:pt x="1912" y="16066"/>
                  <a:pt x="1920" y="15959"/>
                </a:cubicBezTo>
                <a:lnTo>
                  <a:pt x="2107" y="13255"/>
                </a:lnTo>
                <a:lnTo>
                  <a:pt x="2945" y="12321"/>
                </a:lnTo>
                <a:cubicBezTo>
                  <a:pt x="2945" y="12321"/>
                  <a:pt x="4821" y="12112"/>
                  <a:pt x="7270" y="13556"/>
                </a:cubicBezTo>
                <a:cubicBezTo>
                  <a:pt x="9715" y="14998"/>
                  <a:pt x="10050" y="16510"/>
                  <a:pt x="10050" y="16510"/>
                </a:cubicBezTo>
                <a:cubicBezTo>
                  <a:pt x="10050" y="16510"/>
                  <a:pt x="9210" y="17445"/>
                  <a:pt x="9210" y="17445"/>
                </a:cubicBezTo>
                <a:close/>
                <a:moveTo>
                  <a:pt x="17932" y="1607"/>
                </a:moveTo>
                <a:cubicBezTo>
                  <a:pt x="15041" y="-99"/>
                  <a:pt x="12983" y="-62"/>
                  <a:pt x="12201" y="41"/>
                </a:cubicBezTo>
                <a:cubicBezTo>
                  <a:pt x="11981" y="69"/>
                  <a:pt x="11796" y="172"/>
                  <a:pt x="11667" y="317"/>
                </a:cubicBezTo>
                <a:lnTo>
                  <a:pt x="4613" y="8201"/>
                </a:lnTo>
                <a:lnTo>
                  <a:pt x="1158" y="12064"/>
                </a:lnTo>
                <a:cubicBezTo>
                  <a:pt x="735" y="12537"/>
                  <a:pt x="491" y="13098"/>
                  <a:pt x="453" y="13681"/>
                </a:cubicBezTo>
                <a:lnTo>
                  <a:pt x="1" y="20638"/>
                </a:lnTo>
                <a:cubicBezTo>
                  <a:pt x="-31" y="21139"/>
                  <a:pt x="584" y="21501"/>
                  <a:pt x="1161" y="21322"/>
                </a:cubicBezTo>
                <a:lnTo>
                  <a:pt x="9186" y="18835"/>
                </a:lnTo>
                <a:cubicBezTo>
                  <a:pt x="9862" y="18625"/>
                  <a:pt x="10450" y="18260"/>
                  <a:pt x="10874" y="17785"/>
                </a:cubicBezTo>
                <a:lnTo>
                  <a:pt x="13690" y="14637"/>
                </a:lnTo>
                <a:lnTo>
                  <a:pt x="21378" y="6041"/>
                </a:lnTo>
                <a:cubicBezTo>
                  <a:pt x="21514" y="5889"/>
                  <a:pt x="21569" y="5704"/>
                  <a:pt x="21531" y="5518"/>
                </a:cubicBezTo>
                <a:cubicBezTo>
                  <a:pt x="21403" y="4867"/>
                  <a:pt x="20787" y="3289"/>
                  <a:pt x="17932" y="1607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3656" tIns="43656" rIns="43656" bIns="43656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4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2" name="Shape 436"/>
          <p:cNvSpPr/>
          <p:nvPr/>
        </p:nvSpPr>
        <p:spPr>
          <a:xfrm>
            <a:off x="4232296" y="2533627"/>
            <a:ext cx="1767712" cy="1230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21" y="0"/>
                </a:moveTo>
                <a:cubicBezTo>
                  <a:pt x="10703" y="0"/>
                  <a:pt x="8406" y="2640"/>
                  <a:pt x="7708" y="6231"/>
                </a:cubicBezTo>
                <a:cubicBezTo>
                  <a:pt x="7596" y="6803"/>
                  <a:pt x="7233" y="7199"/>
                  <a:pt x="6819" y="7199"/>
                </a:cubicBezTo>
                <a:lnTo>
                  <a:pt x="5010" y="7199"/>
                </a:lnTo>
                <a:cubicBezTo>
                  <a:pt x="2247" y="7199"/>
                  <a:pt x="0" y="10428"/>
                  <a:pt x="0" y="14398"/>
                </a:cubicBezTo>
                <a:cubicBezTo>
                  <a:pt x="0" y="18368"/>
                  <a:pt x="2247" y="21600"/>
                  <a:pt x="5010" y="21600"/>
                </a:cubicBezTo>
                <a:lnTo>
                  <a:pt x="21600" y="21600"/>
                </a:lnTo>
                <a:lnTo>
                  <a:pt x="21600" y="18951"/>
                </a:lnTo>
                <a:lnTo>
                  <a:pt x="5010" y="18951"/>
                </a:lnTo>
                <a:cubicBezTo>
                  <a:pt x="3263" y="18951"/>
                  <a:pt x="1843" y="16908"/>
                  <a:pt x="1843" y="14398"/>
                </a:cubicBezTo>
                <a:cubicBezTo>
                  <a:pt x="1843" y="11888"/>
                  <a:pt x="3263" y="9848"/>
                  <a:pt x="5010" y="9848"/>
                </a:cubicBezTo>
                <a:lnTo>
                  <a:pt x="6819" y="9848"/>
                </a:lnTo>
                <a:cubicBezTo>
                  <a:pt x="7232" y="9848"/>
                  <a:pt x="7597" y="10244"/>
                  <a:pt x="7708" y="10816"/>
                </a:cubicBezTo>
                <a:cubicBezTo>
                  <a:pt x="8406" y="14405"/>
                  <a:pt x="10701" y="17044"/>
                  <a:pt x="13419" y="17046"/>
                </a:cubicBezTo>
                <a:cubicBezTo>
                  <a:pt x="16139" y="17046"/>
                  <a:pt x="18435" y="14406"/>
                  <a:pt x="19134" y="10816"/>
                </a:cubicBezTo>
                <a:cubicBezTo>
                  <a:pt x="19245" y="10243"/>
                  <a:pt x="19609" y="9848"/>
                  <a:pt x="20023" y="9848"/>
                </a:cubicBezTo>
                <a:lnTo>
                  <a:pt x="21600" y="9848"/>
                </a:lnTo>
                <a:cubicBezTo>
                  <a:pt x="21600" y="9848"/>
                  <a:pt x="21600" y="7199"/>
                  <a:pt x="21600" y="7199"/>
                </a:cubicBezTo>
                <a:lnTo>
                  <a:pt x="20025" y="7199"/>
                </a:lnTo>
                <a:cubicBezTo>
                  <a:pt x="19611" y="7199"/>
                  <a:pt x="19247" y="6804"/>
                  <a:pt x="19137" y="6231"/>
                </a:cubicBezTo>
                <a:cubicBezTo>
                  <a:pt x="18867" y="4834"/>
                  <a:pt x="18351" y="3552"/>
                  <a:pt x="17618" y="2498"/>
                </a:cubicBezTo>
                <a:cubicBezTo>
                  <a:pt x="16498" y="887"/>
                  <a:pt x="15009" y="1"/>
                  <a:pt x="13421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3" name="Shape 437"/>
          <p:cNvSpPr/>
          <p:nvPr/>
        </p:nvSpPr>
        <p:spPr>
          <a:xfrm>
            <a:off x="5159748" y="2855790"/>
            <a:ext cx="335063" cy="335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00" y="20880"/>
                </a:moveTo>
                <a:cubicBezTo>
                  <a:pt x="16800" y="21541"/>
                  <a:pt x="17336" y="21600"/>
                  <a:pt x="18000" y="21600"/>
                </a:cubicBezTo>
                <a:cubicBezTo>
                  <a:pt x="18662" y="21600"/>
                  <a:pt x="19200" y="21541"/>
                  <a:pt x="19200" y="20880"/>
                </a:cubicBezTo>
                <a:lnTo>
                  <a:pt x="19200" y="18000"/>
                </a:lnTo>
                <a:lnTo>
                  <a:pt x="16800" y="18000"/>
                </a:lnTo>
                <a:cubicBezTo>
                  <a:pt x="16800" y="18000"/>
                  <a:pt x="16800" y="20880"/>
                  <a:pt x="16800" y="20880"/>
                </a:cubicBezTo>
                <a:close/>
                <a:moveTo>
                  <a:pt x="19200" y="720"/>
                </a:moveTo>
                <a:cubicBezTo>
                  <a:pt x="19200" y="56"/>
                  <a:pt x="18662" y="0"/>
                  <a:pt x="18000" y="0"/>
                </a:cubicBezTo>
                <a:cubicBezTo>
                  <a:pt x="17336" y="0"/>
                  <a:pt x="16800" y="56"/>
                  <a:pt x="16800" y="720"/>
                </a:cubicBezTo>
                <a:lnTo>
                  <a:pt x="16800" y="12000"/>
                </a:lnTo>
                <a:lnTo>
                  <a:pt x="19200" y="12000"/>
                </a:lnTo>
                <a:cubicBezTo>
                  <a:pt x="19200" y="12000"/>
                  <a:pt x="19200" y="720"/>
                  <a:pt x="19200" y="720"/>
                </a:cubicBezTo>
                <a:close/>
                <a:moveTo>
                  <a:pt x="9600" y="20880"/>
                </a:moveTo>
                <a:cubicBezTo>
                  <a:pt x="9600" y="21541"/>
                  <a:pt x="10136" y="21600"/>
                  <a:pt x="10800" y="21600"/>
                </a:cubicBezTo>
                <a:cubicBezTo>
                  <a:pt x="11462" y="21600"/>
                  <a:pt x="12000" y="21541"/>
                  <a:pt x="12000" y="20880"/>
                </a:cubicBez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20880"/>
                  <a:pt x="9600" y="20880"/>
                </a:cubicBezTo>
                <a:close/>
                <a:moveTo>
                  <a:pt x="12000" y="720"/>
                </a:moveTo>
                <a:cubicBezTo>
                  <a:pt x="12000" y="56"/>
                  <a:pt x="11462" y="0"/>
                  <a:pt x="10800" y="0"/>
                </a:cubicBezTo>
                <a:cubicBezTo>
                  <a:pt x="10136" y="0"/>
                  <a:pt x="9600" y="56"/>
                  <a:pt x="9600" y="720"/>
                </a:cubicBezTo>
                <a:lnTo>
                  <a:pt x="9600" y="4800"/>
                </a:lnTo>
                <a:lnTo>
                  <a:pt x="12000" y="4800"/>
                </a:lnTo>
                <a:cubicBezTo>
                  <a:pt x="12000" y="4800"/>
                  <a:pt x="12000" y="720"/>
                  <a:pt x="12000" y="720"/>
                </a:cubicBezTo>
                <a:close/>
                <a:moveTo>
                  <a:pt x="14400" y="7200"/>
                </a:moveTo>
                <a:cubicBezTo>
                  <a:pt x="14400" y="6538"/>
                  <a:pt x="14340" y="6000"/>
                  <a:pt x="13679" y="6000"/>
                </a:cubicBezTo>
                <a:lnTo>
                  <a:pt x="7919" y="6000"/>
                </a:lnTo>
                <a:cubicBezTo>
                  <a:pt x="7255" y="6000"/>
                  <a:pt x="7200" y="6538"/>
                  <a:pt x="7200" y="7200"/>
                </a:cubicBezTo>
                <a:lnTo>
                  <a:pt x="7200" y="8400"/>
                </a:lnTo>
                <a:cubicBezTo>
                  <a:pt x="7200" y="9064"/>
                  <a:pt x="7255" y="9600"/>
                  <a:pt x="7919" y="9600"/>
                </a:cubicBezTo>
                <a:lnTo>
                  <a:pt x="13680" y="9600"/>
                </a:lnTo>
                <a:cubicBezTo>
                  <a:pt x="14340" y="9600"/>
                  <a:pt x="14400" y="9064"/>
                  <a:pt x="14400" y="8400"/>
                </a:cubicBezTo>
                <a:cubicBezTo>
                  <a:pt x="14400" y="8400"/>
                  <a:pt x="14400" y="7200"/>
                  <a:pt x="14400" y="7200"/>
                </a:cubicBezTo>
                <a:close/>
                <a:moveTo>
                  <a:pt x="20879" y="13200"/>
                </a:moveTo>
                <a:lnTo>
                  <a:pt x="15118" y="13200"/>
                </a:lnTo>
                <a:cubicBezTo>
                  <a:pt x="14455" y="13200"/>
                  <a:pt x="14400" y="13738"/>
                  <a:pt x="14400" y="14400"/>
                </a:cubicBezTo>
                <a:lnTo>
                  <a:pt x="14400" y="15600"/>
                </a:lnTo>
                <a:cubicBezTo>
                  <a:pt x="14400" y="16264"/>
                  <a:pt x="14455" y="16800"/>
                  <a:pt x="15119" y="16800"/>
                </a:cubicBezTo>
                <a:lnTo>
                  <a:pt x="20880" y="16800"/>
                </a:lnTo>
                <a:cubicBezTo>
                  <a:pt x="21540" y="16800"/>
                  <a:pt x="21600" y="16264"/>
                  <a:pt x="21600" y="15600"/>
                </a:cubicBezTo>
                <a:lnTo>
                  <a:pt x="21600" y="14400"/>
                </a:lnTo>
                <a:cubicBezTo>
                  <a:pt x="21600" y="13738"/>
                  <a:pt x="21540" y="13200"/>
                  <a:pt x="20879" y="13200"/>
                </a:cubicBezTo>
                <a:close/>
                <a:moveTo>
                  <a:pt x="6479" y="12000"/>
                </a:moveTo>
                <a:lnTo>
                  <a:pt x="719" y="12000"/>
                </a:lnTo>
                <a:cubicBezTo>
                  <a:pt x="55" y="12000"/>
                  <a:pt x="0" y="12538"/>
                  <a:pt x="0" y="13200"/>
                </a:cubicBezTo>
                <a:lnTo>
                  <a:pt x="0" y="14400"/>
                </a:lnTo>
                <a:cubicBezTo>
                  <a:pt x="0" y="15064"/>
                  <a:pt x="55" y="15600"/>
                  <a:pt x="719" y="15600"/>
                </a:cubicBezTo>
                <a:lnTo>
                  <a:pt x="6480" y="15600"/>
                </a:lnTo>
                <a:cubicBezTo>
                  <a:pt x="7140" y="15600"/>
                  <a:pt x="7200" y="15064"/>
                  <a:pt x="7200" y="14400"/>
                </a:cubicBezTo>
                <a:lnTo>
                  <a:pt x="7200" y="13200"/>
                </a:lnTo>
                <a:cubicBezTo>
                  <a:pt x="7200" y="12538"/>
                  <a:pt x="7140" y="12000"/>
                  <a:pt x="6479" y="12000"/>
                </a:cubicBezTo>
                <a:close/>
                <a:moveTo>
                  <a:pt x="2400" y="20880"/>
                </a:moveTo>
                <a:cubicBezTo>
                  <a:pt x="2400" y="21541"/>
                  <a:pt x="2936" y="21600"/>
                  <a:pt x="3600" y="21600"/>
                </a:cubicBezTo>
                <a:cubicBezTo>
                  <a:pt x="4262" y="21600"/>
                  <a:pt x="4800" y="21541"/>
                  <a:pt x="4800" y="20880"/>
                </a:cubicBezTo>
                <a:lnTo>
                  <a:pt x="4800" y="16800"/>
                </a:lnTo>
                <a:lnTo>
                  <a:pt x="2400" y="16800"/>
                </a:lnTo>
                <a:cubicBezTo>
                  <a:pt x="2400" y="16800"/>
                  <a:pt x="2400" y="20880"/>
                  <a:pt x="2400" y="20880"/>
                </a:cubicBezTo>
                <a:close/>
                <a:moveTo>
                  <a:pt x="4800" y="720"/>
                </a:moveTo>
                <a:cubicBezTo>
                  <a:pt x="4800" y="56"/>
                  <a:pt x="4262" y="0"/>
                  <a:pt x="3600" y="0"/>
                </a:cubicBezTo>
                <a:cubicBezTo>
                  <a:pt x="2936" y="0"/>
                  <a:pt x="2400" y="56"/>
                  <a:pt x="2400" y="720"/>
                </a:cubicBezTo>
                <a:lnTo>
                  <a:pt x="2400" y="10800"/>
                </a:lnTo>
                <a:lnTo>
                  <a:pt x="4800" y="10800"/>
                </a:lnTo>
                <a:cubicBezTo>
                  <a:pt x="4800" y="10800"/>
                  <a:pt x="4800" y="720"/>
                  <a:pt x="4800" y="72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3656" tIns="43656" rIns="43656" bIns="43656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4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4" name="Shape 439"/>
          <p:cNvSpPr/>
          <p:nvPr/>
        </p:nvSpPr>
        <p:spPr>
          <a:xfrm>
            <a:off x="6127885" y="2533627"/>
            <a:ext cx="2262439" cy="970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9" y="0"/>
                </a:moveTo>
                <a:cubicBezTo>
                  <a:pt x="4265" y="0"/>
                  <a:pt x="2471" y="3346"/>
                  <a:pt x="1925" y="7895"/>
                </a:cubicBezTo>
                <a:cubicBezTo>
                  <a:pt x="1838" y="8621"/>
                  <a:pt x="1556" y="9122"/>
                  <a:pt x="1232" y="9122"/>
                </a:cubicBezTo>
                <a:lnTo>
                  <a:pt x="0" y="9122"/>
                </a:lnTo>
                <a:lnTo>
                  <a:pt x="0" y="12478"/>
                </a:lnTo>
                <a:lnTo>
                  <a:pt x="1232" y="12478"/>
                </a:lnTo>
                <a:cubicBezTo>
                  <a:pt x="1555" y="12478"/>
                  <a:pt x="1838" y="12980"/>
                  <a:pt x="1925" y="13705"/>
                </a:cubicBezTo>
                <a:cubicBezTo>
                  <a:pt x="2471" y="18253"/>
                  <a:pt x="4265" y="21599"/>
                  <a:pt x="6389" y="21600"/>
                </a:cubicBezTo>
                <a:cubicBezTo>
                  <a:pt x="8513" y="21600"/>
                  <a:pt x="10309" y="18255"/>
                  <a:pt x="10854" y="13705"/>
                </a:cubicBezTo>
                <a:cubicBezTo>
                  <a:pt x="10941" y="12981"/>
                  <a:pt x="11224" y="12478"/>
                  <a:pt x="11547" y="12478"/>
                </a:cubicBezTo>
                <a:cubicBezTo>
                  <a:pt x="11547" y="12478"/>
                  <a:pt x="21600" y="12478"/>
                  <a:pt x="21600" y="12478"/>
                </a:cubicBezTo>
                <a:lnTo>
                  <a:pt x="21600" y="9122"/>
                </a:lnTo>
                <a:lnTo>
                  <a:pt x="11549" y="9122"/>
                </a:lnTo>
                <a:cubicBezTo>
                  <a:pt x="11225" y="9122"/>
                  <a:pt x="10941" y="8622"/>
                  <a:pt x="10854" y="7895"/>
                </a:cubicBezTo>
                <a:cubicBezTo>
                  <a:pt x="10644" y="6124"/>
                  <a:pt x="10241" y="4500"/>
                  <a:pt x="9668" y="3165"/>
                </a:cubicBezTo>
                <a:cubicBezTo>
                  <a:pt x="8793" y="1124"/>
                  <a:pt x="7627" y="0"/>
                  <a:pt x="6389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5" name="Shape 440"/>
          <p:cNvSpPr/>
          <p:nvPr/>
        </p:nvSpPr>
        <p:spPr>
          <a:xfrm>
            <a:off x="6531189" y="2876296"/>
            <a:ext cx="475896" cy="285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0" y="18000"/>
                </a:moveTo>
                <a:lnTo>
                  <a:pt x="21600" y="18000"/>
                </a:lnTo>
                <a:lnTo>
                  <a:pt x="21600" y="14400"/>
                </a:lnTo>
                <a:lnTo>
                  <a:pt x="18360" y="14400"/>
                </a:lnTo>
                <a:cubicBezTo>
                  <a:pt x="18360" y="14400"/>
                  <a:pt x="18360" y="18000"/>
                  <a:pt x="18360" y="18000"/>
                </a:cubicBezTo>
                <a:close/>
                <a:moveTo>
                  <a:pt x="18360" y="3600"/>
                </a:moveTo>
                <a:lnTo>
                  <a:pt x="18360" y="7200"/>
                </a:lnTo>
                <a:lnTo>
                  <a:pt x="21600" y="7200"/>
                </a:lnTo>
                <a:lnTo>
                  <a:pt x="21600" y="3600"/>
                </a:lnTo>
                <a:cubicBezTo>
                  <a:pt x="21600" y="3600"/>
                  <a:pt x="18360" y="3600"/>
                  <a:pt x="18360" y="3600"/>
                </a:cubicBezTo>
                <a:close/>
                <a:moveTo>
                  <a:pt x="13030" y="1262"/>
                </a:moveTo>
                <a:lnTo>
                  <a:pt x="10298" y="4678"/>
                </a:lnTo>
                <a:cubicBezTo>
                  <a:pt x="9923" y="5146"/>
                  <a:pt x="9467" y="5400"/>
                  <a:pt x="8998" y="5400"/>
                </a:cubicBezTo>
                <a:lnTo>
                  <a:pt x="6485" y="5400"/>
                </a:lnTo>
                <a:cubicBezTo>
                  <a:pt x="5886" y="5400"/>
                  <a:pt x="5400" y="6210"/>
                  <a:pt x="5400" y="7209"/>
                </a:cubicBezTo>
                <a:lnTo>
                  <a:pt x="5400" y="14393"/>
                </a:lnTo>
                <a:cubicBezTo>
                  <a:pt x="5400" y="15390"/>
                  <a:pt x="5886" y="16200"/>
                  <a:pt x="6485" y="16200"/>
                </a:cubicBezTo>
                <a:lnTo>
                  <a:pt x="8998" y="16200"/>
                </a:lnTo>
                <a:cubicBezTo>
                  <a:pt x="9467" y="16200"/>
                  <a:pt x="9923" y="16454"/>
                  <a:pt x="10298" y="16922"/>
                </a:cubicBezTo>
                <a:lnTo>
                  <a:pt x="13031" y="20338"/>
                </a:lnTo>
                <a:cubicBezTo>
                  <a:pt x="13686" y="21157"/>
                  <a:pt x="14483" y="21600"/>
                  <a:pt x="15302" y="21600"/>
                </a:cubicBezTo>
                <a:lnTo>
                  <a:pt x="17280" y="21600"/>
                </a:lnTo>
                <a:lnTo>
                  <a:pt x="17280" y="0"/>
                </a:lnTo>
                <a:lnTo>
                  <a:pt x="15302" y="0"/>
                </a:lnTo>
                <a:cubicBezTo>
                  <a:pt x="14483" y="0"/>
                  <a:pt x="13686" y="443"/>
                  <a:pt x="13030" y="1262"/>
                </a:cubicBezTo>
                <a:close/>
                <a:moveTo>
                  <a:pt x="0" y="18000"/>
                </a:moveTo>
                <a:lnTo>
                  <a:pt x="0" y="20697"/>
                </a:lnTo>
                <a:cubicBezTo>
                  <a:pt x="0" y="21195"/>
                  <a:pt x="243" y="21600"/>
                  <a:pt x="542" y="21600"/>
                </a:cubicBezTo>
                <a:lnTo>
                  <a:pt x="1619" y="21600"/>
                </a:lnTo>
                <a:cubicBezTo>
                  <a:pt x="1917" y="21600"/>
                  <a:pt x="2160" y="21195"/>
                  <a:pt x="2160" y="20697"/>
                </a:cubicBezTo>
                <a:lnTo>
                  <a:pt x="2160" y="18000"/>
                </a:lnTo>
                <a:cubicBezTo>
                  <a:pt x="2160" y="16274"/>
                  <a:pt x="3025" y="13909"/>
                  <a:pt x="4320" y="12998"/>
                </a:cubicBezTo>
                <a:lnTo>
                  <a:pt x="4320" y="9209"/>
                </a:lnTo>
                <a:cubicBezTo>
                  <a:pt x="1819" y="10174"/>
                  <a:pt x="0" y="14346"/>
                  <a:pt x="0" y="180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3656" tIns="43656" rIns="43656" bIns="43656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4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6" name="Shape 442"/>
          <p:cNvSpPr/>
          <p:nvPr/>
        </p:nvSpPr>
        <p:spPr>
          <a:xfrm>
            <a:off x="1080891" y="2999111"/>
            <a:ext cx="2664132" cy="2664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7" name="Shape 443"/>
          <p:cNvSpPr/>
          <p:nvPr/>
        </p:nvSpPr>
        <p:spPr>
          <a:xfrm>
            <a:off x="2006643" y="3688924"/>
            <a:ext cx="936845" cy="874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3" h="21600" extrusionOk="0">
                <a:moveTo>
                  <a:pt x="19357" y="12343"/>
                </a:moveTo>
                <a:lnTo>
                  <a:pt x="17854" y="12343"/>
                </a:lnTo>
                <a:cubicBezTo>
                  <a:pt x="17102" y="11379"/>
                  <a:pt x="16048" y="10836"/>
                  <a:pt x="14882" y="10800"/>
                </a:cubicBezTo>
                <a:cubicBezTo>
                  <a:pt x="15465" y="9896"/>
                  <a:pt x="15790" y="8811"/>
                  <a:pt x="15790" y="7714"/>
                </a:cubicBezTo>
                <a:cubicBezTo>
                  <a:pt x="15790" y="7449"/>
                  <a:pt x="15768" y="7184"/>
                  <a:pt x="15734" y="6919"/>
                </a:cubicBezTo>
                <a:cubicBezTo>
                  <a:pt x="16216" y="7100"/>
                  <a:pt x="16710" y="7196"/>
                  <a:pt x="17226" y="7196"/>
                </a:cubicBezTo>
                <a:cubicBezTo>
                  <a:pt x="18740" y="7196"/>
                  <a:pt x="19906" y="6171"/>
                  <a:pt x="20142" y="6171"/>
                </a:cubicBezTo>
                <a:cubicBezTo>
                  <a:pt x="21566" y="6171"/>
                  <a:pt x="21532" y="9450"/>
                  <a:pt x="21532" y="10426"/>
                </a:cubicBezTo>
                <a:cubicBezTo>
                  <a:pt x="21532" y="11764"/>
                  <a:pt x="20478" y="12343"/>
                  <a:pt x="19357" y="12343"/>
                </a:cubicBezTo>
                <a:close/>
                <a:moveTo>
                  <a:pt x="17226" y="6171"/>
                </a:moveTo>
                <a:cubicBezTo>
                  <a:pt x="15645" y="6171"/>
                  <a:pt x="14355" y="4785"/>
                  <a:pt x="14355" y="3086"/>
                </a:cubicBezTo>
                <a:cubicBezTo>
                  <a:pt x="14355" y="1386"/>
                  <a:pt x="15645" y="0"/>
                  <a:pt x="17226" y="0"/>
                </a:cubicBezTo>
                <a:cubicBezTo>
                  <a:pt x="18807" y="0"/>
                  <a:pt x="20097" y="1386"/>
                  <a:pt x="20097" y="3086"/>
                </a:cubicBezTo>
                <a:cubicBezTo>
                  <a:pt x="20097" y="4785"/>
                  <a:pt x="18807" y="6171"/>
                  <a:pt x="17226" y="6171"/>
                </a:cubicBezTo>
                <a:close/>
                <a:moveTo>
                  <a:pt x="10766" y="12343"/>
                </a:moveTo>
                <a:cubicBezTo>
                  <a:pt x="8388" y="12343"/>
                  <a:pt x="6459" y="10270"/>
                  <a:pt x="6459" y="7714"/>
                </a:cubicBezTo>
                <a:cubicBezTo>
                  <a:pt x="6459" y="5159"/>
                  <a:pt x="8388" y="3086"/>
                  <a:pt x="10766" y="3086"/>
                </a:cubicBezTo>
                <a:cubicBezTo>
                  <a:pt x="13144" y="3086"/>
                  <a:pt x="15073" y="5159"/>
                  <a:pt x="15073" y="7714"/>
                </a:cubicBezTo>
                <a:cubicBezTo>
                  <a:pt x="15073" y="10270"/>
                  <a:pt x="13144" y="12343"/>
                  <a:pt x="10766" y="12343"/>
                </a:cubicBezTo>
                <a:close/>
                <a:moveTo>
                  <a:pt x="15667" y="21600"/>
                </a:moveTo>
                <a:lnTo>
                  <a:pt x="5865" y="21600"/>
                </a:lnTo>
                <a:cubicBezTo>
                  <a:pt x="4071" y="21600"/>
                  <a:pt x="2871" y="20431"/>
                  <a:pt x="2871" y="18478"/>
                </a:cubicBezTo>
                <a:cubicBezTo>
                  <a:pt x="2871" y="15754"/>
                  <a:pt x="3465" y="11571"/>
                  <a:pt x="6751" y="11571"/>
                </a:cubicBezTo>
                <a:cubicBezTo>
                  <a:pt x="7132" y="11571"/>
                  <a:pt x="8523" y="13247"/>
                  <a:pt x="10766" y="13247"/>
                </a:cubicBezTo>
                <a:cubicBezTo>
                  <a:pt x="13009" y="13247"/>
                  <a:pt x="14400" y="11571"/>
                  <a:pt x="14781" y="11571"/>
                </a:cubicBezTo>
                <a:cubicBezTo>
                  <a:pt x="18067" y="11571"/>
                  <a:pt x="18661" y="15754"/>
                  <a:pt x="18661" y="18478"/>
                </a:cubicBezTo>
                <a:cubicBezTo>
                  <a:pt x="18661" y="20431"/>
                  <a:pt x="17461" y="21600"/>
                  <a:pt x="15667" y="21600"/>
                </a:cubicBezTo>
                <a:close/>
                <a:moveTo>
                  <a:pt x="4306" y="6171"/>
                </a:moveTo>
                <a:cubicBezTo>
                  <a:pt x="2725" y="6171"/>
                  <a:pt x="1435" y="4785"/>
                  <a:pt x="1435" y="3086"/>
                </a:cubicBezTo>
                <a:cubicBezTo>
                  <a:pt x="1435" y="1386"/>
                  <a:pt x="2725" y="0"/>
                  <a:pt x="4306" y="0"/>
                </a:cubicBezTo>
                <a:cubicBezTo>
                  <a:pt x="5887" y="0"/>
                  <a:pt x="7177" y="1386"/>
                  <a:pt x="7177" y="3086"/>
                </a:cubicBezTo>
                <a:cubicBezTo>
                  <a:pt x="7177" y="4785"/>
                  <a:pt x="5887" y="6171"/>
                  <a:pt x="4306" y="6171"/>
                </a:cubicBezTo>
                <a:close/>
                <a:moveTo>
                  <a:pt x="3678" y="12343"/>
                </a:moveTo>
                <a:lnTo>
                  <a:pt x="2175" y="12343"/>
                </a:lnTo>
                <a:cubicBezTo>
                  <a:pt x="1054" y="12343"/>
                  <a:pt x="0" y="11764"/>
                  <a:pt x="0" y="10426"/>
                </a:cubicBezTo>
                <a:cubicBezTo>
                  <a:pt x="0" y="9450"/>
                  <a:pt x="-34" y="6171"/>
                  <a:pt x="1390" y="6171"/>
                </a:cubicBezTo>
                <a:cubicBezTo>
                  <a:pt x="1626" y="6171"/>
                  <a:pt x="2792" y="7196"/>
                  <a:pt x="4306" y="7196"/>
                </a:cubicBezTo>
                <a:cubicBezTo>
                  <a:pt x="4822" y="7196"/>
                  <a:pt x="5316" y="7100"/>
                  <a:pt x="5798" y="6919"/>
                </a:cubicBezTo>
                <a:cubicBezTo>
                  <a:pt x="5764" y="7184"/>
                  <a:pt x="5742" y="7449"/>
                  <a:pt x="5742" y="7714"/>
                </a:cubicBezTo>
                <a:cubicBezTo>
                  <a:pt x="5742" y="8811"/>
                  <a:pt x="6067" y="9896"/>
                  <a:pt x="6650" y="10800"/>
                </a:cubicBezTo>
                <a:cubicBezTo>
                  <a:pt x="5484" y="10836"/>
                  <a:pt x="4430" y="11379"/>
                  <a:pt x="3678" y="12343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4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58" name="TextBox 13"/>
          <p:cNvSpPr txBox="1"/>
          <p:nvPr/>
        </p:nvSpPr>
        <p:spPr>
          <a:xfrm>
            <a:off x="2018073" y="4693091"/>
            <a:ext cx="913984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频次</a:t>
            </a:r>
          </a:p>
        </p:txBody>
      </p:sp>
      <p:sp>
        <p:nvSpPr>
          <p:cNvPr id="2" name="矩形 1"/>
          <p:cNvSpPr/>
          <p:nvPr/>
        </p:nvSpPr>
        <p:spPr>
          <a:xfrm>
            <a:off x="3783721" y="1409408"/>
            <a:ext cx="2253998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4.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</a:rPr>
              <a:t>根据开医嘱时间、频次的分发时间计算首日次数，生成执行记录</a:t>
            </a:r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1028100" y="41656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16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首日次数与全执行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Oval 30"/>
          <p:cNvSpPr/>
          <p:nvPr>
            <p:custDataLst>
              <p:tags r:id="rId2"/>
            </p:custDataLst>
          </p:nvPr>
        </p:nvSpPr>
        <p:spPr bwMode="auto">
          <a:xfrm>
            <a:off x="367867" y="1124744"/>
            <a:ext cx="629670" cy="6292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5" name="AutoShape 31"/>
          <p:cNvSpPr/>
          <p:nvPr>
            <p:custDataLst>
              <p:tags r:id="rId3"/>
            </p:custDataLst>
          </p:nvPr>
        </p:nvSpPr>
        <p:spPr bwMode="auto">
          <a:xfrm>
            <a:off x="523718" y="1307321"/>
            <a:ext cx="275677" cy="244480"/>
          </a:xfrm>
          <a:custGeom>
            <a:avLst/>
            <a:gdLst>
              <a:gd name="T0" fmla="*/ 8071 w 21600"/>
              <a:gd name="T1" fmla="*/ 8035 h 21600"/>
              <a:gd name="T2" fmla="*/ 11327 w 21600"/>
              <a:gd name="T3" fmla="*/ 9235 h 21600"/>
              <a:gd name="T4" fmla="*/ 14583 w 21600"/>
              <a:gd name="T5" fmla="*/ 4904 h 21600"/>
              <a:gd name="T6" fmla="*/ 15088 w 21600"/>
              <a:gd name="T7" fmla="*/ 4330 h 21600"/>
              <a:gd name="T8" fmla="*/ 17289 w 21600"/>
              <a:gd name="T9" fmla="*/ 6157 h 21600"/>
              <a:gd name="T10" fmla="*/ 17289 w 21600"/>
              <a:gd name="T11" fmla="*/ 3078 h 21600"/>
              <a:gd name="T12" fmla="*/ 17289 w 21600"/>
              <a:gd name="T13" fmla="*/ 0 h 21600"/>
              <a:gd name="T14" fmla="*/ 14583 w 21600"/>
              <a:gd name="T15" fmla="*/ 626 h 21600"/>
              <a:gd name="T16" fmla="*/ 11878 w 21600"/>
              <a:gd name="T17" fmla="*/ 1200 h 21600"/>
              <a:gd name="T18" fmla="*/ 14033 w 21600"/>
              <a:gd name="T19" fmla="*/ 3704 h 21600"/>
              <a:gd name="T20" fmla="*/ 10777 w 21600"/>
              <a:gd name="T21" fmla="*/ 7409 h 21600"/>
              <a:gd name="T22" fmla="*/ 7567 w 21600"/>
              <a:gd name="T23" fmla="*/ 6157 h 21600"/>
              <a:gd name="T24" fmla="*/ 5411 w 21600"/>
              <a:gd name="T25" fmla="*/ 10487 h 21600"/>
              <a:gd name="T26" fmla="*/ 2155 w 21600"/>
              <a:gd name="T27" fmla="*/ 9235 h 21600"/>
              <a:gd name="T28" fmla="*/ 550 w 21600"/>
              <a:gd name="T29" fmla="*/ 14817 h 21600"/>
              <a:gd name="T30" fmla="*/ 0 w 21600"/>
              <a:gd name="T31" fmla="*/ 16017 h 21600"/>
              <a:gd name="T32" fmla="*/ 1055 w 21600"/>
              <a:gd name="T33" fmla="*/ 16643 h 21600"/>
              <a:gd name="T34" fmla="*/ 2706 w 21600"/>
              <a:gd name="T35" fmla="*/ 11113 h 21600"/>
              <a:gd name="T36" fmla="*/ 5916 w 21600"/>
              <a:gd name="T37" fmla="*/ 12313 h 21600"/>
              <a:gd name="T38" fmla="*/ 8071 w 21600"/>
              <a:gd name="T39" fmla="*/ 8035 h 21600"/>
              <a:gd name="T40" fmla="*/ 6466 w 21600"/>
              <a:gd name="T41" fmla="*/ 21600 h 21600"/>
              <a:gd name="T42" fmla="*/ 6466 w 21600"/>
              <a:gd name="T43" fmla="*/ 16643 h 21600"/>
              <a:gd name="T44" fmla="*/ 3761 w 21600"/>
              <a:gd name="T45" fmla="*/ 16643 h 21600"/>
              <a:gd name="T46" fmla="*/ 3761 w 21600"/>
              <a:gd name="T47" fmla="*/ 21600 h 21600"/>
              <a:gd name="T48" fmla="*/ 6466 w 21600"/>
              <a:gd name="T49" fmla="*/ 21600 h 21600"/>
              <a:gd name="T50" fmla="*/ 10227 w 21600"/>
              <a:gd name="T51" fmla="*/ 21600 h 21600"/>
              <a:gd name="T52" fmla="*/ 7567 w 21600"/>
              <a:gd name="T53" fmla="*/ 21600 h 21600"/>
              <a:gd name="T54" fmla="*/ 7567 w 21600"/>
              <a:gd name="T55" fmla="*/ 14817 h 21600"/>
              <a:gd name="T56" fmla="*/ 10227 w 21600"/>
              <a:gd name="T57" fmla="*/ 14817 h 21600"/>
              <a:gd name="T58" fmla="*/ 10227 w 21600"/>
              <a:gd name="T59" fmla="*/ 21600 h 21600"/>
              <a:gd name="T60" fmla="*/ 14033 w 21600"/>
              <a:gd name="T61" fmla="*/ 21600 h 21600"/>
              <a:gd name="T62" fmla="*/ 11327 w 21600"/>
              <a:gd name="T63" fmla="*/ 21600 h 21600"/>
              <a:gd name="T64" fmla="*/ 11327 w 21600"/>
              <a:gd name="T65" fmla="*/ 12313 h 21600"/>
              <a:gd name="T66" fmla="*/ 14033 w 21600"/>
              <a:gd name="T67" fmla="*/ 12313 h 21600"/>
              <a:gd name="T68" fmla="*/ 14033 w 21600"/>
              <a:gd name="T69" fmla="*/ 21600 h 21600"/>
              <a:gd name="T70" fmla="*/ 17794 w 21600"/>
              <a:gd name="T71" fmla="*/ 21600 h 21600"/>
              <a:gd name="T72" fmla="*/ 15088 w 21600"/>
              <a:gd name="T73" fmla="*/ 21600 h 21600"/>
              <a:gd name="T74" fmla="*/ 15088 w 21600"/>
              <a:gd name="T75" fmla="*/ 9861 h 21600"/>
              <a:gd name="T76" fmla="*/ 17794 w 21600"/>
              <a:gd name="T77" fmla="*/ 9861 h 21600"/>
              <a:gd name="T78" fmla="*/ 17794 w 21600"/>
              <a:gd name="T79" fmla="*/ 21600 h 21600"/>
              <a:gd name="T80" fmla="*/ 18894 w 21600"/>
              <a:gd name="T81" fmla="*/ 6783 h 21600"/>
              <a:gd name="T82" fmla="*/ 18894 w 21600"/>
              <a:gd name="T83" fmla="*/ 21600 h 21600"/>
              <a:gd name="T84" fmla="*/ 21600 w 21600"/>
              <a:gd name="T85" fmla="*/ 21600 h 21600"/>
              <a:gd name="T86" fmla="*/ 21600 w 21600"/>
              <a:gd name="T87" fmla="*/ 6783 h 21600"/>
              <a:gd name="T88" fmla="*/ 18894 w 21600"/>
              <a:gd name="T89" fmla="*/ 6783 h 21600"/>
              <a:gd name="T90" fmla="*/ 18894 w 21600"/>
              <a:gd name="T91" fmla="*/ 678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600" h="21600">
                <a:moveTo>
                  <a:pt x="8071" y="8035"/>
                </a:moveTo>
                <a:lnTo>
                  <a:pt x="11327" y="9235"/>
                </a:lnTo>
                <a:lnTo>
                  <a:pt x="14583" y="4904"/>
                </a:lnTo>
                <a:lnTo>
                  <a:pt x="15088" y="4330"/>
                </a:lnTo>
                <a:lnTo>
                  <a:pt x="17289" y="6157"/>
                </a:lnTo>
                <a:lnTo>
                  <a:pt x="17289" y="3078"/>
                </a:lnTo>
                <a:lnTo>
                  <a:pt x="17289" y="0"/>
                </a:lnTo>
                <a:lnTo>
                  <a:pt x="14583" y="626"/>
                </a:lnTo>
                <a:lnTo>
                  <a:pt x="11878" y="1200"/>
                </a:lnTo>
                <a:lnTo>
                  <a:pt x="14033" y="3704"/>
                </a:lnTo>
                <a:lnTo>
                  <a:pt x="10777" y="7409"/>
                </a:lnTo>
                <a:lnTo>
                  <a:pt x="7567" y="6157"/>
                </a:lnTo>
                <a:lnTo>
                  <a:pt x="5411" y="10487"/>
                </a:lnTo>
                <a:lnTo>
                  <a:pt x="2155" y="9235"/>
                </a:lnTo>
                <a:lnTo>
                  <a:pt x="550" y="14817"/>
                </a:lnTo>
                <a:lnTo>
                  <a:pt x="0" y="16017"/>
                </a:lnTo>
                <a:lnTo>
                  <a:pt x="1055" y="16643"/>
                </a:lnTo>
                <a:lnTo>
                  <a:pt x="2706" y="11113"/>
                </a:lnTo>
                <a:lnTo>
                  <a:pt x="5916" y="12313"/>
                </a:lnTo>
                <a:lnTo>
                  <a:pt x="8071" y="8035"/>
                </a:lnTo>
                <a:close/>
                <a:moveTo>
                  <a:pt x="6466" y="21600"/>
                </a:moveTo>
                <a:lnTo>
                  <a:pt x="6466" y="16643"/>
                </a:lnTo>
                <a:lnTo>
                  <a:pt x="3761" y="16643"/>
                </a:lnTo>
                <a:lnTo>
                  <a:pt x="3761" y="21600"/>
                </a:lnTo>
                <a:lnTo>
                  <a:pt x="6466" y="21600"/>
                </a:lnTo>
                <a:close/>
                <a:moveTo>
                  <a:pt x="10227" y="21600"/>
                </a:moveTo>
                <a:lnTo>
                  <a:pt x="7567" y="21600"/>
                </a:lnTo>
                <a:lnTo>
                  <a:pt x="7567" y="14817"/>
                </a:lnTo>
                <a:lnTo>
                  <a:pt x="10227" y="14817"/>
                </a:lnTo>
                <a:lnTo>
                  <a:pt x="10227" y="21600"/>
                </a:lnTo>
                <a:close/>
                <a:moveTo>
                  <a:pt x="14033" y="21600"/>
                </a:moveTo>
                <a:lnTo>
                  <a:pt x="11327" y="21600"/>
                </a:lnTo>
                <a:lnTo>
                  <a:pt x="11327" y="12313"/>
                </a:lnTo>
                <a:lnTo>
                  <a:pt x="14033" y="12313"/>
                </a:lnTo>
                <a:lnTo>
                  <a:pt x="14033" y="21600"/>
                </a:lnTo>
                <a:close/>
                <a:moveTo>
                  <a:pt x="17794" y="21600"/>
                </a:moveTo>
                <a:lnTo>
                  <a:pt x="15088" y="21600"/>
                </a:lnTo>
                <a:lnTo>
                  <a:pt x="15088" y="9861"/>
                </a:lnTo>
                <a:lnTo>
                  <a:pt x="17794" y="9861"/>
                </a:lnTo>
                <a:lnTo>
                  <a:pt x="17794" y="21600"/>
                </a:lnTo>
                <a:close/>
                <a:moveTo>
                  <a:pt x="18894" y="6783"/>
                </a:moveTo>
                <a:lnTo>
                  <a:pt x="18894" y="21600"/>
                </a:lnTo>
                <a:lnTo>
                  <a:pt x="21600" y="21600"/>
                </a:lnTo>
                <a:lnTo>
                  <a:pt x="21600" y="6783"/>
                </a:lnTo>
                <a:lnTo>
                  <a:pt x="18894" y="6783"/>
                </a:lnTo>
                <a:close/>
                <a:moveTo>
                  <a:pt x="18894" y="6783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6" name="Rectangle 32"/>
          <p:cNvSpPr/>
          <p:nvPr>
            <p:custDataLst>
              <p:tags r:id="rId4"/>
            </p:custDataLst>
          </p:nvPr>
        </p:nvSpPr>
        <p:spPr bwMode="auto">
          <a:xfrm>
            <a:off x="1235233" y="1298894"/>
            <a:ext cx="2350345" cy="4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首日次数与频次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31824" y="43508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7609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rgbClr val="376092"/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>
                <a:solidFill>
                  <a:srgbClr val="376092"/>
                </a:solidFill>
                <a:latin typeface="+mj-ea"/>
                <a:ea typeface="+mj-ea"/>
              </a:rPr>
              <a:t>用户分配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rgbClr val="37609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578120" y="1268760"/>
            <a:ext cx="11377264" cy="1735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按照学员分组和编号情况，顺序领取用户账号，比如：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  <a:p>
            <a:pPr marL="342900" indent="-342900" defTabSz="121666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1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号学员领取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SF01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YS01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HS01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YF01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RIS</a:t>
            </a:r>
          </a:p>
          <a:p>
            <a:pPr marL="342900" indent="-342900" defTabSz="121666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2</a:t>
            </a:r>
            <a:r>
              <a:rPr lang="zh-CN" altLang="en-US" sz="18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号学员领取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SF02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YS02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HS02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YF01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RIS</a:t>
            </a: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82985" y="3031593"/>
            <a:ext cx="2004237" cy="1223434"/>
            <a:chOff x="224283" y="2985722"/>
            <a:chExt cx="2004237" cy="1223434"/>
          </a:xfrm>
        </p:grpSpPr>
        <p:sp>
          <p:nvSpPr>
            <p:cNvPr id="27" name="文本框 34"/>
            <p:cNvSpPr txBox="1">
              <a:spLocks noChangeArrowheads="1"/>
            </p:cNvSpPr>
            <p:nvPr/>
          </p:nvSpPr>
          <p:spPr bwMode="auto">
            <a:xfrm>
              <a:off x="278922" y="2985722"/>
              <a:ext cx="170912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SF101-428</a:t>
              </a:r>
            </a:p>
          </p:txBody>
        </p:sp>
        <p:sp>
          <p:nvSpPr>
            <p:cNvPr id="28" name="矩形 36"/>
            <p:cNvSpPr>
              <a:spLocks noChangeArrowheads="1"/>
            </p:cNvSpPr>
            <p:nvPr/>
          </p:nvSpPr>
          <p:spPr bwMode="auto">
            <a:xfrm>
              <a:off x="224283" y="3562825"/>
              <a:ext cx="200423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住院登记</a:t>
              </a:r>
              <a:endParaRPr lang="en-US" altLang="zh-CN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出院结算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685510" y="3051460"/>
            <a:ext cx="2004237" cy="1500433"/>
            <a:chOff x="224283" y="2985722"/>
            <a:chExt cx="2004237" cy="1500433"/>
          </a:xfrm>
        </p:grpSpPr>
        <p:sp>
          <p:nvSpPr>
            <p:cNvPr id="36" name="文本框 34"/>
            <p:cNvSpPr txBox="1">
              <a:spLocks noChangeArrowheads="1"/>
            </p:cNvSpPr>
            <p:nvPr/>
          </p:nvSpPr>
          <p:spPr bwMode="auto">
            <a:xfrm>
              <a:off x="314709" y="2985722"/>
              <a:ext cx="172675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YS101-228</a:t>
              </a:r>
            </a:p>
          </p:txBody>
        </p:sp>
        <p:sp>
          <p:nvSpPr>
            <p:cNvPr id="48" name="矩形 36"/>
            <p:cNvSpPr>
              <a:spLocks noChangeArrowheads="1"/>
            </p:cNvSpPr>
            <p:nvPr/>
          </p:nvSpPr>
          <p:spPr bwMode="auto">
            <a:xfrm>
              <a:off x="224283" y="3562825"/>
              <a:ext cx="200423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住院医生</a:t>
              </a:r>
              <a:endParaRPr lang="en-US" altLang="zh-CN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麻醉医生</a:t>
              </a:r>
              <a:endParaRPr lang="en-US" altLang="zh-CN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手术管理员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159896" y="3032753"/>
            <a:ext cx="2004237" cy="1500433"/>
            <a:chOff x="224283" y="2985722"/>
            <a:chExt cx="2004237" cy="1500433"/>
          </a:xfrm>
        </p:grpSpPr>
        <p:sp>
          <p:nvSpPr>
            <p:cNvPr id="51" name="文本框 34"/>
            <p:cNvSpPr txBox="1">
              <a:spLocks noChangeArrowheads="1"/>
            </p:cNvSpPr>
            <p:nvPr/>
          </p:nvSpPr>
          <p:spPr bwMode="auto">
            <a:xfrm>
              <a:off x="317046" y="2985722"/>
              <a:ext cx="17443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HS101-228</a:t>
              </a:r>
            </a:p>
          </p:txBody>
        </p:sp>
        <p:sp>
          <p:nvSpPr>
            <p:cNvPr id="52" name="矩形 36"/>
            <p:cNvSpPr>
              <a:spLocks noChangeArrowheads="1"/>
            </p:cNvSpPr>
            <p:nvPr/>
          </p:nvSpPr>
          <p:spPr bwMode="auto">
            <a:xfrm>
              <a:off x="224283" y="3562825"/>
              <a:ext cx="200423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住院护士</a:t>
              </a:r>
              <a:endParaRPr lang="en-US" altLang="zh-CN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手术护士</a:t>
              </a:r>
              <a:endParaRPr lang="en-US" altLang="zh-CN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麻醉护士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482726" y="3064524"/>
            <a:ext cx="2004237" cy="946435"/>
            <a:chOff x="224283" y="2985722"/>
            <a:chExt cx="2004237" cy="946435"/>
          </a:xfrm>
        </p:grpSpPr>
        <p:sp>
          <p:nvSpPr>
            <p:cNvPr id="54" name="文本框 34"/>
            <p:cNvSpPr txBox="1">
              <a:spLocks noChangeArrowheads="1"/>
            </p:cNvSpPr>
            <p:nvPr/>
          </p:nvSpPr>
          <p:spPr bwMode="auto">
            <a:xfrm>
              <a:off x="751316" y="2985722"/>
              <a:ext cx="9204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YF01</a:t>
              </a:r>
              <a:endParaRPr lang="en-US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矩形 36"/>
            <p:cNvSpPr>
              <a:spLocks noChangeArrowheads="1"/>
            </p:cNvSpPr>
            <p:nvPr/>
          </p:nvSpPr>
          <p:spPr bwMode="auto">
            <a:xfrm>
              <a:off x="224283" y="3562825"/>
              <a:ext cx="20042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住院药房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816817" y="3075675"/>
            <a:ext cx="2004237" cy="946435"/>
            <a:chOff x="224283" y="2985722"/>
            <a:chExt cx="2004237" cy="946435"/>
          </a:xfrm>
        </p:grpSpPr>
        <p:sp>
          <p:nvSpPr>
            <p:cNvPr id="57" name="文本框 34"/>
            <p:cNvSpPr txBox="1">
              <a:spLocks noChangeArrowheads="1"/>
            </p:cNvSpPr>
            <p:nvPr/>
          </p:nvSpPr>
          <p:spPr bwMode="auto">
            <a:xfrm>
              <a:off x="784667" y="2985722"/>
              <a:ext cx="69762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</a:t>
              </a:r>
            </a:p>
          </p:txBody>
        </p:sp>
        <p:sp>
          <p:nvSpPr>
            <p:cNvPr id="58" name="矩形 36"/>
            <p:cNvSpPr>
              <a:spLocks noChangeArrowheads="1"/>
            </p:cNvSpPr>
            <p:nvPr/>
          </p:nvSpPr>
          <p:spPr bwMode="auto">
            <a:xfrm>
              <a:off x="224283" y="3562825"/>
              <a:ext cx="20042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医技医师</a:t>
              </a:r>
              <a:r>
                <a:rPr lang="en-US" altLang="zh-CN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zh-CN" altLang="en-US" sz="1800" b="1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技师</a:t>
              </a:r>
            </a:p>
          </p:txBody>
        </p:sp>
      </p:grpSp>
      <p:cxnSp>
        <p:nvCxnSpPr>
          <p:cNvPr id="65" name="直接连接符 64"/>
          <p:cNvCxnSpPr/>
          <p:nvPr/>
        </p:nvCxnSpPr>
        <p:spPr>
          <a:xfrm flipV="1">
            <a:off x="4200724" y="5478686"/>
            <a:ext cx="1008000" cy="1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</a:gradFill>
            <a:round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022399" y="5460304"/>
            <a:ext cx="792000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</a:gradFill>
            <a:round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V="1">
            <a:off x="6715011" y="5478685"/>
            <a:ext cx="972000" cy="1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</a:gradFill>
            <a:round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V="1">
            <a:off x="9232182" y="5478685"/>
            <a:ext cx="781182" cy="1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</a:gradFill>
            <a:round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20057" y="4895303"/>
            <a:ext cx="1365485" cy="1115304"/>
            <a:chOff x="4759367" y="3406347"/>
            <a:chExt cx="1365485" cy="1115304"/>
          </a:xfrm>
        </p:grpSpPr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937" y="3406347"/>
              <a:ext cx="1112915" cy="1115304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81" name="íš1iḋe"/>
            <p:cNvSpPr/>
            <p:nvPr/>
          </p:nvSpPr>
          <p:spPr>
            <a:xfrm>
              <a:off x="4759367" y="3784918"/>
              <a:ext cx="358158" cy="35816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855640" y="4895303"/>
            <a:ext cx="1319559" cy="1119016"/>
            <a:chOff x="2641498" y="3408025"/>
            <a:chExt cx="1319559" cy="1119016"/>
          </a:xfrm>
        </p:grpSpPr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080" y="3408025"/>
              <a:ext cx="1075977" cy="1119016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86" name="îṥ1iḍê"/>
            <p:cNvSpPr/>
            <p:nvPr/>
          </p:nvSpPr>
          <p:spPr>
            <a:xfrm>
              <a:off x="2641498" y="3779409"/>
              <a:ext cx="358158" cy="35816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824192" y="4886612"/>
            <a:ext cx="1338943" cy="1112915"/>
            <a:chOff x="6937705" y="3408025"/>
            <a:chExt cx="1338943" cy="1112915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733" y="3408025"/>
              <a:ext cx="1112915" cy="1112915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87" name="iślíḑe"/>
            <p:cNvSpPr/>
            <p:nvPr/>
          </p:nvSpPr>
          <p:spPr>
            <a:xfrm>
              <a:off x="6937705" y="3791324"/>
              <a:ext cx="358158" cy="35816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78120" y="4874114"/>
            <a:ext cx="1413966" cy="1122879"/>
            <a:chOff x="721144" y="3409908"/>
            <a:chExt cx="1413966" cy="1122879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44" y="3409908"/>
              <a:ext cx="1131045" cy="1122879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88" name="ïṥḻiḋè"/>
            <p:cNvSpPr/>
            <p:nvPr/>
          </p:nvSpPr>
          <p:spPr>
            <a:xfrm>
              <a:off x="1776952" y="3791324"/>
              <a:ext cx="358158" cy="35816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046603" y="4950146"/>
            <a:ext cx="1354674" cy="1097285"/>
            <a:chOff x="9822198" y="2228728"/>
            <a:chExt cx="1354674" cy="1097285"/>
          </a:xfrm>
        </p:grpSpPr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4008" y="2228728"/>
              <a:ext cx="1092864" cy="1097285"/>
            </a:xfrm>
            <a:prstGeom prst="flowChartConnector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89" name="iṥ1ïḓe"/>
            <p:cNvSpPr/>
            <p:nvPr/>
          </p:nvSpPr>
          <p:spPr>
            <a:xfrm>
              <a:off x="9822198" y="2575280"/>
              <a:ext cx="358158" cy="35816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"/>
          <p:cNvSpPr/>
          <p:nvPr/>
        </p:nvSpPr>
        <p:spPr>
          <a:xfrm>
            <a:off x="1391496" y="1151385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3" name="AutoShape 6"/>
          <p:cNvSpPr/>
          <p:nvPr/>
        </p:nvSpPr>
        <p:spPr bwMode="auto">
          <a:xfrm>
            <a:off x="1577173" y="1335102"/>
            <a:ext cx="247570" cy="247570"/>
          </a:xfrm>
          <a:custGeom>
            <a:avLst/>
            <a:gdLst>
              <a:gd name="T0" fmla="*/ 357417 w 21600"/>
              <a:gd name="T1" fmla="*/ 0 h 21600"/>
              <a:gd name="T2" fmla="*/ 374086 w 21600"/>
              <a:gd name="T3" fmla="*/ 8396 h 21600"/>
              <a:gd name="T4" fmla="*/ 381000 w 21600"/>
              <a:gd name="T5" fmla="*/ 28504 h 21600"/>
              <a:gd name="T6" fmla="*/ 381000 w 21600"/>
              <a:gd name="T7" fmla="*/ 352496 h 21600"/>
              <a:gd name="T8" fmla="*/ 374086 w 21600"/>
              <a:gd name="T9" fmla="*/ 372551 h 21600"/>
              <a:gd name="T10" fmla="*/ 357417 w 21600"/>
              <a:gd name="T11" fmla="*/ 381000 h 21600"/>
              <a:gd name="T12" fmla="*/ 24183 w 21600"/>
              <a:gd name="T13" fmla="*/ 381000 h 21600"/>
              <a:gd name="T14" fmla="*/ 7250 w 21600"/>
              <a:gd name="T15" fmla="*/ 372551 h 21600"/>
              <a:gd name="T16" fmla="*/ 0 w 21600"/>
              <a:gd name="T17" fmla="*/ 352496 h 21600"/>
              <a:gd name="T18" fmla="*/ 0 w 21600"/>
              <a:gd name="T19" fmla="*/ 28504 h 21600"/>
              <a:gd name="T20" fmla="*/ 7250 w 21600"/>
              <a:gd name="T21" fmla="*/ 8396 h 21600"/>
              <a:gd name="T22" fmla="*/ 24183 w 21600"/>
              <a:gd name="T23" fmla="*/ 0 h 21600"/>
              <a:gd name="T24" fmla="*/ 357417 w 21600"/>
              <a:gd name="T25" fmla="*/ 0 h 21600"/>
              <a:gd name="T26" fmla="*/ 349356 w 21600"/>
              <a:gd name="T27" fmla="*/ 38135 h 21600"/>
              <a:gd name="T28" fmla="*/ 31821 w 21600"/>
              <a:gd name="T29" fmla="*/ 38135 h 21600"/>
              <a:gd name="T30" fmla="*/ 31821 w 21600"/>
              <a:gd name="T31" fmla="*/ 342759 h 21600"/>
              <a:gd name="T32" fmla="*/ 349356 w 21600"/>
              <a:gd name="T33" fmla="*/ 342759 h 21600"/>
              <a:gd name="T34" fmla="*/ 349356 w 21600"/>
              <a:gd name="T35" fmla="*/ 38135 h 21600"/>
              <a:gd name="T36" fmla="*/ 105445 w 21600"/>
              <a:gd name="T37" fmla="*/ 315507 h 21600"/>
              <a:gd name="T38" fmla="*/ 63482 w 21600"/>
              <a:gd name="T39" fmla="*/ 315507 h 21600"/>
              <a:gd name="T40" fmla="*/ 63482 w 21600"/>
              <a:gd name="T41" fmla="*/ 225496 h 21600"/>
              <a:gd name="T42" fmla="*/ 105445 w 21600"/>
              <a:gd name="T43" fmla="*/ 225496 h 21600"/>
              <a:gd name="T44" fmla="*/ 105445 w 21600"/>
              <a:gd name="T45" fmla="*/ 315507 h 21600"/>
              <a:gd name="T46" fmla="*/ 175719 w 21600"/>
              <a:gd name="T47" fmla="*/ 315507 h 21600"/>
              <a:gd name="T48" fmla="*/ 134161 w 21600"/>
              <a:gd name="T49" fmla="*/ 315507 h 21600"/>
              <a:gd name="T50" fmla="*/ 134161 w 21600"/>
              <a:gd name="T51" fmla="*/ 123014 h 21600"/>
              <a:gd name="T52" fmla="*/ 175719 w 21600"/>
              <a:gd name="T53" fmla="*/ 123014 h 21600"/>
              <a:gd name="T54" fmla="*/ 175719 w 21600"/>
              <a:gd name="T55" fmla="*/ 315507 h 21600"/>
              <a:gd name="T56" fmla="*/ 247262 w 21600"/>
              <a:gd name="T57" fmla="*/ 315507 h 21600"/>
              <a:gd name="T58" fmla="*/ 205281 w 21600"/>
              <a:gd name="T59" fmla="*/ 315507 h 21600"/>
              <a:gd name="T60" fmla="*/ 205281 w 21600"/>
              <a:gd name="T61" fmla="*/ 168663 h 21600"/>
              <a:gd name="T62" fmla="*/ 247262 w 21600"/>
              <a:gd name="T63" fmla="*/ 168663 h 21600"/>
              <a:gd name="T64" fmla="*/ 247262 w 21600"/>
              <a:gd name="T65" fmla="*/ 315507 h 21600"/>
              <a:gd name="T66" fmla="*/ 317518 w 21600"/>
              <a:gd name="T67" fmla="*/ 315507 h 21600"/>
              <a:gd name="T68" fmla="*/ 275555 w 21600"/>
              <a:gd name="T69" fmla="*/ 315507 h 21600"/>
              <a:gd name="T70" fmla="*/ 275555 w 21600"/>
              <a:gd name="T71" fmla="*/ 86783 h 21600"/>
              <a:gd name="T72" fmla="*/ 317518 w 21600"/>
              <a:gd name="T73" fmla="*/ 86783 h 21600"/>
              <a:gd name="T74" fmla="*/ 317518 w 21600"/>
              <a:gd name="T75" fmla="*/ 315507 h 21600"/>
              <a:gd name="T76" fmla="*/ 317518 w 21600"/>
              <a:gd name="T77" fmla="*/ 315507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6"/>
                </a:cubicBezTo>
                <a:cubicBezTo>
                  <a:pt x="21470" y="796"/>
                  <a:pt x="21600" y="1175"/>
                  <a:pt x="21600" y="1616"/>
                </a:cubicBezTo>
                <a:lnTo>
                  <a:pt x="21600" y="19984"/>
                </a:lnTo>
                <a:cubicBezTo>
                  <a:pt x="21600" y="20419"/>
                  <a:pt x="21470" y="20804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71" y="21600"/>
                </a:lnTo>
                <a:cubicBezTo>
                  <a:pt x="1004" y="21600"/>
                  <a:pt x="683" y="21441"/>
                  <a:pt x="411" y="21121"/>
                </a:cubicBezTo>
                <a:cubicBezTo>
                  <a:pt x="137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5"/>
                  <a:pt x="137" y="796"/>
                  <a:pt x="411" y="476"/>
                </a:cubicBezTo>
                <a:cubicBezTo>
                  <a:pt x="683" y="159"/>
                  <a:pt x="1004" y="0"/>
                  <a:pt x="1371" y="0"/>
                </a:cubicBezTo>
                <a:lnTo>
                  <a:pt x="20263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9" y="17887"/>
                </a:lnTo>
                <a:lnTo>
                  <a:pt x="3599" y="12784"/>
                </a:lnTo>
                <a:lnTo>
                  <a:pt x="5978" y="12784"/>
                </a:lnTo>
                <a:lnTo>
                  <a:pt x="5978" y="17887"/>
                </a:lnTo>
                <a:close/>
                <a:moveTo>
                  <a:pt x="9962" y="17887"/>
                </a:moveTo>
                <a:lnTo>
                  <a:pt x="7606" y="17887"/>
                </a:lnTo>
                <a:lnTo>
                  <a:pt x="7606" y="6974"/>
                </a:lnTo>
                <a:lnTo>
                  <a:pt x="9962" y="6974"/>
                </a:lnTo>
                <a:lnTo>
                  <a:pt x="9962" y="17887"/>
                </a:lnTo>
                <a:close/>
                <a:moveTo>
                  <a:pt x="14018" y="17887"/>
                </a:moveTo>
                <a:lnTo>
                  <a:pt x="11638" y="17887"/>
                </a:lnTo>
                <a:lnTo>
                  <a:pt x="11638" y="9562"/>
                </a:lnTo>
                <a:lnTo>
                  <a:pt x="14018" y="9562"/>
                </a:lnTo>
                <a:lnTo>
                  <a:pt x="14018" y="17887"/>
                </a:lnTo>
                <a:close/>
                <a:moveTo>
                  <a:pt x="18001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1" y="4920"/>
                </a:lnTo>
                <a:lnTo>
                  <a:pt x="18001" y="17887"/>
                </a:lnTo>
                <a:close/>
                <a:moveTo>
                  <a:pt x="18001" y="17887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1984915" y="1271468"/>
            <a:ext cx="3464266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长期医嘱首日执行次数</a:t>
            </a:r>
          </a:p>
        </p:txBody>
      </p:sp>
      <p:sp>
        <p:nvSpPr>
          <p:cNvPr id="6" name="矩形 5"/>
          <p:cNvSpPr/>
          <p:nvPr/>
        </p:nvSpPr>
        <p:spPr>
          <a:xfrm>
            <a:off x="2332994" y="1966408"/>
            <a:ext cx="5923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使用较多的是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根据医嘱开始时间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计算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通过修改首</a:t>
            </a:r>
            <a:r>
              <a:rPr lang="zh-CN" altLang="en-US" sz="18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日</a:t>
            </a:r>
            <a:r>
              <a:rPr lang="zh-CN" altLang="en-US" sz="18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次数调整第一天用药次数</a:t>
            </a:r>
            <a:endParaRPr lang="zh-CN" altLang="en-US" sz="18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23248" y="5437615"/>
            <a:ext cx="3688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住院默认按分发次数全执行</a:t>
            </a:r>
          </a:p>
        </p:txBody>
      </p:sp>
      <p:sp>
        <p:nvSpPr>
          <p:cNvPr id="28" name="Rounded Rectangle 41"/>
          <p:cNvSpPr/>
          <p:nvPr/>
        </p:nvSpPr>
        <p:spPr>
          <a:xfrm>
            <a:off x="1416412" y="5319534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9" name="AutoShape 82"/>
          <p:cNvSpPr/>
          <p:nvPr/>
        </p:nvSpPr>
        <p:spPr bwMode="auto">
          <a:xfrm>
            <a:off x="1602089" y="5505326"/>
            <a:ext cx="247570" cy="247570"/>
          </a:xfrm>
          <a:custGeom>
            <a:avLst/>
            <a:gdLst>
              <a:gd name="T0" fmla="*/ 202530 w 21600"/>
              <a:gd name="T1" fmla="*/ 375479 h 21600"/>
              <a:gd name="T2" fmla="*/ 190518 w 21600"/>
              <a:gd name="T3" fmla="*/ 381000 h 21600"/>
              <a:gd name="T4" fmla="*/ 178911 w 21600"/>
              <a:gd name="T5" fmla="*/ 375479 h 21600"/>
              <a:gd name="T6" fmla="*/ 48454 w 21600"/>
              <a:gd name="T7" fmla="*/ 229112 h 21600"/>
              <a:gd name="T8" fmla="*/ 40058 w 21600"/>
              <a:gd name="T9" fmla="*/ 219357 h 21600"/>
              <a:gd name="T10" fmla="*/ 23724 w 21600"/>
              <a:gd name="T11" fmla="*/ 194910 h 21600"/>
              <a:gd name="T12" fmla="*/ 7426 w 21600"/>
              <a:gd name="T13" fmla="*/ 159949 h 21600"/>
              <a:gd name="T14" fmla="*/ 0 w 21600"/>
              <a:gd name="T15" fmla="*/ 117828 h 21600"/>
              <a:gd name="T16" fmla="*/ 9102 w 21600"/>
              <a:gd name="T17" fmla="*/ 62600 h 21600"/>
              <a:gd name="T18" fmla="*/ 32861 w 21600"/>
              <a:gd name="T19" fmla="*/ 26141 h 21600"/>
              <a:gd name="T20" fmla="*/ 65987 w 21600"/>
              <a:gd name="T21" fmla="*/ 6085 h 21600"/>
              <a:gd name="T22" fmla="*/ 103434 w 21600"/>
              <a:gd name="T23" fmla="*/ 0 h 21600"/>
              <a:gd name="T24" fmla="*/ 129840 w 21600"/>
              <a:gd name="T25" fmla="*/ 5133 h 21600"/>
              <a:gd name="T26" fmla="*/ 154129 w 21600"/>
              <a:gd name="T27" fmla="*/ 17921 h 21600"/>
              <a:gd name="T28" fmla="*/ 174660 w 21600"/>
              <a:gd name="T29" fmla="*/ 34608 h 21600"/>
              <a:gd name="T30" fmla="*/ 190518 w 21600"/>
              <a:gd name="T31" fmla="*/ 50835 h 21600"/>
              <a:gd name="T32" fmla="*/ 206604 w 21600"/>
              <a:gd name="T33" fmla="*/ 34502 h 21600"/>
              <a:gd name="T34" fmla="*/ 227312 w 21600"/>
              <a:gd name="T35" fmla="*/ 17921 h 21600"/>
              <a:gd name="T36" fmla="*/ 251284 w 21600"/>
              <a:gd name="T37" fmla="*/ 5133 h 21600"/>
              <a:gd name="T38" fmla="*/ 278007 w 21600"/>
              <a:gd name="T39" fmla="*/ 0 h 21600"/>
              <a:gd name="T40" fmla="*/ 315013 w 21600"/>
              <a:gd name="T41" fmla="*/ 6068 h 21600"/>
              <a:gd name="T42" fmla="*/ 348139 w 21600"/>
              <a:gd name="T43" fmla="*/ 26141 h 21600"/>
              <a:gd name="T44" fmla="*/ 371898 w 21600"/>
              <a:gd name="T45" fmla="*/ 62600 h 21600"/>
              <a:gd name="T46" fmla="*/ 381000 w 21600"/>
              <a:gd name="T47" fmla="*/ 117828 h 21600"/>
              <a:gd name="T48" fmla="*/ 373715 w 21600"/>
              <a:gd name="T49" fmla="*/ 159949 h 21600"/>
              <a:gd name="T50" fmla="*/ 357540 w 21600"/>
              <a:gd name="T51" fmla="*/ 194910 h 21600"/>
              <a:gd name="T52" fmla="*/ 340819 w 21600"/>
              <a:gd name="T53" fmla="*/ 219357 h 21600"/>
              <a:gd name="T54" fmla="*/ 332599 w 21600"/>
              <a:gd name="T55" fmla="*/ 229623 h 21600"/>
              <a:gd name="T56" fmla="*/ 202530 w 21600"/>
              <a:gd name="T57" fmla="*/ 375479 h 21600"/>
              <a:gd name="T58" fmla="*/ 103434 w 21600"/>
              <a:gd name="T59" fmla="*/ 38206 h 21600"/>
              <a:gd name="T60" fmla="*/ 103434 w 21600"/>
              <a:gd name="T61" fmla="*/ 38206 h 21600"/>
              <a:gd name="T62" fmla="*/ 78969 w 21600"/>
              <a:gd name="T63" fmla="*/ 41381 h 21600"/>
              <a:gd name="T64" fmla="*/ 56480 w 21600"/>
              <a:gd name="T65" fmla="*/ 53340 h 21600"/>
              <a:gd name="T66" fmla="*/ 40058 w 21600"/>
              <a:gd name="T67" fmla="*/ 77382 h 21600"/>
              <a:gd name="T68" fmla="*/ 33831 w 21600"/>
              <a:gd name="T69" fmla="*/ 117828 h 21600"/>
              <a:gd name="T70" fmla="*/ 39705 w 21600"/>
              <a:gd name="T71" fmla="*/ 149049 h 21600"/>
              <a:gd name="T72" fmla="*/ 52687 w 21600"/>
              <a:gd name="T73" fmla="*/ 175842 h 21600"/>
              <a:gd name="T74" fmla="*/ 65987 w 21600"/>
              <a:gd name="T75" fmla="*/ 194804 h 21600"/>
              <a:gd name="T76" fmla="*/ 71896 w 21600"/>
              <a:gd name="T77" fmla="*/ 201683 h 21600"/>
              <a:gd name="T78" fmla="*/ 190518 w 21600"/>
              <a:gd name="T79" fmla="*/ 334980 h 21600"/>
              <a:gd name="T80" fmla="*/ 309104 w 21600"/>
              <a:gd name="T81" fmla="*/ 201683 h 21600"/>
              <a:gd name="T82" fmla="*/ 315278 w 21600"/>
              <a:gd name="T83" fmla="*/ 194804 h 21600"/>
              <a:gd name="T84" fmla="*/ 328489 w 21600"/>
              <a:gd name="T85" fmla="*/ 175842 h 21600"/>
              <a:gd name="T86" fmla="*/ 341383 w 21600"/>
              <a:gd name="T87" fmla="*/ 148890 h 21600"/>
              <a:gd name="T88" fmla="*/ 347222 w 21600"/>
              <a:gd name="T89" fmla="*/ 117828 h 21600"/>
              <a:gd name="T90" fmla="*/ 340942 w 21600"/>
              <a:gd name="T91" fmla="*/ 77488 h 21600"/>
              <a:gd name="T92" fmla="*/ 324556 w 21600"/>
              <a:gd name="T93" fmla="*/ 53340 h 21600"/>
              <a:gd name="T94" fmla="*/ 302031 w 21600"/>
              <a:gd name="T95" fmla="*/ 41381 h 21600"/>
              <a:gd name="T96" fmla="*/ 278007 w 21600"/>
              <a:gd name="T97" fmla="*/ 38206 h 21600"/>
              <a:gd name="T98" fmla="*/ 255305 w 21600"/>
              <a:gd name="T99" fmla="*/ 44221 h 21600"/>
              <a:gd name="T100" fmla="*/ 233627 w 21600"/>
              <a:gd name="T101" fmla="*/ 58914 h 21600"/>
              <a:gd name="T102" fmla="*/ 215477 w 21600"/>
              <a:gd name="T103" fmla="*/ 76588 h 21600"/>
              <a:gd name="T104" fmla="*/ 203641 w 21600"/>
              <a:gd name="T105" fmla="*/ 90893 h 21600"/>
              <a:gd name="T106" fmla="*/ 190518 w 21600"/>
              <a:gd name="T107" fmla="*/ 98249 h 21600"/>
              <a:gd name="T108" fmla="*/ 177624 w 21600"/>
              <a:gd name="T109" fmla="*/ 90893 h 21600"/>
              <a:gd name="T110" fmla="*/ 165664 w 21600"/>
              <a:gd name="T111" fmla="*/ 76447 h 21600"/>
              <a:gd name="T112" fmla="*/ 147373 w 21600"/>
              <a:gd name="T113" fmla="*/ 58914 h 21600"/>
              <a:gd name="T114" fmla="*/ 125695 w 21600"/>
              <a:gd name="T115" fmla="*/ 44221 h 21600"/>
              <a:gd name="T116" fmla="*/ 103434 w 21600"/>
              <a:gd name="T117" fmla="*/ 38206 h 2160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1600" h="21600">
                <a:moveTo>
                  <a:pt x="11482" y="21287"/>
                </a:moveTo>
                <a:cubicBezTo>
                  <a:pt x="11277" y="21496"/>
                  <a:pt x="11047" y="21600"/>
                  <a:pt x="10801" y="21600"/>
                </a:cubicBezTo>
                <a:cubicBezTo>
                  <a:pt x="10538" y="21600"/>
                  <a:pt x="10318" y="21496"/>
                  <a:pt x="10143" y="21287"/>
                </a:cubicBezTo>
                <a:lnTo>
                  <a:pt x="2747" y="12989"/>
                </a:lnTo>
                <a:cubicBezTo>
                  <a:pt x="2714" y="12972"/>
                  <a:pt x="2556" y="12786"/>
                  <a:pt x="2271" y="12436"/>
                </a:cubicBezTo>
                <a:cubicBezTo>
                  <a:pt x="1988" y="12086"/>
                  <a:pt x="1678" y="11623"/>
                  <a:pt x="1345" y="11050"/>
                </a:cubicBezTo>
                <a:cubicBezTo>
                  <a:pt x="1009" y="10477"/>
                  <a:pt x="699" y="9819"/>
                  <a:pt x="421" y="9068"/>
                </a:cubicBezTo>
                <a:cubicBezTo>
                  <a:pt x="143" y="8326"/>
                  <a:pt x="0" y="7524"/>
                  <a:pt x="0" y="6680"/>
                </a:cubicBezTo>
                <a:cubicBezTo>
                  <a:pt x="0" y="5443"/>
                  <a:pt x="173" y="4401"/>
                  <a:pt x="516" y="3549"/>
                </a:cubicBezTo>
                <a:cubicBezTo>
                  <a:pt x="861" y="2696"/>
                  <a:pt x="1312" y="2007"/>
                  <a:pt x="1863" y="1482"/>
                </a:cubicBezTo>
                <a:cubicBezTo>
                  <a:pt x="2421" y="954"/>
                  <a:pt x="3047" y="576"/>
                  <a:pt x="3741" y="345"/>
                </a:cubicBezTo>
                <a:cubicBezTo>
                  <a:pt x="4437" y="116"/>
                  <a:pt x="5145" y="0"/>
                  <a:pt x="5864" y="0"/>
                </a:cubicBezTo>
                <a:cubicBezTo>
                  <a:pt x="6367" y="0"/>
                  <a:pt x="6865" y="99"/>
                  <a:pt x="7361" y="291"/>
                </a:cubicBezTo>
                <a:cubicBezTo>
                  <a:pt x="7857" y="486"/>
                  <a:pt x="8315" y="726"/>
                  <a:pt x="8738" y="1016"/>
                </a:cubicBezTo>
                <a:cubicBezTo>
                  <a:pt x="9161" y="1304"/>
                  <a:pt x="9552" y="1620"/>
                  <a:pt x="9902" y="1962"/>
                </a:cubicBezTo>
                <a:cubicBezTo>
                  <a:pt x="10253" y="2304"/>
                  <a:pt x="10553" y="2611"/>
                  <a:pt x="10801" y="2882"/>
                </a:cubicBezTo>
                <a:cubicBezTo>
                  <a:pt x="11047" y="2600"/>
                  <a:pt x="11350" y="2292"/>
                  <a:pt x="11713" y="1956"/>
                </a:cubicBezTo>
                <a:cubicBezTo>
                  <a:pt x="12071" y="1618"/>
                  <a:pt x="12464" y="1304"/>
                  <a:pt x="12887" y="1016"/>
                </a:cubicBezTo>
                <a:cubicBezTo>
                  <a:pt x="13313" y="726"/>
                  <a:pt x="13761" y="486"/>
                  <a:pt x="14246" y="291"/>
                </a:cubicBezTo>
                <a:cubicBezTo>
                  <a:pt x="14730" y="99"/>
                  <a:pt x="15235" y="0"/>
                  <a:pt x="15761" y="0"/>
                </a:cubicBezTo>
                <a:cubicBezTo>
                  <a:pt x="16465" y="0"/>
                  <a:pt x="17166" y="116"/>
                  <a:pt x="17859" y="344"/>
                </a:cubicBezTo>
                <a:cubicBezTo>
                  <a:pt x="18555" y="576"/>
                  <a:pt x="19179" y="954"/>
                  <a:pt x="19737" y="1482"/>
                </a:cubicBezTo>
                <a:cubicBezTo>
                  <a:pt x="20293" y="2007"/>
                  <a:pt x="20739" y="2696"/>
                  <a:pt x="21084" y="3549"/>
                </a:cubicBezTo>
                <a:cubicBezTo>
                  <a:pt x="21430" y="4401"/>
                  <a:pt x="21600" y="5443"/>
                  <a:pt x="21600" y="6680"/>
                </a:cubicBezTo>
                <a:cubicBezTo>
                  <a:pt x="21600" y="7524"/>
                  <a:pt x="21462" y="8326"/>
                  <a:pt x="21187" y="9068"/>
                </a:cubicBezTo>
                <a:cubicBezTo>
                  <a:pt x="20911" y="9819"/>
                  <a:pt x="20606" y="10477"/>
                  <a:pt x="20270" y="11050"/>
                </a:cubicBezTo>
                <a:cubicBezTo>
                  <a:pt x="19932" y="11623"/>
                  <a:pt x="19620" y="12086"/>
                  <a:pt x="19322" y="12436"/>
                </a:cubicBezTo>
                <a:cubicBezTo>
                  <a:pt x="19029" y="12786"/>
                  <a:pt x="18871" y="12981"/>
                  <a:pt x="18856" y="13018"/>
                </a:cubicBezTo>
                <a:lnTo>
                  <a:pt x="11482" y="21287"/>
                </a:lnTo>
                <a:close/>
                <a:moveTo>
                  <a:pt x="5864" y="2166"/>
                </a:moveTo>
                <a:lnTo>
                  <a:pt x="5864" y="2166"/>
                </a:lnTo>
                <a:cubicBezTo>
                  <a:pt x="5406" y="2166"/>
                  <a:pt x="4945" y="2225"/>
                  <a:pt x="4477" y="2346"/>
                </a:cubicBezTo>
                <a:cubicBezTo>
                  <a:pt x="4011" y="2468"/>
                  <a:pt x="3585" y="2696"/>
                  <a:pt x="3202" y="3024"/>
                </a:cubicBezTo>
                <a:cubicBezTo>
                  <a:pt x="2817" y="3351"/>
                  <a:pt x="2509" y="3806"/>
                  <a:pt x="2271" y="4387"/>
                </a:cubicBezTo>
                <a:cubicBezTo>
                  <a:pt x="2038" y="4969"/>
                  <a:pt x="1918" y="5734"/>
                  <a:pt x="1918" y="6680"/>
                </a:cubicBezTo>
                <a:cubicBezTo>
                  <a:pt x="1918" y="7290"/>
                  <a:pt x="2031" y="7880"/>
                  <a:pt x="2251" y="8450"/>
                </a:cubicBezTo>
                <a:cubicBezTo>
                  <a:pt x="2471" y="9017"/>
                  <a:pt x="2714" y="9523"/>
                  <a:pt x="2987" y="9969"/>
                </a:cubicBezTo>
                <a:cubicBezTo>
                  <a:pt x="3257" y="10415"/>
                  <a:pt x="3510" y="10773"/>
                  <a:pt x="3741" y="11044"/>
                </a:cubicBezTo>
                <a:lnTo>
                  <a:pt x="4076" y="11434"/>
                </a:lnTo>
                <a:lnTo>
                  <a:pt x="10801" y="18991"/>
                </a:lnTo>
                <a:lnTo>
                  <a:pt x="17524" y="11434"/>
                </a:lnTo>
                <a:lnTo>
                  <a:pt x="17874" y="11044"/>
                </a:lnTo>
                <a:cubicBezTo>
                  <a:pt x="18105" y="10773"/>
                  <a:pt x="18353" y="10415"/>
                  <a:pt x="18623" y="9969"/>
                </a:cubicBezTo>
                <a:cubicBezTo>
                  <a:pt x="18888" y="9523"/>
                  <a:pt x="19134" y="9014"/>
                  <a:pt x="19354" y="8441"/>
                </a:cubicBezTo>
                <a:cubicBezTo>
                  <a:pt x="19572" y="7871"/>
                  <a:pt x="19685" y="7284"/>
                  <a:pt x="19685" y="6680"/>
                </a:cubicBezTo>
                <a:cubicBezTo>
                  <a:pt x="19685" y="5743"/>
                  <a:pt x="19567" y="4980"/>
                  <a:pt x="19329" y="4393"/>
                </a:cubicBezTo>
                <a:cubicBezTo>
                  <a:pt x="19091" y="3809"/>
                  <a:pt x="18783" y="3351"/>
                  <a:pt x="18400" y="3024"/>
                </a:cubicBezTo>
                <a:cubicBezTo>
                  <a:pt x="18017" y="2696"/>
                  <a:pt x="17591" y="2468"/>
                  <a:pt x="17123" y="2346"/>
                </a:cubicBezTo>
                <a:cubicBezTo>
                  <a:pt x="16658" y="2225"/>
                  <a:pt x="16202" y="2166"/>
                  <a:pt x="15761" y="2166"/>
                </a:cubicBezTo>
                <a:cubicBezTo>
                  <a:pt x="15341" y="2166"/>
                  <a:pt x="14910" y="2279"/>
                  <a:pt x="14474" y="2507"/>
                </a:cubicBezTo>
                <a:cubicBezTo>
                  <a:pt x="14041" y="2739"/>
                  <a:pt x="13631" y="3015"/>
                  <a:pt x="13245" y="3340"/>
                </a:cubicBezTo>
                <a:cubicBezTo>
                  <a:pt x="12862" y="3665"/>
                  <a:pt x="12519" y="3998"/>
                  <a:pt x="12216" y="4342"/>
                </a:cubicBezTo>
                <a:cubicBezTo>
                  <a:pt x="11913" y="4684"/>
                  <a:pt x="11688" y="4952"/>
                  <a:pt x="11545" y="5153"/>
                </a:cubicBezTo>
                <a:cubicBezTo>
                  <a:pt x="11345" y="5429"/>
                  <a:pt x="11097" y="5570"/>
                  <a:pt x="10801" y="5570"/>
                </a:cubicBezTo>
                <a:cubicBezTo>
                  <a:pt x="10506" y="5570"/>
                  <a:pt x="10260" y="5429"/>
                  <a:pt x="10070" y="5153"/>
                </a:cubicBezTo>
                <a:cubicBezTo>
                  <a:pt x="9927" y="4944"/>
                  <a:pt x="9700" y="4673"/>
                  <a:pt x="9392" y="4334"/>
                </a:cubicBezTo>
                <a:cubicBezTo>
                  <a:pt x="9086" y="3995"/>
                  <a:pt x="8738" y="3665"/>
                  <a:pt x="8355" y="3340"/>
                </a:cubicBezTo>
                <a:cubicBezTo>
                  <a:pt x="7972" y="3016"/>
                  <a:pt x="7561" y="2739"/>
                  <a:pt x="7126" y="2507"/>
                </a:cubicBezTo>
                <a:cubicBezTo>
                  <a:pt x="6690" y="2278"/>
                  <a:pt x="6269" y="2166"/>
                  <a:pt x="5864" y="2166"/>
                </a:cubicBez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32782" y="5938458"/>
            <a:ext cx="20048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50000"/>
              </a:lnSpc>
              <a:spcAft>
                <a:spcPts val="600"/>
              </a:spcAft>
              <a:buClr>
                <a:srgbClr val="ED7D31"/>
              </a:buClr>
              <a:buSzPct val="120000"/>
              <a:buFont typeface="Wingdings" panose="05000000000000000000" charset="0"/>
              <a:buNone/>
            </a:pPr>
            <a:r>
              <a:rPr lang="zh-CN" altLang="en-US" sz="1800" b="1" spc="300" dirty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特殊频次</a:t>
            </a:r>
            <a:r>
              <a:rPr lang="en-US" altLang="zh-CN" sz="1800" b="1" spc="300" dirty="0" err="1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Qd</a:t>
            </a:r>
            <a:endParaRPr lang="zh-CN" altLang="en-US" sz="1800" b="1" dirty="0">
              <a:solidFill>
                <a:srgbClr val="FF0000"/>
              </a:solidFill>
              <a:latin typeface="+mn-ea"/>
              <a:cs typeface="+mj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328" y="3116068"/>
            <a:ext cx="3841746" cy="202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994" y="3116964"/>
            <a:ext cx="3207999" cy="1926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92" y="3913522"/>
            <a:ext cx="2476715" cy="2812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2094" y="5387735"/>
            <a:ext cx="1983485" cy="1434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占位符 1"/>
          <p:cNvSpPr txBox="1"/>
          <p:nvPr>
            <p:custDataLst>
              <p:tags r:id="rId1"/>
            </p:custDataLst>
          </p:nvPr>
        </p:nvSpPr>
        <p:spPr>
          <a:xfrm>
            <a:off x="1028100" y="41656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16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首日次数与全执行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1055440" y="548680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医生执行医嘱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2" y="2132856"/>
            <a:ext cx="11953328" cy="2738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32742" y="2350785"/>
            <a:ext cx="455231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第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7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节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住院特殊流程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384290" y="2380615"/>
            <a:ext cx="4203700" cy="2477770"/>
            <a:chOff x="2900231" y="3293842"/>
            <a:chExt cx="4203881" cy="1800201"/>
          </a:xfrm>
        </p:grpSpPr>
        <p:grpSp>
          <p:nvGrpSpPr>
            <p:cNvPr id="22" name="组合 21"/>
            <p:cNvGrpSpPr/>
            <p:nvPr/>
          </p:nvGrpSpPr>
          <p:grpSpPr>
            <a:xfrm>
              <a:off x="2900231" y="3293842"/>
              <a:ext cx="1724456" cy="1800200"/>
              <a:chOff x="4951965" y="584153"/>
              <a:chExt cx="2050894" cy="5661889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951965" y="584153"/>
                <a:ext cx="2050894" cy="1089843"/>
                <a:chOff x="5020860" y="844835"/>
                <a:chExt cx="2050894" cy="1089843"/>
              </a:xfrm>
            </p:grpSpPr>
            <p:cxnSp>
              <p:nvCxnSpPr>
                <p:cNvPr id="45" name="直接连接符 44"/>
                <p:cNvCxnSpPr/>
                <p:nvPr>
                  <p:custDataLst>
                    <p:tags r:id="rId9"/>
                  </p:custDataLst>
                </p:nvPr>
              </p:nvCxnSpPr>
              <p:spPr>
                <a:xfrm flipH="1" flipV="1">
                  <a:off x="5024036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>
                  <p:custDataLst>
                    <p:tags r:id="rId10"/>
                  </p:custDataLst>
                </p:nvPr>
              </p:nvCxnSpPr>
              <p:spPr>
                <a:xfrm rot="5400000" flipH="1">
                  <a:off x="6046307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V="1">
                <a:off x="4951965" y="5156199"/>
                <a:ext cx="2050894" cy="1089843"/>
                <a:chOff x="5020860" y="844835"/>
                <a:chExt cx="2050894" cy="1089843"/>
              </a:xfrm>
            </p:grpSpPr>
            <p:cxnSp>
              <p:nvCxnSpPr>
                <p:cNvPr id="43" name="直接连接符 42"/>
                <p:cNvCxnSpPr/>
                <p:nvPr>
                  <p:custDataLst>
                    <p:tags r:id="rId7"/>
                  </p:custDataLst>
                </p:nvPr>
              </p:nvCxnSpPr>
              <p:spPr>
                <a:xfrm flipH="1" flipV="1">
                  <a:off x="5024035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>
                  <p:custDataLst>
                    <p:tags r:id="rId8"/>
                  </p:custDataLst>
                </p:nvPr>
              </p:nvCxnSpPr>
              <p:spPr>
                <a:xfrm rot="5400000" flipH="1">
                  <a:off x="6046307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组合 25"/>
            <p:cNvGrpSpPr/>
            <p:nvPr/>
          </p:nvGrpSpPr>
          <p:grpSpPr>
            <a:xfrm>
              <a:off x="5369037" y="3293843"/>
              <a:ext cx="1735075" cy="1800200"/>
              <a:chOff x="4880054" y="736553"/>
              <a:chExt cx="2050894" cy="5661889"/>
            </a:xfrm>
          </p:grpSpPr>
          <p:grpSp>
            <p:nvGrpSpPr>
              <p:cNvPr id="35" name="组合 34"/>
              <p:cNvGrpSpPr/>
              <p:nvPr/>
            </p:nvGrpSpPr>
            <p:grpSpPr>
              <a:xfrm flipH="1">
                <a:off x="4880054" y="736553"/>
                <a:ext cx="2050894" cy="1089843"/>
                <a:chOff x="4796549" y="844835"/>
                <a:chExt cx="2050894" cy="1089843"/>
              </a:xfrm>
            </p:grpSpPr>
            <p:cxnSp>
              <p:nvCxnSpPr>
                <p:cNvPr id="39" name="直接连接符 38"/>
                <p:cNvCxnSpPr/>
                <p:nvPr>
                  <p:custDataLst>
                    <p:tags r:id="rId5"/>
                  </p:custDataLst>
                </p:nvPr>
              </p:nvCxnSpPr>
              <p:spPr>
                <a:xfrm flipH="1" flipV="1">
                  <a:off x="4799725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>
                  <p:custDataLst>
                    <p:tags r:id="rId6"/>
                  </p:custDataLst>
                </p:nvPr>
              </p:nvCxnSpPr>
              <p:spPr>
                <a:xfrm rot="5400000" flipH="1">
                  <a:off x="5821996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组合 35"/>
              <p:cNvGrpSpPr/>
              <p:nvPr/>
            </p:nvGrpSpPr>
            <p:grpSpPr>
              <a:xfrm flipH="1" flipV="1">
                <a:off x="4880054" y="5308599"/>
                <a:ext cx="2050894" cy="1089843"/>
                <a:chOff x="4796549" y="844835"/>
                <a:chExt cx="2050894" cy="1089843"/>
              </a:xfrm>
            </p:grpSpPr>
            <p:cxnSp>
              <p:nvCxnSpPr>
                <p:cNvPr id="37" name="直接连接符 36"/>
                <p:cNvCxnSpPr/>
                <p:nvPr>
                  <p:custDataLst>
                    <p:tags r:id="rId3"/>
                  </p:custDataLst>
                </p:nvPr>
              </p:nvCxnSpPr>
              <p:spPr>
                <a:xfrm flipH="1" flipV="1">
                  <a:off x="4799725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>
                  <p:custDataLst>
                    <p:tags r:id="rId4"/>
                  </p:custDataLst>
                </p:nvPr>
              </p:nvCxnSpPr>
              <p:spPr>
                <a:xfrm rot="5400000" flipH="1">
                  <a:off x="5821996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99555" y="2845435"/>
            <a:ext cx="3954145" cy="160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991577" y="47667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护士执行</a:t>
            </a:r>
          </a:p>
        </p:txBody>
      </p:sp>
      <p:pic>
        <p:nvPicPr>
          <p:cNvPr id="6" name="Objec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89" y="1052736"/>
            <a:ext cx="8744900" cy="5706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1043158" y="488466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护士执行</a:t>
            </a:r>
          </a:p>
        </p:txBody>
      </p:sp>
      <p:sp>
        <p:nvSpPr>
          <p:cNvPr id="7" name="矩形 6"/>
          <p:cNvSpPr/>
          <p:nvPr/>
        </p:nvSpPr>
        <p:spPr>
          <a:xfrm>
            <a:off x="1487488" y="1892295"/>
            <a:ext cx="4691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just" fontAlgn="auto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ED7D31"/>
              </a:buClr>
              <a:buSzPct val="120000"/>
              <a:buFont typeface="Wingdings" panose="05000000000000000000" charset="0"/>
              <a:buNone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执行：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指治疗护士为病人执行医嘱。</a:t>
            </a:r>
          </a:p>
        </p:txBody>
      </p:sp>
      <p:sp>
        <p:nvSpPr>
          <p:cNvPr id="9" name="矩形 8"/>
          <p:cNvSpPr/>
          <p:nvPr/>
        </p:nvSpPr>
        <p:spPr>
          <a:xfrm>
            <a:off x="1509485" y="2544157"/>
            <a:ext cx="5882659" cy="91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 fontAlgn="auto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ED7D31"/>
              </a:buClr>
              <a:buSzPct val="120000"/>
              <a:buFont typeface="Wingdings" panose="05000000000000000000" charset="0"/>
              <a:buNone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临时医嘱</a:t>
            </a: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：</a:t>
            </a: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实时执行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，执行信息会上临嘱单</a:t>
            </a: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。</a:t>
            </a:r>
            <a:endParaRPr lang="en-US" altLang="zh-CN" sz="1600" spc="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indent="0" algn="just" fontAlgn="auto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ED7D31"/>
              </a:buClr>
              <a:buSzPct val="120000"/>
              <a:buFont typeface="Wingdings" panose="05000000000000000000" charset="0"/>
              <a:buNone/>
            </a:pP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检查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等不需护士执行</a:t>
            </a: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的，主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班可代为批量执行。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509485" y="3670619"/>
            <a:ext cx="7823176" cy="314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ED7D31"/>
              </a:buClr>
              <a:buSzPct val="120000"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长期医嘱：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ED7D31"/>
              </a:buClr>
              <a:buSzPct val="120000"/>
            </a:pP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上</a:t>
            </a:r>
            <a:r>
              <a:rPr lang="en-US" altLang="zh-CN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PDA</a:t>
            </a: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的项目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，建议主班不执行，治疗护士床边</a:t>
            </a: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执行。</a:t>
            </a:r>
            <a:endParaRPr lang="en-US" altLang="zh-CN" sz="1600" spc="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ED7D31"/>
              </a:buClr>
              <a:buSzPct val="120000"/>
            </a:pP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等级护理可由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sym typeface="+mn-ea"/>
              </a:rPr>
              <a:t>主</a:t>
            </a: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sym typeface="+mn-ea"/>
              </a:rPr>
              <a:t>班代为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sym typeface="+mn-ea"/>
              </a:rPr>
              <a:t>批量执行</a:t>
            </a: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。</a:t>
            </a:r>
            <a:endParaRPr lang="zh-CN" altLang="en-US" sz="1600" spc="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ED7D31"/>
              </a:buClr>
              <a:buSzPct val="120000"/>
            </a:pP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不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上</a:t>
            </a:r>
            <a:r>
              <a:rPr lang="en-US" altLang="zh-CN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PDA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的项目，一般是主班护士批量</a:t>
            </a: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执行。</a:t>
            </a:r>
            <a:endParaRPr lang="en-US" altLang="zh-CN" sz="1600" spc="6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ED7D31"/>
              </a:buClr>
              <a:buSzPct val="120000"/>
            </a:pP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分：早上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批量</a:t>
            </a:r>
            <a:r>
              <a:rPr lang="zh-CN" altLang="en-US" sz="1600" spc="6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执行、晚上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批量执行。</a:t>
            </a:r>
            <a:r>
              <a:rPr lang="zh-CN" altLang="en-US" sz="1600" b="1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早上执行会造成医生停医嘱时提示护士已执行，为医生带来不便。晚上执行会造成医生停医嘱时护士已用药或已治疗，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从而需要删除退药申请、补录治疗费用的情况。</a:t>
            </a:r>
          </a:p>
        </p:txBody>
      </p:sp>
      <p:sp>
        <p:nvSpPr>
          <p:cNvPr id="17" name="Rounded Rectangle 43"/>
          <p:cNvSpPr/>
          <p:nvPr/>
        </p:nvSpPr>
        <p:spPr>
          <a:xfrm>
            <a:off x="691701" y="1826718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8" name="AutoShape 34"/>
          <p:cNvSpPr/>
          <p:nvPr/>
        </p:nvSpPr>
        <p:spPr bwMode="auto">
          <a:xfrm>
            <a:off x="877378" y="2012395"/>
            <a:ext cx="247570" cy="247570"/>
          </a:xfrm>
          <a:custGeom>
            <a:avLst/>
            <a:gdLst>
              <a:gd name="T0" fmla="*/ 297621 w 21600"/>
              <a:gd name="T1" fmla="*/ 50288 h 21600"/>
              <a:gd name="T2" fmla="*/ 359040 w 21600"/>
              <a:gd name="T3" fmla="*/ 115200 h 21600"/>
              <a:gd name="T4" fmla="*/ 381000 w 21600"/>
              <a:gd name="T5" fmla="*/ 200078 h 21600"/>
              <a:gd name="T6" fmla="*/ 366095 w 21600"/>
              <a:gd name="T7" fmla="*/ 270369 h 21600"/>
              <a:gd name="T8" fmla="*/ 325138 w 21600"/>
              <a:gd name="T9" fmla="*/ 327872 h 21600"/>
              <a:gd name="T10" fmla="*/ 264319 w 21600"/>
              <a:gd name="T11" fmla="*/ 366783 h 21600"/>
              <a:gd name="T12" fmla="*/ 190077 w 21600"/>
              <a:gd name="T13" fmla="*/ 381000 h 21600"/>
              <a:gd name="T14" fmla="*/ 116152 w 21600"/>
              <a:gd name="T15" fmla="*/ 366783 h 21600"/>
              <a:gd name="T16" fmla="*/ 55757 w 21600"/>
              <a:gd name="T17" fmla="*/ 327872 h 21600"/>
              <a:gd name="T18" fmla="*/ 14905 w 21600"/>
              <a:gd name="T19" fmla="*/ 270369 h 21600"/>
              <a:gd name="T20" fmla="*/ 0 w 21600"/>
              <a:gd name="T21" fmla="*/ 200078 h 21600"/>
              <a:gd name="T22" fmla="*/ 21960 w 21600"/>
              <a:gd name="T23" fmla="*/ 115200 h 21600"/>
              <a:gd name="T24" fmla="*/ 83326 w 21600"/>
              <a:gd name="T25" fmla="*/ 50288 h 21600"/>
              <a:gd name="T26" fmla="*/ 90488 w 21600"/>
              <a:gd name="T27" fmla="*/ 48860 h 21600"/>
              <a:gd name="T28" fmla="*/ 96908 w 21600"/>
              <a:gd name="T29" fmla="*/ 52723 h 21600"/>
              <a:gd name="T30" fmla="*/ 119944 w 21600"/>
              <a:gd name="T31" fmla="*/ 84614 h 21600"/>
              <a:gd name="T32" fmla="*/ 121497 w 21600"/>
              <a:gd name="T33" fmla="*/ 91281 h 21600"/>
              <a:gd name="T34" fmla="*/ 117387 w 21600"/>
              <a:gd name="T35" fmla="*/ 97473 h 21600"/>
              <a:gd name="T36" fmla="*/ 75318 w 21600"/>
              <a:gd name="T37" fmla="*/ 141870 h 21600"/>
              <a:gd name="T38" fmla="*/ 60343 w 21600"/>
              <a:gd name="T39" fmla="*/ 200078 h 21600"/>
              <a:gd name="T40" fmla="*/ 70450 w 21600"/>
              <a:gd name="T41" fmla="*/ 248126 h 21600"/>
              <a:gd name="T42" fmla="*/ 98249 w 21600"/>
              <a:gd name="T43" fmla="*/ 287496 h 21600"/>
              <a:gd name="T44" fmla="*/ 139665 w 21600"/>
              <a:gd name="T45" fmla="*/ 313902 h 21600"/>
              <a:gd name="T46" fmla="*/ 190024 w 21600"/>
              <a:gd name="T47" fmla="*/ 323603 h 21600"/>
              <a:gd name="T48" fmla="*/ 240577 w 21600"/>
              <a:gd name="T49" fmla="*/ 313902 h 21600"/>
              <a:gd name="T50" fmla="*/ 282381 w 21600"/>
              <a:gd name="T51" fmla="*/ 287496 h 21600"/>
              <a:gd name="T52" fmla="*/ 310392 w 21600"/>
              <a:gd name="T53" fmla="*/ 248285 h 21600"/>
              <a:gd name="T54" fmla="*/ 320499 w 21600"/>
              <a:gd name="T55" fmla="*/ 200078 h 21600"/>
              <a:gd name="T56" fmla="*/ 305364 w 21600"/>
              <a:gd name="T57" fmla="*/ 141870 h 21600"/>
              <a:gd name="T58" fmla="*/ 263402 w 21600"/>
              <a:gd name="T59" fmla="*/ 97473 h 21600"/>
              <a:gd name="T60" fmla="*/ 259345 w 21600"/>
              <a:gd name="T61" fmla="*/ 91687 h 21600"/>
              <a:gd name="T62" fmla="*/ 260844 w 21600"/>
              <a:gd name="T63" fmla="*/ 84614 h 21600"/>
              <a:gd name="T64" fmla="*/ 283404 w 21600"/>
              <a:gd name="T65" fmla="*/ 52723 h 21600"/>
              <a:gd name="T66" fmla="*/ 289913 w 21600"/>
              <a:gd name="T67" fmla="*/ 49124 h 21600"/>
              <a:gd name="T68" fmla="*/ 297621 w 21600"/>
              <a:gd name="T69" fmla="*/ 50288 h 21600"/>
              <a:gd name="T70" fmla="*/ 170462 w 21600"/>
              <a:gd name="T71" fmla="*/ 190112 h 21600"/>
              <a:gd name="T72" fmla="*/ 163407 w 21600"/>
              <a:gd name="T73" fmla="*/ 187431 h 21600"/>
              <a:gd name="T74" fmla="*/ 160461 w 21600"/>
              <a:gd name="T75" fmla="*/ 180622 h 21600"/>
              <a:gd name="T76" fmla="*/ 160461 w 21600"/>
              <a:gd name="T77" fmla="*/ 9454 h 21600"/>
              <a:gd name="T78" fmla="*/ 163301 w 21600"/>
              <a:gd name="T79" fmla="*/ 2787 h 21600"/>
              <a:gd name="T80" fmla="*/ 170462 w 21600"/>
              <a:gd name="T81" fmla="*/ 0 h 21600"/>
              <a:gd name="T82" fmla="*/ 210644 w 21600"/>
              <a:gd name="T83" fmla="*/ 0 h 21600"/>
              <a:gd name="T84" fmla="*/ 217646 w 21600"/>
              <a:gd name="T85" fmla="*/ 2787 h 21600"/>
              <a:gd name="T86" fmla="*/ 220645 w 21600"/>
              <a:gd name="T87" fmla="*/ 9454 h 21600"/>
              <a:gd name="T88" fmla="*/ 220645 w 21600"/>
              <a:gd name="T89" fmla="*/ 180622 h 21600"/>
              <a:gd name="T90" fmla="*/ 217805 w 21600"/>
              <a:gd name="T91" fmla="*/ 187325 h 21600"/>
              <a:gd name="T92" fmla="*/ 210644 w 21600"/>
              <a:gd name="T93" fmla="*/ 190112 h 21600"/>
              <a:gd name="T94" fmla="*/ 170462 w 21600"/>
              <a:gd name="T95" fmla="*/ 190112 h 21600"/>
              <a:gd name="T96" fmla="*/ 170462 w 21600"/>
              <a:gd name="T97" fmla="*/ 190112 h 2160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00" h="21600">
                <a:moveTo>
                  <a:pt x="16873" y="2851"/>
                </a:moveTo>
                <a:cubicBezTo>
                  <a:pt x="18364" y="3807"/>
                  <a:pt x="19524" y="5034"/>
                  <a:pt x="20355" y="6531"/>
                </a:cubicBezTo>
                <a:cubicBezTo>
                  <a:pt x="21185" y="8031"/>
                  <a:pt x="21600" y="9635"/>
                  <a:pt x="21600" y="11343"/>
                </a:cubicBezTo>
                <a:cubicBezTo>
                  <a:pt x="21600" y="12760"/>
                  <a:pt x="21318" y="14087"/>
                  <a:pt x="20755" y="15328"/>
                </a:cubicBezTo>
                <a:cubicBezTo>
                  <a:pt x="20185" y="16569"/>
                  <a:pt x="19415" y="17655"/>
                  <a:pt x="18433" y="18588"/>
                </a:cubicBezTo>
                <a:cubicBezTo>
                  <a:pt x="17452" y="19521"/>
                  <a:pt x="16300" y="20255"/>
                  <a:pt x="14985" y="20794"/>
                </a:cubicBezTo>
                <a:cubicBezTo>
                  <a:pt x="13670" y="21332"/>
                  <a:pt x="12270" y="21600"/>
                  <a:pt x="10776" y="21600"/>
                </a:cubicBezTo>
                <a:cubicBezTo>
                  <a:pt x="9288" y="21600"/>
                  <a:pt x="7891" y="21332"/>
                  <a:pt x="6585" y="20794"/>
                </a:cubicBezTo>
                <a:cubicBezTo>
                  <a:pt x="5279" y="20255"/>
                  <a:pt x="4136" y="19521"/>
                  <a:pt x="3161" y="18588"/>
                </a:cubicBezTo>
                <a:cubicBezTo>
                  <a:pt x="2185" y="17655"/>
                  <a:pt x="1412" y="16569"/>
                  <a:pt x="845" y="15328"/>
                </a:cubicBezTo>
                <a:cubicBezTo>
                  <a:pt x="279" y="14087"/>
                  <a:pt x="0" y="12760"/>
                  <a:pt x="0" y="11343"/>
                </a:cubicBezTo>
                <a:cubicBezTo>
                  <a:pt x="0" y="9635"/>
                  <a:pt x="415" y="8031"/>
                  <a:pt x="1245" y="6531"/>
                </a:cubicBezTo>
                <a:cubicBezTo>
                  <a:pt x="2076" y="5034"/>
                  <a:pt x="3236" y="3807"/>
                  <a:pt x="4724" y="2851"/>
                </a:cubicBezTo>
                <a:cubicBezTo>
                  <a:pt x="4839" y="2762"/>
                  <a:pt x="4976" y="2733"/>
                  <a:pt x="5130" y="2770"/>
                </a:cubicBezTo>
                <a:cubicBezTo>
                  <a:pt x="5306" y="2805"/>
                  <a:pt x="5430" y="2880"/>
                  <a:pt x="5494" y="2989"/>
                </a:cubicBezTo>
                <a:lnTo>
                  <a:pt x="6800" y="4797"/>
                </a:lnTo>
                <a:cubicBezTo>
                  <a:pt x="6897" y="4907"/>
                  <a:pt x="6927" y="5034"/>
                  <a:pt x="6888" y="5175"/>
                </a:cubicBezTo>
                <a:cubicBezTo>
                  <a:pt x="6849" y="5319"/>
                  <a:pt x="6770" y="5437"/>
                  <a:pt x="6655" y="5526"/>
                </a:cubicBezTo>
                <a:cubicBezTo>
                  <a:pt x="5630" y="6185"/>
                  <a:pt x="4833" y="7026"/>
                  <a:pt x="4270" y="8043"/>
                </a:cubicBezTo>
                <a:cubicBezTo>
                  <a:pt x="3703" y="9056"/>
                  <a:pt x="3421" y="10156"/>
                  <a:pt x="3421" y="11343"/>
                </a:cubicBezTo>
                <a:cubicBezTo>
                  <a:pt x="3421" y="12299"/>
                  <a:pt x="3612" y="13209"/>
                  <a:pt x="3994" y="14067"/>
                </a:cubicBezTo>
                <a:cubicBezTo>
                  <a:pt x="4376" y="14925"/>
                  <a:pt x="4900" y="15668"/>
                  <a:pt x="5570" y="16299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2"/>
                  <a:pt x="9770" y="18346"/>
                  <a:pt x="10773" y="18346"/>
                </a:cubicBezTo>
                <a:cubicBezTo>
                  <a:pt x="11779" y="18346"/>
                  <a:pt x="12733" y="18162"/>
                  <a:pt x="13639" y="17796"/>
                </a:cubicBezTo>
                <a:cubicBezTo>
                  <a:pt x="14542" y="17430"/>
                  <a:pt x="15333" y="16929"/>
                  <a:pt x="16009" y="16299"/>
                </a:cubicBezTo>
                <a:cubicBezTo>
                  <a:pt x="16685" y="15668"/>
                  <a:pt x="17215" y="14928"/>
                  <a:pt x="17597" y="14076"/>
                </a:cubicBezTo>
                <a:cubicBezTo>
                  <a:pt x="17979" y="13220"/>
                  <a:pt x="18170" y="12307"/>
                  <a:pt x="18170" y="11343"/>
                </a:cubicBezTo>
                <a:cubicBezTo>
                  <a:pt x="18170" y="10156"/>
                  <a:pt x="17882" y="9056"/>
                  <a:pt x="17312" y="8043"/>
                </a:cubicBezTo>
                <a:cubicBezTo>
                  <a:pt x="16742" y="7023"/>
                  <a:pt x="15952" y="6185"/>
                  <a:pt x="14933" y="5526"/>
                </a:cubicBezTo>
                <a:cubicBezTo>
                  <a:pt x="14800" y="5437"/>
                  <a:pt x="14721" y="5324"/>
                  <a:pt x="14703" y="5198"/>
                </a:cubicBezTo>
                <a:cubicBezTo>
                  <a:pt x="14664" y="5051"/>
                  <a:pt x="14694" y="4916"/>
                  <a:pt x="14788" y="4797"/>
                </a:cubicBezTo>
                <a:lnTo>
                  <a:pt x="16067" y="2989"/>
                </a:lnTo>
                <a:cubicBezTo>
                  <a:pt x="16161" y="2880"/>
                  <a:pt x="16285" y="2811"/>
                  <a:pt x="16436" y="2785"/>
                </a:cubicBezTo>
                <a:cubicBezTo>
                  <a:pt x="16594" y="2756"/>
                  <a:pt x="16739" y="2779"/>
                  <a:pt x="16873" y="2851"/>
                </a:cubicBezTo>
                <a:moveTo>
                  <a:pt x="9664" y="10778"/>
                </a:moveTo>
                <a:cubicBezTo>
                  <a:pt x="9509" y="10778"/>
                  <a:pt x="9376" y="10727"/>
                  <a:pt x="9264" y="10626"/>
                </a:cubicBezTo>
                <a:cubicBezTo>
                  <a:pt x="9155" y="10525"/>
                  <a:pt x="9097" y="10398"/>
                  <a:pt x="9097" y="10240"/>
                </a:cubicBezTo>
                <a:lnTo>
                  <a:pt x="9097" y="536"/>
                </a:lnTo>
                <a:cubicBezTo>
                  <a:pt x="9097" y="389"/>
                  <a:pt x="9151" y="265"/>
                  <a:pt x="9258" y="158"/>
                </a:cubicBezTo>
                <a:cubicBezTo>
                  <a:pt x="9364" y="49"/>
                  <a:pt x="9497" y="0"/>
                  <a:pt x="9664" y="0"/>
                </a:cubicBezTo>
                <a:lnTo>
                  <a:pt x="11942" y="0"/>
                </a:lnTo>
                <a:cubicBezTo>
                  <a:pt x="12097" y="0"/>
                  <a:pt x="12230" y="49"/>
                  <a:pt x="12339" y="158"/>
                </a:cubicBezTo>
                <a:cubicBezTo>
                  <a:pt x="12451" y="265"/>
                  <a:pt x="12509" y="389"/>
                  <a:pt x="12509" y="536"/>
                </a:cubicBezTo>
                <a:lnTo>
                  <a:pt x="12509" y="10240"/>
                </a:lnTo>
                <a:cubicBezTo>
                  <a:pt x="12509" y="10387"/>
                  <a:pt x="12455" y="10513"/>
                  <a:pt x="12348" y="10620"/>
                </a:cubicBezTo>
                <a:cubicBezTo>
                  <a:pt x="12242" y="10724"/>
                  <a:pt x="12106" y="10778"/>
                  <a:pt x="11942" y="10778"/>
                </a:cubicBezTo>
                <a:lnTo>
                  <a:pt x="9664" y="10778"/>
                </a:lnTo>
                <a:close/>
                <a:moveTo>
                  <a:pt x="9664" y="10778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9" name="Rounded Rectangle 42"/>
          <p:cNvSpPr/>
          <p:nvPr/>
        </p:nvSpPr>
        <p:spPr>
          <a:xfrm>
            <a:off x="695966" y="2683083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0" name="AutoShape 40"/>
          <p:cNvSpPr/>
          <p:nvPr/>
        </p:nvSpPr>
        <p:spPr bwMode="auto">
          <a:xfrm>
            <a:off x="881643" y="2866800"/>
            <a:ext cx="247570" cy="247570"/>
          </a:xfrm>
          <a:custGeom>
            <a:avLst/>
            <a:gdLst>
              <a:gd name="T0" fmla="*/ 379607 w 21600"/>
              <a:gd name="T1" fmla="*/ 340907 h 21600"/>
              <a:gd name="T2" fmla="*/ 381000 w 21600"/>
              <a:gd name="T3" fmla="*/ 347080 h 21600"/>
              <a:gd name="T4" fmla="*/ 375267 w 21600"/>
              <a:gd name="T5" fmla="*/ 360945 h 21600"/>
              <a:gd name="T6" fmla="*/ 361438 w 21600"/>
              <a:gd name="T7" fmla="*/ 374562 h 21600"/>
              <a:gd name="T8" fmla="*/ 347857 w 21600"/>
              <a:gd name="T9" fmla="*/ 380541 h 21600"/>
              <a:gd name="T10" fmla="*/ 346851 w 21600"/>
              <a:gd name="T11" fmla="*/ 380541 h 21600"/>
              <a:gd name="T12" fmla="*/ 332775 w 21600"/>
              <a:gd name="T13" fmla="*/ 373115 h 21600"/>
              <a:gd name="T14" fmla="*/ 224014 w 21600"/>
              <a:gd name="T15" fmla="*/ 233239 h 21600"/>
              <a:gd name="T16" fmla="*/ 187378 w 21600"/>
              <a:gd name="T17" fmla="*/ 263313 h 21600"/>
              <a:gd name="T18" fmla="*/ 155028 w 21600"/>
              <a:gd name="T19" fmla="*/ 285556 h 21600"/>
              <a:gd name="T20" fmla="*/ 163371 w 21600"/>
              <a:gd name="T21" fmla="*/ 352566 h 21600"/>
              <a:gd name="T22" fmla="*/ 163371 w 21600"/>
              <a:gd name="T23" fmla="*/ 354965 h 21600"/>
              <a:gd name="T24" fmla="*/ 158133 w 21600"/>
              <a:gd name="T25" fmla="*/ 368141 h 21600"/>
              <a:gd name="T26" fmla="*/ 150742 w 21600"/>
              <a:gd name="T27" fmla="*/ 375514 h 21600"/>
              <a:gd name="T28" fmla="*/ 136913 w 21600"/>
              <a:gd name="T29" fmla="*/ 381000 h 21600"/>
              <a:gd name="T30" fmla="*/ 135925 w 21600"/>
              <a:gd name="T31" fmla="*/ 381000 h 21600"/>
              <a:gd name="T32" fmla="*/ 121849 w 21600"/>
              <a:gd name="T33" fmla="*/ 373574 h 21600"/>
              <a:gd name="T34" fmla="*/ 72884 w 21600"/>
              <a:gd name="T35" fmla="*/ 308698 h 21600"/>
              <a:gd name="T36" fmla="*/ 7391 w 21600"/>
              <a:gd name="T37" fmla="*/ 259221 h 21600"/>
              <a:gd name="T38" fmla="*/ 0 w 21600"/>
              <a:gd name="T39" fmla="*/ 244916 h 21600"/>
              <a:gd name="T40" fmla="*/ 0 w 21600"/>
              <a:gd name="T41" fmla="*/ 244016 h 21600"/>
              <a:gd name="T42" fmla="*/ 5486 w 21600"/>
              <a:gd name="T43" fmla="*/ 230346 h 21600"/>
              <a:gd name="T44" fmla="*/ 12629 w 21600"/>
              <a:gd name="T45" fmla="*/ 223467 h 21600"/>
              <a:gd name="T46" fmla="*/ 26053 w 21600"/>
              <a:gd name="T47" fmla="*/ 217682 h 21600"/>
              <a:gd name="T48" fmla="*/ 28452 w 21600"/>
              <a:gd name="T49" fmla="*/ 218175 h 21600"/>
              <a:gd name="T50" fmla="*/ 95391 w 21600"/>
              <a:gd name="T51" fmla="*/ 225813 h 21600"/>
              <a:gd name="T52" fmla="*/ 117704 w 21600"/>
              <a:gd name="T53" fmla="*/ 193746 h 21600"/>
              <a:gd name="T54" fmla="*/ 147743 w 21600"/>
              <a:gd name="T55" fmla="*/ 157533 h 21600"/>
              <a:gd name="T56" fmla="*/ 8431 w 21600"/>
              <a:gd name="T57" fmla="*/ 48472 h 21600"/>
              <a:gd name="T58" fmla="*/ 1041 w 21600"/>
              <a:gd name="T59" fmla="*/ 34413 h 21600"/>
              <a:gd name="T60" fmla="*/ 1041 w 21600"/>
              <a:gd name="T61" fmla="*/ 33408 h 21600"/>
              <a:gd name="T62" fmla="*/ 6544 w 21600"/>
              <a:gd name="T63" fmla="*/ 19597 h 21600"/>
              <a:gd name="T64" fmla="*/ 20108 w 21600"/>
              <a:gd name="T65" fmla="*/ 5927 h 21600"/>
              <a:gd name="T66" fmla="*/ 33690 w 21600"/>
              <a:gd name="T67" fmla="*/ 441 h 21600"/>
              <a:gd name="T68" fmla="*/ 36830 w 21600"/>
              <a:gd name="T69" fmla="*/ 441 h 21600"/>
              <a:gd name="T70" fmla="*/ 40040 w 21600"/>
              <a:gd name="T71" fmla="*/ 1393 h 21600"/>
              <a:gd name="T72" fmla="*/ 231898 w 21600"/>
              <a:gd name="T73" fmla="*/ 71367 h 21600"/>
              <a:gd name="T74" fmla="*/ 267988 w 21600"/>
              <a:gd name="T75" fmla="*/ 35807 h 21600"/>
              <a:gd name="T76" fmla="*/ 306476 w 21600"/>
              <a:gd name="T77" fmla="*/ 9525 h 21600"/>
              <a:gd name="T78" fmla="*/ 346357 w 21600"/>
              <a:gd name="T79" fmla="*/ 0 h 21600"/>
              <a:gd name="T80" fmla="*/ 372410 w 21600"/>
              <a:gd name="T81" fmla="*/ 8819 h 21600"/>
              <a:gd name="T82" fmla="*/ 379095 w 21600"/>
              <a:gd name="T83" fmla="*/ 19844 h 21600"/>
              <a:gd name="T84" fmla="*/ 381000 w 21600"/>
              <a:gd name="T85" fmla="*/ 34802 h 21600"/>
              <a:gd name="T86" fmla="*/ 371757 w 21600"/>
              <a:gd name="T87" fmla="*/ 74701 h 21600"/>
              <a:gd name="T88" fmla="*/ 345405 w 21600"/>
              <a:gd name="T89" fmla="*/ 112907 h 21600"/>
              <a:gd name="T90" fmla="*/ 309527 w 21600"/>
              <a:gd name="T91" fmla="*/ 149154 h 21600"/>
              <a:gd name="T92" fmla="*/ 379607 w 21600"/>
              <a:gd name="T93" fmla="*/ 340907 h 21600"/>
              <a:gd name="T94" fmla="*/ 379607 w 21600"/>
              <a:gd name="T95" fmla="*/ 340907 h 216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1600" h="21600">
                <a:moveTo>
                  <a:pt x="21521" y="19327"/>
                </a:moveTo>
                <a:cubicBezTo>
                  <a:pt x="21574" y="19434"/>
                  <a:pt x="21600" y="19553"/>
                  <a:pt x="21600" y="19677"/>
                </a:cubicBezTo>
                <a:cubicBezTo>
                  <a:pt x="21600" y="19974"/>
                  <a:pt x="21492" y="20237"/>
                  <a:pt x="21275" y="20463"/>
                </a:cubicBezTo>
                <a:lnTo>
                  <a:pt x="20491" y="21235"/>
                </a:lnTo>
                <a:cubicBezTo>
                  <a:pt x="20281" y="21461"/>
                  <a:pt x="20027" y="21574"/>
                  <a:pt x="19721" y="21574"/>
                </a:cubicBezTo>
                <a:lnTo>
                  <a:pt x="19664" y="21574"/>
                </a:lnTo>
                <a:cubicBezTo>
                  <a:pt x="19350" y="21538"/>
                  <a:pt x="19081" y="21396"/>
                  <a:pt x="18866" y="21153"/>
                </a:cubicBezTo>
                <a:lnTo>
                  <a:pt x="12700" y="13223"/>
                </a:lnTo>
                <a:cubicBezTo>
                  <a:pt x="11959" y="13870"/>
                  <a:pt x="11265" y="14439"/>
                  <a:pt x="10623" y="14928"/>
                </a:cubicBezTo>
                <a:cubicBezTo>
                  <a:pt x="9975" y="15414"/>
                  <a:pt x="9367" y="15835"/>
                  <a:pt x="8789" y="16189"/>
                </a:cubicBezTo>
                <a:lnTo>
                  <a:pt x="9262" y="19988"/>
                </a:lnTo>
                <a:lnTo>
                  <a:pt x="9262" y="20124"/>
                </a:lnTo>
                <a:cubicBezTo>
                  <a:pt x="9262" y="20424"/>
                  <a:pt x="9163" y="20673"/>
                  <a:pt x="8965" y="20871"/>
                </a:cubicBezTo>
                <a:lnTo>
                  <a:pt x="8546" y="21289"/>
                </a:lnTo>
                <a:cubicBezTo>
                  <a:pt x="8339" y="21498"/>
                  <a:pt x="8076" y="21600"/>
                  <a:pt x="7762" y="21600"/>
                </a:cubicBezTo>
                <a:lnTo>
                  <a:pt x="7706" y="21600"/>
                </a:lnTo>
                <a:cubicBezTo>
                  <a:pt x="7355" y="21563"/>
                  <a:pt x="7089" y="21425"/>
                  <a:pt x="6908" y="21179"/>
                </a:cubicBezTo>
                <a:lnTo>
                  <a:pt x="4132" y="17501"/>
                </a:lnTo>
                <a:lnTo>
                  <a:pt x="419" y="14696"/>
                </a:lnTo>
                <a:cubicBezTo>
                  <a:pt x="156" y="14473"/>
                  <a:pt x="17" y="14201"/>
                  <a:pt x="0" y="13885"/>
                </a:cubicBezTo>
                <a:lnTo>
                  <a:pt x="0" y="13834"/>
                </a:lnTo>
                <a:cubicBezTo>
                  <a:pt x="0" y="13551"/>
                  <a:pt x="105" y="13294"/>
                  <a:pt x="311" y="13059"/>
                </a:cubicBezTo>
                <a:lnTo>
                  <a:pt x="716" y="12669"/>
                </a:lnTo>
                <a:cubicBezTo>
                  <a:pt x="897" y="12440"/>
                  <a:pt x="1152" y="12332"/>
                  <a:pt x="1477" y="12341"/>
                </a:cubicBezTo>
                <a:cubicBezTo>
                  <a:pt x="1551" y="12341"/>
                  <a:pt x="1596" y="12352"/>
                  <a:pt x="1613" y="12369"/>
                </a:cubicBezTo>
                <a:lnTo>
                  <a:pt x="5408" y="12802"/>
                </a:lnTo>
                <a:cubicBezTo>
                  <a:pt x="5761" y="12234"/>
                  <a:pt x="6180" y="11626"/>
                  <a:pt x="6673" y="10984"/>
                </a:cubicBezTo>
                <a:cubicBezTo>
                  <a:pt x="7168" y="10336"/>
                  <a:pt x="7734" y="9655"/>
                  <a:pt x="8376" y="8931"/>
                </a:cubicBezTo>
                <a:lnTo>
                  <a:pt x="478" y="2748"/>
                </a:lnTo>
                <a:cubicBezTo>
                  <a:pt x="195" y="2522"/>
                  <a:pt x="59" y="2256"/>
                  <a:pt x="59" y="1951"/>
                </a:cubicBezTo>
                <a:lnTo>
                  <a:pt x="59" y="1894"/>
                </a:lnTo>
                <a:cubicBezTo>
                  <a:pt x="59" y="1614"/>
                  <a:pt x="161" y="1354"/>
                  <a:pt x="371" y="1111"/>
                </a:cubicBezTo>
                <a:lnTo>
                  <a:pt x="1140" y="336"/>
                </a:lnTo>
                <a:cubicBezTo>
                  <a:pt x="1384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4" y="25"/>
                  <a:pt x="2216" y="45"/>
                  <a:pt x="2270" y="79"/>
                </a:cubicBezTo>
                <a:lnTo>
                  <a:pt x="13147" y="4046"/>
                </a:lnTo>
                <a:lnTo>
                  <a:pt x="15193" y="2030"/>
                </a:lnTo>
                <a:cubicBezTo>
                  <a:pt x="15827" y="1397"/>
                  <a:pt x="16552" y="902"/>
                  <a:pt x="17375" y="540"/>
                </a:cubicBezTo>
                <a:cubicBezTo>
                  <a:pt x="18196" y="181"/>
                  <a:pt x="18951" y="0"/>
                  <a:pt x="19636" y="0"/>
                </a:cubicBezTo>
                <a:cubicBezTo>
                  <a:pt x="20284" y="0"/>
                  <a:pt x="20779" y="167"/>
                  <a:pt x="21113" y="500"/>
                </a:cubicBezTo>
                <a:cubicBezTo>
                  <a:pt x="21292" y="662"/>
                  <a:pt x="21419" y="871"/>
                  <a:pt x="21492" y="1125"/>
                </a:cubicBezTo>
                <a:cubicBezTo>
                  <a:pt x="21563" y="1374"/>
                  <a:pt x="21600" y="1660"/>
                  <a:pt x="21600" y="1973"/>
                </a:cubicBezTo>
                <a:cubicBezTo>
                  <a:pt x="21600" y="2660"/>
                  <a:pt x="21425" y="3415"/>
                  <a:pt x="21076" y="4235"/>
                </a:cubicBezTo>
                <a:cubicBezTo>
                  <a:pt x="20728" y="5055"/>
                  <a:pt x="20230" y="5779"/>
                  <a:pt x="19582" y="6401"/>
                </a:cubicBezTo>
                <a:lnTo>
                  <a:pt x="17548" y="8456"/>
                </a:lnTo>
                <a:lnTo>
                  <a:pt x="21521" y="19327"/>
                </a:lnTo>
                <a:close/>
                <a:moveTo>
                  <a:pt x="21521" y="19327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1" name="Rounded Rectangle 44"/>
          <p:cNvSpPr/>
          <p:nvPr/>
        </p:nvSpPr>
        <p:spPr>
          <a:xfrm>
            <a:off x="720418" y="3693398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2" name="AutoShape 48"/>
          <p:cNvSpPr/>
          <p:nvPr/>
        </p:nvSpPr>
        <p:spPr bwMode="auto">
          <a:xfrm>
            <a:off x="906095" y="3879075"/>
            <a:ext cx="247570" cy="247570"/>
          </a:xfrm>
          <a:custGeom>
            <a:avLst/>
            <a:gdLst>
              <a:gd name="T0" fmla="*/ 376343 w 21600"/>
              <a:gd name="T1" fmla="*/ 252836 h 21600"/>
              <a:gd name="T2" fmla="*/ 381000 w 21600"/>
              <a:gd name="T3" fmla="*/ 361668 h 21600"/>
              <a:gd name="T4" fmla="*/ 365284 w 21600"/>
              <a:gd name="T5" fmla="*/ 381000 h 21600"/>
              <a:gd name="T6" fmla="*/ 274532 w 21600"/>
              <a:gd name="T7" fmla="*/ 375461 h 21600"/>
              <a:gd name="T8" fmla="*/ 270157 w 21600"/>
              <a:gd name="T9" fmla="*/ 266629 h 21600"/>
              <a:gd name="T10" fmla="*/ 285715 w 21600"/>
              <a:gd name="T11" fmla="*/ 247297 h 21600"/>
              <a:gd name="T12" fmla="*/ 313778 w 21600"/>
              <a:gd name="T13" fmla="*/ 209356 h 21600"/>
              <a:gd name="T14" fmla="*/ 202371 w 21600"/>
              <a:gd name="T15" fmla="*/ 204646 h 21600"/>
              <a:gd name="T16" fmla="*/ 230258 w 21600"/>
              <a:gd name="T17" fmla="*/ 247297 h 21600"/>
              <a:gd name="T18" fmla="*/ 245974 w 21600"/>
              <a:gd name="T19" fmla="*/ 266629 h 21600"/>
              <a:gd name="T20" fmla="*/ 241318 w 21600"/>
              <a:gd name="T21" fmla="*/ 375461 h 21600"/>
              <a:gd name="T22" fmla="*/ 150689 w 21600"/>
              <a:gd name="T23" fmla="*/ 381000 h 21600"/>
              <a:gd name="T24" fmla="*/ 134973 w 21600"/>
              <a:gd name="T25" fmla="*/ 361668 h 21600"/>
              <a:gd name="T26" fmla="*/ 139594 w 21600"/>
              <a:gd name="T27" fmla="*/ 252836 h 21600"/>
              <a:gd name="T28" fmla="*/ 178576 w 21600"/>
              <a:gd name="T29" fmla="*/ 247297 h 21600"/>
              <a:gd name="T30" fmla="*/ 71543 w 21600"/>
              <a:gd name="T31" fmla="*/ 204646 h 21600"/>
              <a:gd name="T32" fmla="*/ 67398 w 21600"/>
              <a:gd name="T33" fmla="*/ 247297 h 21600"/>
              <a:gd name="T34" fmla="*/ 106786 w 21600"/>
              <a:gd name="T35" fmla="*/ 252836 h 21600"/>
              <a:gd name="T36" fmla="*/ 111407 w 21600"/>
              <a:gd name="T37" fmla="*/ 361668 h 21600"/>
              <a:gd name="T38" fmla="*/ 95285 w 21600"/>
              <a:gd name="T39" fmla="*/ 381000 h 21600"/>
              <a:gd name="T40" fmla="*/ 4621 w 21600"/>
              <a:gd name="T41" fmla="*/ 375461 h 21600"/>
              <a:gd name="T42" fmla="*/ 0 w 21600"/>
              <a:gd name="T43" fmla="*/ 266629 h 21600"/>
              <a:gd name="T44" fmla="*/ 16104 w 21600"/>
              <a:gd name="T45" fmla="*/ 247297 h 21600"/>
              <a:gd name="T46" fmla="*/ 43603 w 21600"/>
              <a:gd name="T47" fmla="*/ 209356 h 21600"/>
              <a:gd name="T48" fmla="*/ 71508 w 21600"/>
              <a:gd name="T49" fmla="*/ 176354 h 21600"/>
              <a:gd name="T50" fmla="*/ 178541 w 21600"/>
              <a:gd name="T51" fmla="*/ 133191 h 21600"/>
              <a:gd name="T52" fmla="*/ 139559 w 21600"/>
              <a:gd name="T53" fmla="*/ 127847 h 21600"/>
              <a:gd name="T54" fmla="*/ 134938 w 21600"/>
              <a:gd name="T55" fmla="*/ 18803 h 21600"/>
              <a:gd name="T56" fmla="*/ 150654 w 21600"/>
              <a:gd name="T57" fmla="*/ 0 h 21600"/>
              <a:gd name="T58" fmla="*/ 241282 w 21600"/>
              <a:gd name="T59" fmla="*/ 5539 h 21600"/>
              <a:gd name="T60" fmla="*/ 245939 w 21600"/>
              <a:gd name="T61" fmla="*/ 114371 h 21600"/>
              <a:gd name="T62" fmla="*/ 230223 w 21600"/>
              <a:gd name="T63" fmla="*/ 133191 h 21600"/>
              <a:gd name="T64" fmla="*/ 202336 w 21600"/>
              <a:gd name="T65" fmla="*/ 176354 h 21600"/>
              <a:gd name="T66" fmla="*/ 329018 w 21600"/>
              <a:gd name="T67" fmla="*/ 185896 h 21600"/>
              <a:gd name="T68" fmla="*/ 337308 w 21600"/>
              <a:gd name="T69" fmla="*/ 247297 h 21600"/>
              <a:gd name="T70" fmla="*/ 365284 w 21600"/>
              <a:gd name="T71" fmla="*/ 247297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06" y="794698"/>
            <a:ext cx="5425910" cy="176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04615" y="1340768"/>
            <a:ext cx="7704856" cy="1447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 defTabSz="1216660">
              <a:lnSpc>
                <a:spcPct val="150000"/>
              </a:lnSpc>
              <a:spcBef>
                <a:spcPct val="20000"/>
              </a:spcBef>
              <a:buAutoNum type="arabicPeriod"/>
              <a:defRPr/>
            </a:pPr>
            <a:r>
              <a:rPr lang="zh-CN" altLang="en-US" sz="1800" b="1" dirty="0">
                <a:solidFill>
                  <a:srgbClr val="376092"/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处理医嘱和执行医嘱业务上是否有先后，系统操作上是否有先后？</a:t>
            </a:r>
            <a:endParaRPr lang="en-US" altLang="zh-CN" sz="1800" b="1" dirty="0">
              <a:solidFill>
                <a:srgbClr val="376092"/>
              </a:solidFill>
              <a:latin typeface="PangMenZhengDao" panose="02010600030101010101" pitchFamily="2" charset="-122"/>
              <a:ea typeface="PangMenZhengDao" panose="02010600030101010101" pitchFamily="2" charset="-122"/>
            </a:endParaRPr>
          </a:p>
          <a:p>
            <a:pPr indent="-457200" defTabSz="1216660">
              <a:lnSpc>
                <a:spcPct val="150000"/>
              </a:lnSpc>
              <a:spcBef>
                <a:spcPct val="20000"/>
              </a:spcBef>
              <a:buAutoNum type="arabicPeriod"/>
              <a:defRPr/>
            </a:pPr>
            <a:r>
              <a:rPr lang="zh-CN" altLang="en-US" sz="1800" b="1" dirty="0">
                <a:solidFill>
                  <a:srgbClr val="376092"/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领药审核和执行医嘱业务上是否有先后，系统操作上是否有先后？</a:t>
            </a:r>
            <a:endParaRPr lang="en-US" altLang="zh-CN" sz="1800" b="1" dirty="0">
              <a:solidFill>
                <a:srgbClr val="376092"/>
              </a:solidFill>
              <a:latin typeface="PangMenZhengDao" panose="02010600030101010101" pitchFamily="2" charset="-122"/>
              <a:ea typeface="PangMenZhengDao" panose="02010600030101010101" pitchFamily="2" charset="-122"/>
            </a:endParaRPr>
          </a:p>
          <a:p>
            <a:pPr indent="-457200" defTabSz="1216660">
              <a:lnSpc>
                <a:spcPct val="150000"/>
              </a:lnSpc>
              <a:spcBef>
                <a:spcPct val="20000"/>
              </a:spcBef>
              <a:buAutoNum type="arabicPeriod"/>
              <a:defRPr/>
            </a:pPr>
            <a:r>
              <a:rPr lang="zh-CN" altLang="en-US" sz="1800" b="1" dirty="0">
                <a:solidFill>
                  <a:srgbClr val="376092"/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处理医嘱和作废医嘱业务上是否有先后，系统操作上是否有先后？</a:t>
            </a:r>
          </a:p>
        </p:txBody>
      </p:sp>
      <p:sp>
        <p:nvSpPr>
          <p:cNvPr id="16" name="矩形 15"/>
          <p:cNvSpPr/>
          <p:nvPr/>
        </p:nvSpPr>
        <p:spPr>
          <a:xfrm>
            <a:off x="3071448" y="5675332"/>
            <a:ext cx="7946837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b="1" spc="600" dirty="0">
                <a:solidFill>
                  <a:schemeClr val="bg1"/>
                </a:solidFill>
                <a:latin typeface="+mj-ea"/>
                <a:ea typeface="+mj-ea"/>
              </a:rPr>
              <a:t>练习：依据门诊</a:t>
            </a:r>
            <a:r>
              <a:rPr lang="en-US" altLang="zh-CN" sz="1800" b="1" spc="600" dirty="0">
                <a:solidFill>
                  <a:schemeClr val="bg1"/>
                </a:solidFill>
                <a:latin typeface="+mj-ea"/>
                <a:ea typeface="+mj-ea"/>
              </a:rPr>
              <a:t>HIS</a:t>
            </a:r>
            <a:r>
              <a:rPr lang="zh-CN" altLang="en-US" sz="1800" b="1" spc="600" dirty="0">
                <a:solidFill>
                  <a:schemeClr val="bg1"/>
                </a:solidFill>
                <a:latin typeface="+mj-ea"/>
                <a:ea typeface="+mj-ea"/>
              </a:rPr>
              <a:t>流程操作与配置的学习中讲解的护士执行配置，请大家对住院护士执行单据的配置进行理解。</a:t>
            </a:r>
            <a:endParaRPr lang="en-US" altLang="zh-CN" sz="1800" b="1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36067" y="4457336"/>
            <a:ext cx="1306406" cy="1028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D7D31"/>
              </a:buClr>
              <a:buSzPct val="120000"/>
            </a:pPr>
            <a:r>
              <a:rPr lang="zh-CN" altLang="en-US" sz="1800" b="1" dirty="0">
                <a:solidFill>
                  <a:srgbClr val="376092"/>
                </a:solidFill>
                <a:latin typeface="+mj-ea"/>
                <a:cs typeface="+mj-ea"/>
                <a:sym typeface="+mn-ea"/>
              </a:rPr>
              <a:t>配置原则：</a:t>
            </a:r>
            <a:endParaRPr lang="en-US" altLang="zh-CN" sz="1800" b="1" dirty="0">
              <a:solidFill>
                <a:srgbClr val="376092"/>
              </a:solidFill>
              <a:latin typeface="+mj-ea"/>
              <a:cs typeface="+mj-ea"/>
              <a:sym typeface="+mn-ea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D7D31"/>
              </a:buClr>
              <a:buSzPct val="120000"/>
            </a:pPr>
            <a:r>
              <a:rPr lang="zh-CN" altLang="en-US" sz="1800" b="1" dirty="0">
                <a:solidFill>
                  <a:srgbClr val="376092"/>
                </a:solidFill>
                <a:latin typeface="+mj-ea"/>
                <a:cs typeface="+mj-ea"/>
                <a:sym typeface="+mn-ea"/>
              </a:rPr>
              <a:t>不重不漏</a:t>
            </a:r>
            <a:endParaRPr lang="zh-CN" altLang="en-US" sz="1800" dirty="0">
              <a:solidFill>
                <a:srgbClr val="376092"/>
              </a:solidFill>
              <a:latin typeface="+mj-ea"/>
              <a:cs typeface="+mj-ea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03696" y="4189766"/>
            <a:ext cx="1533022" cy="1533022"/>
            <a:chOff x="5184292" y="3158835"/>
            <a:chExt cx="1823416" cy="1823416"/>
          </a:xfrm>
        </p:grpSpPr>
        <p:grpSp>
          <p:nvGrpSpPr>
            <p:cNvPr id="20" name="组合 19"/>
            <p:cNvGrpSpPr/>
            <p:nvPr/>
          </p:nvGrpSpPr>
          <p:grpSpPr>
            <a:xfrm>
              <a:off x="5184292" y="3158835"/>
              <a:ext cx="1823416" cy="1823416"/>
              <a:chOff x="4489450" y="2618448"/>
              <a:chExt cx="2209800" cy="22098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489450" y="2618448"/>
                <a:ext cx="2209800" cy="2209800"/>
              </a:xfrm>
              <a:prstGeom prst="ellipse">
                <a:avLst/>
              </a:prstGeom>
              <a:solidFill>
                <a:srgbClr val="2378C2"/>
              </a:solidFill>
              <a:ln w="15875" cap="rnd" cmpd="sng" algn="ctr">
                <a:noFill/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7609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单据</a:t>
                </a: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37609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lang="en-US" altLang="zh-CN" sz="1800" b="1" kern="0" dirty="0">
                  <a:solidFill>
                    <a:srgbClr val="376092"/>
                  </a:solidFill>
                  <a:cs typeface="+mn-ea"/>
                  <a:sym typeface="+mn-lt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7609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配置</a:t>
                </a: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701442" y="2830442"/>
                <a:ext cx="1785819" cy="1785816"/>
              </a:xfrm>
              <a:prstGeom prst="ellipse">
                <a:avLst/>
              </a:prstGeom>
              <a:noFill/>
              <a:ln w="44450" cap="flat" cmpd="sng" algn="ctr">
                <a:solidFill>
                  <a:schemeClr val="bg1">
                    <a:lumMod val="9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37609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1" name="Freeform 61"/>
            <p:cNvSpPr>
              <a:spLocks noEditPoints="1"/>
            </p:cNvSpPr>
            <p:nvPr/>
          </p:nvSpPr>
          <p:spPr bwMode="auto">
            <a:xfrm>
              <a:off x="5934869" y="3909412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8840838" y="3577209"/>
            <a:ext cx="1863458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600" b="1" dirty="0">
                <a:solidFill>
                  <a:srgbClr val="376092"/>
                </a:solidFill>
                <a:cs typeface="+mn-ea"/>
                <a:sym typeface="+mn-lt"/>
              </a:rPr>
              <a:t>护士执行安全组</a:t>
            </a:r>
            <a:endParaRPr lang="en-US" altLang="zh-CN" sz="1600" b="1" dirty="0">
              <a:solidFill>
                <a:srgbClr val="376092"/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840838" y="4772979"/>
            <a:ext cx="1553672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600" b="1" dirty="0">
                <a:solidFill>
                  <a:srgbClr val="376092"/>
                </a:solidFill>
                <a:cs typeface="+mn-ea"/>
                <a:sym typeface="+mn-lt"/>
              </a:rPr>
              <a:t>护士执行设置</a:t>
            </a:r>
            <a:endParaRPr lang="en-US" altLang="zh-CN" sz="1600" b="1" dirty="0">
              <a:solidFill>
                <a:srgbClr val="376092"/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840838" y="5959082"/>
            <a:ext cx="1863458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600" b="1" dirty="0">
                <a:solidFill>
                  <a:srgbClr val="376092"/>
                </a:solidFill>
                <a:cs typeface="+mn-ea"/>
                <a:sym typeface="+mn-lt"/>
              </a:rPr>
              <a:t>护士打印列配置</a:t>
            </a:r>
            <a:endParaRPr lang="en-US" altLang="zh-CN" sz="1600" b="1" dirty="0">
              <a:solidFill>
                <a:srgbClr val="376092"/>
              </a:solidFill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542474" y="3922280"/>
            <a:ext cx="2177103" cy="636784"/>
            <a:chOff x="1268088" y="2743544"/>
            <a:chExt cx="2177103" cy="636784"/>
          </a:xfrm>
        </p:grpSpPr>
        <p:sp>
          <p:nvSpPr>
            <p:cNvPr id="28" name="矩形 27"/>
            <p:cNvSpPr/>
            <p:nvPr/>
          </p:nvSpPr>
          <p:spPr>
            <a:xfrm>
              <a:off x="1268088" y="2755326"/>
              <a:ext cx="1408535" cy="605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8" tIns="45713" rIns="91428" bIns="45713">
              <a:spAutoFit/>
            </a:bodyPr>
            <a:lstStyle/>
            <a:p>
              <a:pPr>
                <a:lnSpc>
                  <a:spcPts val="1980"/>
                </a:lnSpc>
              </a:pPr>
              <a:r>
                <a:rPr lang="zh-CN" altLang="en-US" sz="1600" b="1" dirty="0">
                  <a:solidFill>
                    <a:srgbClr val="376092"/>
                  </a:solidFill>
                  <a:cs typeface="+mn-ea"/>
                  <a:sym typeface="+mn-lt"/>
                </a:rPr>
                <a:t>各执行单间项目不能重复</a:t>
              </a:r>
              <a:endParaRPr lang="en-US" altLang="zh-CN" sz="1600" b="1" dirty="0">
                <a:solidFill>
                  <a:srgbClr val="376092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813503" y="2743544"/>
              <a:ext cx="631688" cy="636784"/>
              <a:chOff x="3041651" y="3326606"/>
              <a:chExt cx="631825" cy="636588"/>
            </a:xfrm>
          </p:grpSpPr>
          <p:sp>
            <p:nvSpPr>
              <p:cNvPr id="30" name="Oval 9"/>
              <p:cNvSpPr>
                <a:spLocks noChangeArrowheads="1"/>
              </p:cNvSpPr>
              <p:nvPr/>
            </p:nvSpPr>
            <p:spPr bwMode="auto">
              <a:xfrm>
                <a:off x="3041651" y="3326606"/>
                <a:ext cx="631825" cy="636588"/>
              </a:xfrm>
              <a:prstGeom prst="ellipse">
                <a:avLst/>
              </a:prstGeom>
              <a:solidFill>
                <a:srgbClr val="00AEE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 fontAlgn="auto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37609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10"/>
              <p:cNvSpPr/>
              <p:nvPr/>
            </p:nvSpPr>
            <p:spPr bwMode="auto">
              <a:xfrm>
                <a:off x="3378201" y="3469481"/>
                <a:ext cx="206375" cy="342900"/>
              </a:xfrm>
              <a:custGeom>
                <a:avLst/>
                <a:gdLst>
                  <a:gd name="T0" fmla="*/ 216 w 252"/>
                  <a:gd name="T1" fmla="*/ 252 h 418"/>
                  <a:gd name="T2" fmla="*/ 136 w 252"/>
                  <a:gd name="T3" fmla="*/ 321 h 418"/>
                  <a:gd name="T4" fmla="*/ 58 w 252"/>
                  <a:gd name="T5" fmla="*/ 388 h 418"/>
                  <a:gd name="T6" fmla="*/ 0 w 252"/>
                  <a:gd name="T7" fmla="*/ 350 h 418"/>
                  <a:gd name="T8" fmla="*/ 34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4 w 252"/>
                  <a:gd name="T15" fmla="*/ 88 h 418"/>
                  <a:gd name="T16" fmla="*/ 0 w 252"/>
                  <a:gd name="T17" fmla="*/ 58 h 418"/>
                  <a:gd name="T18" fmla="*/ 55 w 252"/>
                  <a:gd name="T19" fmla="*/ 19 h 418"/>
                  <a:gd name="T20" fmla="*/ 136 w 252"/>
                  <a:gd name="T21" fmla="*/ 88 h 418"/>
                  <a:gd name="T22" fmla="*/ 213 w 252"/>
                  <a:gd name="T23" fmla="*/ 154 h 418"/>
                  <a:gd name="T24" fmla="*/ 216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1" h="418">
                    <a:moveTo>
                      <a:pt x="216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8" y="388"/>
                    </a:cubicBezTo>
                    <a:cubicBezTo>
                      <a:pt x="21" y="418"/>
                      <a:pt x="5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5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4" y="221"/>
                      <a:pt x="216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 fontAlgn="auto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37609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11"/>
              <p:cNvSpPr/>
              <p:nvPr/>
            </p:nvSpPr>
            <p:spPr bwMode="auto">
              <a:xfrm>
                <a:off x="3182938" y="3469481"/>
                <a:ext cx="206375" cy="342900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0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1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 fontAlgn="auto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376092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518577" y="5478912"/>
            <a:ext cx="2201000" cy="636784"/>
            <a:chOff x="1281615" y="4300176"/>
            <a:chExt cx="2201000" cy="636784"/>
          </a:xfrm>
        </p:grpSpPr>
        <p:sp>
          <p:nvSpPr>
            <p:cNvPr id="34" name="矩形 33"/>
            <p:cNvSpPr/>
            <p:nvPr/>
          </p:nvSpPr>
          <p:spPr>
            <a:xfrm>
              <a:off x="1281615" y="4305593"/>
              <a:ext cx="1444909" cy="605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8" tIns="45713" rIns="91428" bIns="45713">
              <a:spAutoFit/>
            </a:bodyPr>
            <a:lstStyle/>
            <a:p>
              <a:pPr>
                <a:lnSpc>
                  <a:spcPts val="1980"/>
                </a:lnSpc>
              </a:pPr>
              <a:r>
                <a:rPr lang="zh-CN" altLang="en-US" sz="1600" b="1" dirty="0">
                  <a:solidFill>
                    <a:srgbClr val="376092"/>
                  </a:solidFill>
                  <a:cs typeface="+mn-ea"/>
                  <a:sym typeface="+mn-lt"/>
                </a:rPr>
                <a:t>所有执行单相加不能有遗漏</a:t>
              </a:r>
              <a:endParaRPr lang="en-US" altLang="zh-CN" sz="1600" b="1" dirty="0">
                <a:solidFill>
                  <a:srgbClr val="376092"/>
                </a:solidFill>
                <a:cs typeface="+mn-ea"/>
                <a:sym typeface="+mn-lt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850927" y="4300176"/>
              <a:ext cx="631688" cy="636784"/>
              <a:chOff x="3041651" y="3326606"/>
              <a:chExt cx="631825" cy="636588"/>
            </a:xfrm>
          </p:grpSpPr>
          <p:sp>
            <p:nvSpPr>
              <p:cNvPr id="36" name="Oval 9"/>
              <p:cNvSpPr>
                <a:spLocks noChangeArrowheads="1"/>
              </p:cNvSpPr>
              <p:nvPr/>
            </p:nvSpPr>
            <p:spPr bwMode="auto">
              <a:xfrm>
                <a:off x="3041651" y="3326606"/>
                <a:ext cx="631825" cy="636588"/>
              </a:xfrm>
              <a:prstGeom prst="ellipse">
                <a:avLst/>
              </a:prstGeom>
              <a:solidFill>
                <a:srgbClr val="00AEE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 fontAlgn="auto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37609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Freeform 10"/>
              <p:cNvSpPr/>
              <p:nvPr/>
            </p:nvSpPr>
            <p:spPr bwMode="auto">
              <a:xfrm>
                <a:off x="3378201" y="3469481"/>
                <a:ext cx="206375" cy="342900"/>
              </a:xfrm>
              <a:custGeom>
                <a:avLst/>
                <a:gdLst>
                  <a:gd name="T0" fmla="*/ 216 w 252"/>
                  <a:gd name="T1" fmla="*/ 252 h 418"/>
                  <a:gd name="T2" fmla="*/ 136 w 252"/>
                  <a:gd name="T3" fmla="*/ 321 h 418"/>
                  <a:gd name="T4" fmla="*/ 58 w 252"/>
                  <a:gd name="T5" fmla="*/ 388 h 418"/>
                  <a:gd name="T6" fmla="*/ 0 w 252"/>
                  <a:gd name="T7" fmla="*/ 350 h 418"/>
                  <a:gd name="T8" fmla="*/ 34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4 w 252"/>
                  <a:gd name="T15" fmla="*/ 88 h 418"/>
                  <a:gd name="T16" fmla="*/ 0 w 252"/>
                  <a:gd name="T17" fmla="*/ 58 h 418"/>
                  <a:gd name="T18" fmla="*/ 55 w 252"/>
                  <a:gd name="T19" fmla="*/ 19 h 418"/>
                  <a:gd name="T20" fmla="*/ 136 w 252"/>
                  <a:gd name="T21" fmla="*/ 88 h 418"/>
                  <a:gd name="T22" fmla="*/ 213 w 252"/>
                  <a:gd name="T23" fmla="*/ 154 h 418"/>
                  <a:gd name="T24" fmla="*/ 216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1" h="418">
                    <a:moveTo>
                      <a:pt x="216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8" y="388"/>
                    </a:cubicBezTo>
                    <a:cubicBezTo>
                      <a:pt x="21" y="418"/>
                      <a:pt x="5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5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4" y="221"/>
                      <a:pt x="216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 fontAlgn="auto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37609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Freeform 11"/>
              <p:cNvSpPr/>
              <p:nvPr/>
            </p:nvSpPr>
            <p:spPr bwMode="auto">
              <a:xfrm>
                <a:off x="3182938" y="3469481"/>
                <a:ext cx="206375" cy="342900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0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1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 fontAlgn="auto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376092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8150108" y="3683069"/>
            <a:ext cx="447851" cy="451464"/>
            <a:chOff x="3041651" y="3326606"/>
            <a:chExt cx="631825" cy="636588"/>
          </a:xfrm>
        </p:grpSpPr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376092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376092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37609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150108" y="4808978"/>
            <a:ext cx="447851" cy="451464"/>
            <a:chOff x="3041651" y="3326606"/>
            <a:chExt cx="631825" cy="636588"/>
          </a:xfrm>
        </p:grpSpPr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376092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376092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37609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150108" y="5963132"/>
            <a:ext cx="447851" cy="451464"/>
            <a:chOff x="3041651" y="3326606"/>
            <a:chExt cx="631825" cy="636588"/>
          </a:xfrm>
        </p:grpSpPr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376092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376092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37609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424366" y="4705707"/>
            <a:ext cx="636451" cy="649619"/>
            <a:chOff x="3187404" y="3526971"/>
            <a:chExt cx="636451" cy="649619"/>
          </a:xfrm>
        </p:grpSpPr>
        <p:cxnSp>
          <p:nvCxnSpPr>
            <p:cNvPr id="52" name="直接连接符 51"/>
            <p:cNvCxnSpPr/>
            <p:nvPr/>
          </p:nvCxnSpPr>
          <p:spPr>
            <a:xfrm flipH="1">
              <a:off x="3187404" y="3526971"/>
              <a:ext cx="0" cy="64961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>
              <a:off x="3187404" y="3870473"/>
              <a:ext cx="636451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6948993" y="3902360"/>
            <a:ext cx="926276" cy="2256312"/>
            <a:chOff x="2897579" y="2813569"/>
            <a:chExt cx="926276" cy="2256312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3187404" y="2813569"/>
              <a:ext cx="0" cy="225631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2897579" y="3941725"/>
              <a:ext cx="926276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3187404" y="2813569"/>
              <a:ext cx="636451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>
              <a:off x="3187404" y="5069881"/>
              <a:ext cx="636451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5" y="1142624"/>
            <a:ext cx="3463897" cy="3545823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1728938" y="1888338"/>
            <a:ext cx="120448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思考</a:t>
            </a:r>
          </a:p>
        </p:txBody>
      </p:sp>
      <p:sp>
        <p:nvSpPr>
          <p:cNvPr id="61" name="文本占位符 1"/>
          <p:cNvSpPr txBox="1"/>
          <p:nvPr>
            <p:custDataLst>
              <p:tags r:id="rId1"/>
            </p:custDataLst>
          </p:nvPr>
        </p:nvSpPr>
        <p:spPr>
          <a:xfrm>
            <a:off x="999662" y="47667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rgbClr val="376092"/>
                </a:solidFill>
                <a:latin typeface="+mj-ea"/>
                <a:ea typeface="+mj-ea"/>
              </a:rPr>
              <a:t>18 </a:t>
            </a:r>
            <a:r>
              <a:rPr lang="zh-CN" altLang="en-US" sz="2400" b="1" spc="300" dirty="0">
                <a:solidFill>
                  <a:srgbClr val="376092"/>
                </a:solidFill>
                <a:latin typeface="+mj-ea"/>
                <a:ea typeface="+mj-ea"/>
              </a:rPr>
              <a:t>护士执行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>
            <p:custDataLst>
              <p:tags r:id="rId1"/>
            </p:custDataLst>
          </p:nvPr>
        </p:nvSpPr>
        <p:spPr>
          <a:xfrm>
            <a:off x="999662" y="47667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rgbClr val="376092"/>
                </a:solidFill>
                <a:latin typeface="+mj-ea"/>
                <a:ea typeface="+mj-ea"/>
              </a:rPr>
              <a:t>18 </a:t>
            </a:r>
            <a:r>
              <a:rPr lang="zh-CN" altLang="en-US" sz="2400" b="1" spc="300" dirty="0">
                <a:solidFill>
                  <a:srgbClr val="376092"/>
                </a:solidFill>
                <a:latin typeface="+mj-ea"/>
                <a:ea typeface="+mj-ea"/>
              </a:rPr>
              <a:t>护士</a:t>
            </a:r>
            <a:r>
              <a:rPr lang="zh-CN" altLang="en-US" sz="2400" b="1" spc="300" dirty="0" smtClean="0">
                <a:solidFill>
                  <a:srgbClr val="376092"/>
                </a:solidFill>
                <a:latin typeface="+mj-ea"/>
                <a:ea typeface="+mj-ea"/>
              </a:rPr>
              <a:t>执行通用配置</a:t>
            </a:r>
            <a:endParaRPr lang="zh-CN" altLang="en-US" sz="2400" b="1" spc="300" dirty="0">
              <a:solidFill>
                <a:srgbClr val="376092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988840"/>
            <a:ext cx="3600400" cy="1645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350" y="1268760"/>
            <a:ext cx="4176464" cy="5421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75720" y="1354294"/>
            <a:ext cx="8392673" cy="5194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占位符 1"/>
          <p:cNvSpPr txBox="1"/>
          <p:nvPr>
            <p:custDataLst>
              <p:tags r:id="rId2"/>
            </p:custDataLst>
          </p:nvPr>
        </p:nvSpPr>
        <p:spPr>
          <a:xfrm>
            <a:off x="999662" y="47667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rgbClr val="376092"/>
                </a:solidFill>
                <a:latin typeface="+mj-ea"/>
                <a:ea typeface="+mj-ea"/>
              </a:rPr>
              <a:t>18 </a:t>
            </a:r>
            <a:r>
              <a:rPr lang="zh-CN" altLang="en-US" sz="2400" b="1" spc="300" dirty="0">
                <a:solidFill>
                  <a:srgbClr val="376092"/>
                </a:solidFill>
                <a:latin typeface="+mj-ea"/>
                <a:ea typeface="+mj-ea"/>
              </a:rPr>
              <a:t>护士执行</a:t>
            </a:r>
          </a:p>
        </p:txBody>
      </p:sp>
      <p:sp>
        <p:nvSpPr>
          <p:cNvPr id="7" name="Shape 342"/>
          <p:cNvSpPr/>
          <p:nvPr>
            <p:custDataLst>
              <p:tags r:id="rId3"/>
            </p:custDataLst>
          </p:nvPr>
        </p:nvSpPr>
        <p:spPr>
          <a:xfrm>
            <a:off x="752289" y="1243607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8" name="Shape 347"/>
          <p:cNvSpPr/>
          <p:nvPr>
            <p:custDataLst>
              <p:tags r:id="rId4"/>
            </p:custDataLst>
          </p:nvPr>
        </p:nvSpPr>
        <p:spPr>
          <a:xfrm>
            <a:off x="951547" y="1436446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487488" y="1340768"/>
            <a:ext cx="2567819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执行单设置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31704" y="1240990"/>
            <a:ext cx="8473893" cy="5284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占位符 1"/>
          <p:cNvSpPr txBox="1"/>
          <p:nvPr>
            <p:custDataLst>
              <p:tags r:id="rId2"/>
            </p:custDataLst>
          </p:nvPr>
        </p:nvSpPr>
        <p:spPr>
          <a:xfrm>
            <a:off x="999662" y="47667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rgbClr val="376092"/>
                </a:solidFill>
                <a:latin typeface="+mj-ea"/>
                <a:ea typeface="+mj-ea"/>
              </a:rPr>
              <a:t>18 </a:t>
            </a:r>
            <a:r>
              <a:rPr lang="zh-CN" altLang="en-US" sz="2400" b="1" spc="300" dirty="0">
                <a:solidFill>
                  <a:srgbClr val="376092"/>
                </a:solidFill>
                <a:latin typeface="+mj-ea"/>
                <a:ea typeface="+mj-ea"/>
              </a:rPr>
              <a:t>护士执行</a:t>
            </a:r>
          </a:p>
        </p:txBody>
      </p:sp>
      <p:sp>
        <p:nvSpPr>
          <p:cNvPr id="8" name="Shape 342"/>
          <p:cNvSpPr/>
          <p:nvPr>
            <p:custDataLst>
              <p:tags r:id="rId3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9" name="Shape 347"/>
          <p:cNvSpPr/>
          <p:nvPr>
            <p:custDataLst>
              <p:tags r:id="rId4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583965" y="1145312"/>
            <a:ext cx="2567819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执行单授权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67608" y="1621853"/>
            <a:ext cx="8897713" cy="5182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占位符 1"/>
          <p:cNvSpPr txBox="1"/>
          <p:nvPr>
            <p:custDataLst>
              <p:tags r:id="rId2"/>
            </p:custDataLst>
          </p:nvPr>
        </p:nvSpPr>
        <p:spPr>
          <a:xfrm>
            <a:off x="999662" y="47667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rgbClr val="376092"/>
                </a:solidFill>
                <a:latin typeface="+mj-ea"/>
                <a:ea typeface="+mj-ea"/>
              </a:rPr>
              <a:t>18 </a:t>
            </a:r>
            <a:r>
              <a:rPr lang="zh-CN" altLang="en-US" sz="2400" b="1" spc="300" dirty="0">
                <a:solidFill>
                  <a:srgbClr val="376092"/>
                </a:solidFill>
                <a:latin typeface="+mj-ea"/>
                <a:ea typeface="+mj-ea"/>
              </a:rPr>
              <a:t>护士执行</a:t>
            </a:r>
          </a:p>
        </p:txBody>
      </p:sp>
      <p:sp>
        <p:nvSpPr>
          <p:cNvPr id="8" name="Shape 342"/>
          <p:cNvSpPr/>
          <p:nvPr>
            <p:custDataLst>
              <p:tags r:id="rId3"/>
            </p:custDataLst>
          </p:nvPr>
        </p:nvSpPr>
        <p:spPr>
          <a:xfrm>
            <a:off x="848766" y="1048151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9" name="Shape 347"/>
          <p:cNvSpPr/>
          <p:nvPr>
            <p:custDataLst>
              <p:tags r:id="rId4"/>
            </p:custDataLst>
          </p:nvPr>
        </p:nvSpPr>
        <p:spPr>
          <a:xfrm>
            <a:off x="1048024" y="1240990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583965" y="1145312"/>
            <a:ext cx="2567819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执行单据配置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228"/>
          <p:cNvSpPr>
            <a:spLocks noChangeArrowheads="1"/>
          </p:cNvSpPr>
          <p:nvPr/>
        </p:nvSpPr>
        <p:spPr bwMode="auto">
          <a:xfrm>
            <a:off x="5328013" y="5344071"/>
            <a:ext cx="796925" cy="796925"/>
          </a:xfrm>
          <a:prstGeom prst="ellipse">
            <a:avLst/>
          </a:prstGeom>
          <a:noFill/>
          <a:ln>
            <a:solidFill>
              <a:srgbClr val="7EC4FE"/>
            </a:solidFill>
          </a:ln>
        </p:spPr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1" name="椭圆 229"/>
          <p:cNvSpPr>
            <a:spLocks noChangeArrowheads="1"/>
          </p:cNvSpPr>
          <p:nvPr/>
        </p:nvSpPr>
        <p:spPr bwMode="auto">
          <a:xfrm>
            <a:off x="5285151" y="5301208"/>
            <a:ext cx="882650" cy="882650"/>
          </a:xfrm>
          <a:prstGeom prst="ellipse">
            <a:avLst/>
          </a:prstGeom>
          <a:noFill/>
          <a:ln w="28575">
            <a:solidFill>
              <a:srgbClr val="7EC4FE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3" name="Freeform 51"/>
          <p:cNvSpPr>
            <a:spLocks noEditPoints="1"/>
          </p:cNvSpPr>
          <p:nvPr/>
        </p:nvSpPr>
        <p:spPr bwMode="auto">
          <a:xfrm>
            <a:off x="5512516" y="5563849"/>
            <a:ext cx="427837" cy="357368"/>
          </a:xfrm>
          <a:custGeom>
            <a:avLst/>
            <a:gdLst>
              <a:gd name="T0" fmla="*/ 482687 w 208"/>
              <a:gd name="T1" fmla="*/ 160671 h 174"/>
              <a:gd name="T2" fmla="*/ 485201 w 208"/>
              <a:gd name="T3" fmla="*/ 143097 h 174"/>
              <a:gd name="T4" fmla="*/ 341903 w 208"/>
              <a:gd name="T5" fmla="*/ 0 h 174"/>
              <a:gd name="T6" fmla="*/ 223746 w 208"/>
              <a:gd name="T7" fmla="*/ 62762 h 174"/>
              <a:gd name="T8" fmla="*/ 181008 w 208"/>
              <a:gd name="T9" fmla="*/ 52720 h 174"/>
              <a:gd name="T10" fmla="*/ 87990 w 208"/>
              <a:gd name="T11" fmla="*/ 138076 h 174"/>
              <a:gd name="T12" fmla="*/ 0 w 208"/>
              <a:gd name="T13" fmla="*/ 241006 h 174"/>
              <a:gd name="T14" fmla="*/ 105588 w 208"/>
              <a:gd name="T15" fmla="*/ 346446 h 174"/>
              <a:gd name="T16" fmla="*/ 221232 w 208"/>
              <a:gd name="T17" fmla="*/ 346446 h 174"/>
              <a:gd name="T18" fmla="*/ 221232 w 208"/>
              <a:gd name="T19" fmla="*/ 411718 h 174"/>
              <a:gd name="T20" fmla="*/ 246372 w 208"/>
              <a:gd name="T21" fmla="*/ 436823 h 174"/>
              <a:gd name="T22" fmla="*/ 296651 w 208"/>
              <a:gd name="T23" fmla="*/ 436823 h 174"/>
              <a:gd name="T24" fmla="*/ 321791 w 208"/>
              <a:gd name="T25" fmla="*/ 411718 h 174"/>
              <a:gd name="T26" fmla="*/ 321791 w 208"/>
              <a:gd name="T27" fmla="*/ 346446 h 174"/>
              <a:gd name="T28" fmla="*/ 417323 w 208"/>
              <a:gd name="T29" fmla="*/ 346446 h 174"/>
              <a:gd name="T30" fmla="*/ 522911 w 208"/>
              <a:gd name="T31" fmla="*/ 241006 h 174"/>
              <a:gd name="T32" fmla="*/ 482687 w 208"/>
              <a:gd name="T33" fmla="*/ 160671 h 174"/>
              <a:gd name="T34" fmla="*/ 301679 w 208"/>
              <a:gd name="T35" fmla="*/ 411718 h 174"/>
              <a:gd name="T36" fmla="*/ 296651 w 208"/>
              <a:gd name="T37" fmla="*/ 416739 h 174"/>
              <a:gd name="T38" fmla="*/ 246372 w 208"/>
              <a:gd name="T39" fmla="*/ 416739 h 174"/>
              <a:gd name="T40" fmla="*/ 241344 w 208"/>
              <a:gd name="T41" fmla="*/ 411718 h 174"/>
              <a:gd name="T42" fmla="*/ 241344 w 208"/>
              <a:gd name="T43" fmla="*/ 346446 h 174"/>
              <a:gd name="T44" fmla="*/ 241344 w 208"/>
              <a:gd name="T45" fmla="*/ 273642 h 174"/>
              <a:gd name="T46" fmla="*/ 173466 w 208"/>
              <a:gd name="T47" fmla="*/ 273642 h 174"/>
              <a:gd name="T48" fmla="*/ 266483 w 208"/>
              <a:gd name="T49" fmla="*/ 150629 h 174"/>
              <a:gd name="T50" fmla="*/ 276539 w 208"/>
              <a:gd name="T51" fmla="*/ 150629 h 174"/>
              <a:gd name="T52" fmla="*/ 369557 w 208"/>
              <a:gd name="T53" fmla="*/ 273642 h 174"/>
              <a:gd name="T54" fmla="*/ 301679 w 208"/>
              <a:gd name="T55" fmla="*/ 273642 h 174"/>
              <a:gd name="T56" fmla="*/ 301679 w 208"/>
              <a:gd name="T57" fmla="*/ 346446 h 174"/>
              <a:gd name="T58" fmla="*/ 301679 w 208"/>
              <a:gd name="T59" fmla="*/ 411718 h 174"/>
              <a:gd name="T60" fmla="*/ 417323 w 208"/>
              <a:gd name="T61" fmla="*/ 326362 h 174"/>
              <a:gd name="T62" fmla="*/ 321791 w 208"/>
              <a:gd name="T63" fmla="*/ 326362 h 174"/>
              <a:gd name="T64" fmla="*/ 321791 w 208"/>
              <a:gd name="T65" fmla="*/ 293726 h 174"/>
              <a:gd name="T66" fmla="*/ 369557 w 208"/>
              <a:gd name="T67" fmla="*/ 293726 h 174"/>
              <a:gd name="T68" fmla="*/ 389669 w 208"/>
              <a:gd name="T69" fmla="*/ 281173 h 174"/>
              <a:gd name="T70" fmla="*/ 384641 w 208"/>
              <a:gd name="T71" fmla="*/ 261090 h 174"/>
              <a:gd name="T72" fmla="*/ 291623 w 208"/>
              <a:gd name="T73" fmla="*/ 138076 h 174"/>
              <a:gd name="T74" fmla="*/ 271511 w 208"/>
              <a:gd name="T75" fmla="*/ 128034 h 174"/>
              <a:gd name="T76" fmla="*/ 251400 w 208"/>
              <a:gd name="T77" fmla="*/ 138076 h 174"/>
              <a:gd name="T78" fmla="*/ 155868 w 208"/>
              <a:gd name="T79" fmla="*/ 261090 h 174"/>
              <a:gd name="T80" fmla="*/ 153354 w 208"/>
              <a:gd name="T81" fmla="*/ 281173 h 174"/>
              <a:gd name="T82" fmla="*/ 173466 w 208"/>
              <a:gd name="T83" fmla="*/ 293726 h 174"/>
              <a:gd name="T84" fmla="*/ 221232 w 208"/>
              <a:gd name="T85" fmla="*/ 293726 h 174"/>
              <a:gd name="T86" fmla="*/ 221232 w 208"/>
              <a:gd name="T87" fmla="*/ 326362 h 174"/>
              <a:gd name="T88" fmla="*/ 105588 w 208"/>
              <a:gd name="T89" fmla="*/ 326362 h 174"/>
              <a:gd name="T90" fmla="*/ 20112 w 208"/>
              <a:gd name="T91" fmla="*/ 241006 h 174"/>
              <a:gd name="T92" fmla="*/ 98046 w 208"/>
              <a:gd name="T93" fmla="*/ 155650 h 174"/>
              <a:gd name="T94" fmla="*/ 108102 w 208"/>
              <a:gd name="T95" fmla="*/ 155650 h 174"/>
              <a:gd name="T96" fmla="*/ 108102 w 208"/>
              <a:gd name="T97" fmla="*/ 145608 h 174"/>
              <a:gd name="T98" fmla="*/ 181008 w 208"/>
              <a:gd name="T99" fmla="*/ 72804 h 174"/>
              <a:gd name="T100" fmla="*/ 221232 w 208"/>
              <a:gd name="T101" fmla="*/ 85356 h 174"/>
              <a:gd name="T102" fmla="*/ 231288 w 208"/>
              <a:gd name="T103" fmla="*/ 90377 h 174"/>
              <a:gd name="T104" fmla="*/ 236316 w 208"/>
              <a:gd name="T105" fmla="*/ 80335 h 174"/>
              <a:gd name="T106" fmla="*/ 341903 w 208"/>
              <a:gd name="T107" fmla="*/ 20084 h 174"/>
              <a:gd name="T108" fmla="*/ 465089 w 208"/>
              <a:gd name="T109" fmla="*/ 143097 h 174"/>
              <a:gd name="T110" fmla="*/ 462575 w 208"/>
              <a:gd name="T111" fmla="*/ 163181 h 174"/>
              <a:gd name="T112" fmla="*/ 462575 w 208"/>
              <a:gd name="T113" fmla="*/ 168202 h 174"/>
              <a:gd name="T114" fmla="*/ 467603 w 208"/>
              <a:gd name="T115" fmla="*/ 173223 h 174"/>
              <a:gd name="T116" fmla="*/ 502799 w 208"/>
              <a:gd name="T117" fmla="*/ 241006 h 174"/>
              <a:gd name="T118" fmla="*/ 417323 w 208"/>
              <a:gd name="T119" fmla="*/ 326362 h 1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8" h="174">
                <a:moveTo>
                  <a:pt x="192" y="64"/>
                </a:moveTo>
                <a:cubicBezTo>
                  <a:pt x="193" y="61"/>
                  <a:pt x="193" y="59"/>
                  <a:pt x="193" y="57"/>
                </a:cubicBezTo>
                <a:cubicBezTo>
                  <a:pt x="193" y="25"/>
                  <a:pt x="167" y="0"/>
                  <a:pt x="136" y="0"/>
                </a:cubicBezTo>
                <a:cubicBezTo>
                  <a:pt x="117" y="0"/>
                  <a:pt x="100" y="9"/>
                  <a:pt x="89" y="25"/>
                </a:cubicBezTo>
                <a:cubicBezTo>
                  <a:pt x="84" y="22"/>
                  <a:pt x="78" y="21"/>
                  <a:pt x="72" y="21"/>
                </a:cubicBezTo>
                <a:cubicBezTo>
                  <a:pt x="53" y="21"/>
                  <a:pt x="37" y="35"/>
                  <a:pt x="35" y="55"/>
                </a:cubicBezTo>
                <a:cubicBezTo>
                  <a:pt x="15" y="58"/>
                  <a:pt x="0" y="76"/>
                  <a:pt x="0" y="96"/>
                </a:cubicBezTo>
                <a:cubicBezTo>
                  <a:pt x="0" y="119"/>
                  <a:pt x="19" y="138"/>
                  <a:pt x="42" y="138"/>
                </a:cubicBezTo>
                <a:cubicBezTo>
                  <a:pt x="88" y="138"/>
                  <a:pt x="88" y="138"/>
                  <a:pt x="88" y="138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8" y="170"/>
                  <a:pt x="92" y="174"/>
                  <a:pt x="98" y="174"/>
                </a:cubicBezTo>
                <a:cubicBezTo>
                  <a:pt x="118" y="174"/>
                  <a:pt x="118" y="174"/>
                  <a:pt x="118" y="174"/>
                </a:cubicBezTo>
                <a:cubicBezTo>
                  <a:pt x="124" y="174"/>
                  <a:pt x="128" y="170"/>
                  <a:pt x="128" y="164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66" y="138"/>
                  <a:pt x="166" y="138"/>
                  <a:pt x="166" y="138"/>
                </a:cubicBezTo>
                <a:cubicBezTo>
                  <a:pt x="189" y="138"/>
                  <a:pt x="208" y="119"/>
                  <a:pt x="208" y="96"/>
                </a:cubicBezTo>
                <a:cubicBezTo>
                  <a:pt x="208" y="84"/>
                  <a:pt x="202" y="72"/>
                  <a:pt x="192" y="64"/>
                </a:cubicBezTo>
                <a:close/>
                <a:moveTo>
                  <a:pt x="120" y="164"/>
                </a:moveTo>
                <a:cubicBezTo>
                  <a:pt x="120" y="165"/>
                  <a:pt x="119" y="166"/>
                  <a:pt x="118" y="166"/>
                </a:cubicBezTo>
                <a:cubicBezTo>
                  <a:pt x="98" y="166"/>
                  <a:pt x="98" y="166"/>
                  <a:pt x="98" y="166"/>
                </a:cubicBezTo>
                <a:cubicBezTo>
                  <a:pt x="97" y="166"/>
                  <a:pt x="96" y="165"/>
                  <a:pt x="96" y="164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6" y="109"/>
                  <a:pt x="96" y="109"/>
                  <a:pt x="96" y="109"/>
                </a:cubicBezTo>
                <a:cubicBezTo>
                  <a:pt x="69" y="109"/>
                  <a:pt x="69" y="109"/>
                  <a:pt x="69" y="109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107" y="59"/>
                  <a:pt x="109" y="59"/>
                  <a:pt x="110" y="60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20" y="109"/>
                  <a:pt x="120" y="109"/>
                  <a:pt x="120" y="109"/>
                </a:cubicBezTo>
                <a:cubicBezTo>
                  <a:pt x="120" y="138"/>
                  <a:pt x="120" y="138"/>
                  <a:pt x="120" y="138"/>
                </a:cubicBezTo>
                <a:lnTo>
                  <a:pt x="120" y="164"/>
                </a:lnTo>
                <a:close/>
                <a:moveTo>
                  <a:pt x="166" y="130"/>
                </a:moveTo>
                <a:cubicBezTo>
                  <a:pt x="128" y="130"/>
                  <a:pt x="128" y="130"/>
                  <a:pt x="128" y="130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47" y="117"/>
                  <a:pt x="147" y="117"/>
                  <a:pt x="147" y="117"/>
                </a:cubicBezTo>
                <a:cubicBezTo>
                  <a:pt x="151" y="117"/>
                  <a:pt x="154" y="115"/>
                  <a:pt x="155" y="112"/>
                </a:cubicBezTo>
                <a:cubicBezTo>
                  <a:pt x="156" y="110"/>
                  <a:pt x="156" y="107"/>
                  <a:pt x="153" y="104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114" y="53"/>
                  <a:pt x="111" y="51"/>
                  <a:pt x="108" y="51"/>
                </a:cubicBezTo>
                <a:cubicBezTo>
                  <a:pt x="105" y="51"/>
                  <a:pt x="102" y="53"/>
                  <a:pt x="100" y="55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0" y="107"/>
                  <a:pt x="60" y="110"/>
                  <a:pt x="61" y="112"/>
                </a:cubicBezTo>
                <a:cubicBezTo>
                  <a:pt x="62" y="115"/>
                  <a:pt x="65" y="117"/>
                  <a:pt x="69" y="117"/>
                </a:cubicBezTo>
                <a:cubicBezTo>
                  <a:pt x="88" y="117"/>
                  <a:pt x="88" y="117"/>
                  <a:pt x="88" y="117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42" y="130"/>
                  <a:pt x="42" y="130"/>
                  <a:pt x="42" y="130"/>
                </a:cubicBezTo>
                <a:cubicBezTo>
                  <a:pt x="23" y="130"/>
                  <a:pt x="8" y="115"/>
                  <a:pt x="8" y="96"/>
                </a:cubicBezTo>
                <a:cubicBezTo>
                  <a:pt x="8" y="78"/>
                  <a:pt x="22" y="64"/>
                  <a:pt x="39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42"/>
                  <a:pt x="56" y="29"/>
                  <a:pt x="72" y="29"/>
                </a:cubicBezTo>
                <a:cubicBezTo>
                  <a:pt x="78" y="29"/>
                  <a:pt x="84" y="30"/>
                  <a:pt x="88" y="34"/>
                </a:cubicBezTo>
                <a:cubicBezTo>
                  <a:pt x="92" y="36"/>
                  <a:pt x="92" y="36"/>
                  <a:pt x="92" y="36"/>
                </a:cubicBezTo>
                <a:cubicBezTo>
                  <a:pt x="94" y="32"/>
                  <a:pt x="94" y="32"/>
                  <a:pt x="94" y="32"/>
                </a:cubicBezTo>
                <a:cubicBezTo>
                  <a:pt x="103" y="17"/>
                  <a:pt x="119" y="8"/>
                  <a:pt x="136" y="8"/>
                </a:cubicBezTo>
                <a:cubicBezTo>
                  <a:pt x="163" y="8"/>
                  <a:pt x="185" y="30"/>
                  <a:pt x="185" y="57"/>
                </a:cubicBezTo>
                <a:cubicBezTo>
                  <a:pt x="185" y="59"/>
                  <a:pt x="185" y="62"/>
                  <a:pt x="184" y="65"/>
                </a:cubicBezTo>
                <a:cubicBezTo>
                  <a:pt x="184" y="67"/>
                  <a:pt x="184" y="67"/>
                  <a:pt x="184" y="67"/>
                </a:cubicBezTo>
                <a:cubicBezTo>
                  <a:pt x="186" y="69"/>
                  <a:pt x="186" y="69"/>
                  <a:pt x="186" y="69"/>
                </a:cubicBezTo>
                <a:cubicBezTo>
                  <a:pt x="195" y="75"/>
                  <a:pt x="200" y="85"/>
                  <a:pt x="200" y="96"/>
                </a:cubicBezTo>
                <a:cubicBezTo>
                  <a:pt x="200" y="115"/>
                  <a:pt x="184" y="130"/>
                  <a:pt x="166" y="13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5" name="椭圆 225"/>
          <p:cNvSpPr>
            <a:spLocks noChangeArrowheads="1"/>
          </p:cNvSpPr>
          <p:nvPr/>
        </p:nvSpPr>
        <p:spPr bwMode="auto">
          <a:xfrm>
            <a:off x="5304458" y="3615879"/>
            <a:ext cx="796925" cy="796925"/>
          </a:xfrm>
          <a:prstGeom prst="ellipse">
            <a:avLst/>
          </a:prstGeom>
          <a:noFill/>
          <a:ln>
            <a:solidFill>
              <a:srgbClr val="7EC4FE"/>
            </a:solidFill>
          </a:ln>
        </p:spPr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6" name="椭圆 226"/>
          <p:cNvSpPr>
            <a:spLocks noChangeArrowheads="1"/>
          </p:cNvSpPr>
          <p:nvPr/>
        </p:nvSpPr>
        <p:spPr bwMode="auto">
          <a:xfrm>
            <a:off x="5261596" y="3573016"/>
            <a:ext cx="882650" cy="882650"/>
          </a:xfrm>
          <a:prstGeom prst="ellipse">
            <a:avLst/>
          </a:prstGeom>
          <a:noFill/>
          <a:ln w="28575">
            <a:solidFill>
              <a:srgbClr val="7EC4FE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3" name="Freeform 120"/>
          <p:cNvSpPr>
            <a:spLocks noEditPoints="1"/>
          </p:cNvSpPr>
          <p:nvPr/>
        </p:nvSpPr>
        <p:spPr bwMode="auto">
          <a:xfrm>
            <a:off x="5491135" y="3806409"/>
            <a:ext cx="423489" cy="415864"/>
          </a:xfrm>
          <a:custGeom>
            <a:avLst/>
            <a:gdLst>
              <a:gd name="T0" fmla="*/ 115580 w 206"/>
              <a:gd name="T1" fmla="*/ 160961 h 202"/>
              <a:gd name="T2" fmla="*/ 261311 w 206"/>
              <a:gd name="T3" fmla="*/ 163476 h 202"/>
              <a:gd name="T4" fmla="*/ 135681 w 206"/>
              <a:gd name="T5" fmla="*/ 168506 h 202"/>
              <a:gd name="T6" fmla="*/ 208546 w 206"/>
              <a:gd name="T7" fmla="*/ 246471 h 202"/>
              <a:gd name="T8" fmla="*/ 304025 w 206"/>
              <a:gd name="T9" fmla="*/ 284196 h 202"/>
              <a:gd name="T10" fmla="*/ 364328 w 206"/>
              <a:gd name="T11" fmla="*/ 223836 h 202"/>
              <a:gd name="T12" fmla="*/ 374378 w 206"/>
              <a:gd name="T13" fmla="*/ 155931 h 202"/>
              <a:gd name="T14" fmla="*/ 306538 w 206"/>
              <a:gd name="T15" fmla="*/ 100600 h 202"/>
              <a:gd name="T16" fmla="*/ 286437 w 206"/>
              <a:gd name="T17" fmla="*/ 25150 h 202"/>
              <a:gd name="T18" fmla="*/ 173370 w 206"/>
              <a:gd name="T19" fmla="*/ 42755 h 202"/>
              <a:gd name="T20" fmla="*/ 87941 w 206"/>
              <a:gd name="T21" fmla="*/ 30180 h 202"/>
              <a:gd name="T22" fmla="*/ 45227 w 206"/>
              <a:gd name="T23" fmla="*/ 85510 h 202"/>
              <a:gd name="T24" fmla="*/ 42714 w 206"/>
              <a:gd name="T25" fmla="*/ 173536 h 202"/>
              <a:gd name="T26" fmla="*/ 2513 w 206"/>
              <a:gd name="T27" fmla="*/ 241441 h 202"/>
              <a:gd name="T28" fmla="*/ 95479 w 206"/>
              <a:gd name="T29" fmla="*/ 306831 h 202"/>
              <a:gd name="T30" fmla="*/ 135681 w 206"/>
              <a:gd name="T31" fmla="*/ 377251 h 202"/>
              <a:gd name="T32" fmla="*/ 216084 w 206"/>
              <a:gd name="T33" fmla="*/ 367191 h 202"/>
              <a:gd name="T34" fmla="*/ 291462 w 206"/>
              <a:gd name="T35" fmla="*/ 352101 h 202"/>
              <a:gd name="T36" fmla="*/ 211059 w 206"/>
              <a:gd name="T37" fmla="*/ 316891 h 202"/>
              <a:gd name="T38" fmla="*/ 103017 w 206"/>
              <a:gd name="T39" fmla="*/ 342041 h 202"/>
              <a:gd name="T40" fmla="*/ 77891 w 206"/>
              <a:gd name="T41" fmla="*/ 256531 h 202"/>
              <a:gd name="T42" fmla="*/ 62815 w 206"/>
              <a:gd name="T43" fmla="*/ 211261 h 202"/>
              <a:gd name="T44" fmla="*/ 37689 w 206"/>
              <a:gd name="T45" fmla="*/ 105630 h 202"/>
              <a:gd name="T46" fmla="*/ 123118 w 206"/>
              <a:gd name="T47" fmla="*/ 80480 h 202"/>
              <a:gd name="T48" fmla="*/ 168345 w 206"/>
              <a:gd name="T49" fmla="*/ 65390 h 202"/>
              <a:gd name="T50" fmla="*/ 276387 w 206"/>
              <a:gd name="T51" fmla="*/ 42755 h 202"/>
              <a:gd name="T52" fmla="*/ 299000 w 206"/>
              <a:gd name="T53" fmla="*/ 125750 h 202"/>
              <a:gd name="T54" fmla="*/ 316588 w 206"/>
              <a:gd name="T55" fmla="*/ 171021 h 202"/>
              <a:gd name="T56" fmla="*/ 339202 w 206"/>
              <a:gd name="T57" fmla="*/ 279166 h 202"/>
              <a:gd name="T58" fmla="*/ 256286 w 206"/>
              <a:gd name="T59" fmla="*/ 301801 h 202"/>
              <a:gd name="T60" fmla="*/ 399504 w 206"/>
              <a:gd name="T61" fmla="*/ 440127 h 202"/>
              <a:gd name="T62" fmla="*/ 404530 w 206"/>
              <a:gd name="T63" fmla="*/ 420007 h 202"/>
              <a:gd name="T64" fmla="*/ 429656 w 206"/>
              <a:gd name="T65" fmla="*/ 387312 h 202"/>
              <a:gd name="T66" fmla="*/ 484933 w 206"/>
              <a:gd name="T67" fmla="*/ 352101 h 202"/>
              <a:gd name="T68" fmla="*/ 482421 w 206"/>
              <a:gd name="T69" fmla="*/ 306831 h 202"/>
              <a:gd name="T70" fmla="*/ 417093 w 206"/>
              <a:gd name="T71" fmla="*/ 299286 h 202"/>
              <a:gd name="T72" fmla="*/ 364328 w 206"/>
              <a:gd name="T73" fmla="*/ 281681 h 202"/>
              <a:gd name="T74" fmla="*/ 336689 w 206"/>
              <a:gd name="T75" fmla="*/ 306831 h 202"/>
              <a:gd name="T76" fmla="*/ 301513 w 206"/>
              <a:gd name="T77" fmla="*/ 349586 h 202"/>
              <a:gd name="T78" fmla="*/ 286437 w 206"/>
              <a:gd name="T79" fmla="*/ 382282 h 202"/>
              <a:gd name="T80" fmla="*/ 319101 w 206"/>
              <a:gd name="T81" fmla="*/ 430067 h 202"/>
              <a:gd name="T82" fmla="*/ 319101 w 206"/>
              <a:gd name="T83" fmla="*/ 475337 h 202"/>
              <a:gd name="T84" fmla="*/ 384429 w 206"/>
              <a:gd name="T85" fmla="*/ 480367 h 202"/>
              <a:gd name="T86" fmla="*/ 437194 w 206"/>
              <a:gd name="T87" fmla="*/ 500487 h 202"/>
              <a:gd name="T88" fmla="*/ 464832 w 206"/>
              <a:gd name="T89" fmla="*/ 475337 h 202"/>
              <a:gd name="T90" fmla="*/ 487446 w 206"/>
              <a:gd name="T91" fmla="*/ 422522 h 202"/>
              <a:gd name="T92" fmla="*/ 517597 w 206"/>
              <a:gd name="T93" fmla="*/ 389827 h 202"/>
              <a:gd name="T94" fmla="*/ 464832 w 206"/>
              <a:gd name="T95" fmla="*/ 422522 h 202"/>
              <a:gd name="T96" fmla="*/ 452269 w 206"/>
              <a:gd name="T97" fmla="*/ 440127 h 202"/>
              <a:gd name="T98" fmla="*/ 419605 w 206"/>
              <a:gd name="T99" fmla="*/ 485397 h 202"/>
              <a:gd name="T100" fmla="*/ 371866 w 206"/>
              <a:gd name="T101" fmla="*/ 455217 h 202"/>
              <a:gd name="T102" fmla="*/ 351765 w 206"/>
              <a:gd name="T103" fmla="*/ 442642 h 202"/>
              <a:gd name="T104" fmla="*/ 304025 w 206"/>
              <a:gd name="T105" fmla="*/ 409947 h 202"/>
              <a:gd name="T106" fmla="*/ 336689 w 206"/>
              <a:gd name="T107" fmla="*/ 359646 h 202"/>
              <a:gd name="T108" fmla="*/ 349252 w 206"/>
              <a:gd name="T109" fmla="*/ 342041 h 202"/>
              <a:gd name="T110" fmla="*/ 381916 w 206"/>
              <a:gd name="T111" fmla="*/ 294256 h 202"/>
              <a:gd name="T112" fmla="*/ 432168 w 206"/>
              <a:gd name="T113" fmla="*/ 326951 h 202"/>
              <a:gd name="T114" fmla="*/ 449757 w 206"/>
              <a:gd name="T115" fmla="*/ 339526 h 202"/>
              <a:gd name="T116" fmla="*/ 494984 w 206"/>
              <a:gd name="T117" fmla="*/ 369706 h 20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06" h="202">
                <a:moveTo>
                  <a:pt x="104" y="65"/>
                </a:moveTo>
                <a:cubicBezTo>
                  <a:pt x="99" y="53"/>
                  <a:pt x="88" y="45"/>
                  <a:pt x="75" y="45"/>
                </a:cubicBezTo>
                <a:cubicBezTo>
                  <a:pt x="71" y="45"/>
                  <a:pt x="67" y="46"/>
                  <a:pt x="63" y="47"/>
                </a:cubicBezTo>
                <a:cubicBezTo>
                  <a:pt x="56" y="50"/>
                  <a:pt x="50" y="56"/>
                  <a:pt x="46" y="64"/>
                </a:cubicBezTo>
                <a:cubicBezTo>
                  <a:pt x="43" y="72"/>
                  <a:pt x="43" y="80"/>
                  <a:pt x="46" y="88"/>
                </a:cubicBezTo>
                <a:cubicBezTo>
                  <a:pt x="51" y="100"/>
                  <a:pt x="62" y="107"/>
                  <a:pt x="75" y="107"/>
                </a:cubicBezTo>
                <a:cubicBezTo>
                  <a:pt x="79" y="107"/>
                  <a:pt x="83" y="106"/>
                  <a:pt x="86" y="105"/>
                </a:cubicBezTo>
                <a:cubicBezTo>
                  <a:pt x="102" y="99"/>
                  <a:pt x="110" y="81"/>
                  <a:pt x="104" y="65"/>
                </a:cubicBezTo>
                <a:close/>
                <a:moveTo>
                  <a:pt x="83" y="98"/>
                </a:moveTo>
                <a:cubicBezTo>
                  <a:pt x="81" y="99"/>
                  <a:pt x="78" y="99"/>
                  <a:pt x="75" y="99"/>
                </a:cubicBezTo>
                <a:cubicBezTo>
                  <a:pt x="65" y="99"/>
                  <a:pt x="57" y="93"/>
                  <a:pt x="54" y="85"/>
                </a:cubicBezTo>
                <a:cubicBezTo>
                  <a:pt x="51" y="79"/>
                  <a:pt x="51" y="73"/>
                  <a:pt x="54" y="67"/>
                </a:cubicBezTo>
                <a:cubicBezTo>
                  <a:pt x="56" y="61"/>
                  <a:pt x="61" y="57"/>
                  <a:pt x="66" y="55"/>
                </a:cubicBezTo>
                <a:cubicBezTo>
                  <a:pt x="69" y="54"/>
                  <a:pt x="72" y="53"/>
                  <a:pt x="75" y="53"/>
                </a:cubicBezTo>
                <a:cubicBezTo>
                  <a:pt x="84" y="53"/>
                  <a:pt x="93" y="59"/>
                  <a:pt x="96" y="68"/>
                </a:cubicBezTo>
                <a:cubicBezTo>
                  <a:pt x="101" y="79"/>
                  <a:pt x="95" y="93"/>
                  <a:pt x="83" y="98"/>
                </a:cubicBezTo>
                <a:close/>
                <a:moveTo>
                  <a:pt x="116" y="140"/>
                </a:moveTo>
                <a:cubicBezTo>
                  <a:pt x="117" y="138"/>
                  <a:pt x="117" y="136"/>
                  <a:pt x="116" y="135"/>
                </a:cubicBezTo>
                <a:cubicBezTo>
                  <a:pt x="111" y="123"/>
                  <a:pt x="111" y="123"/>
                  <a:pt x="111" y="123"/>
                </a:cubicBezTo>
                <a:cubicBezTo>
                  <a:pt x="115" y="120"/>
                  <a:pt x="118" y="117"/>
                  <a:pt x="121" y="113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6" y="120"/>
                  <a:pt x="140" y="118"/>
                  <a:pt x="141" y="115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50" y="95"/>
                  <a:pt x="149" y="90"/>
                  <a:pt x="145" y="89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35" y="79"/>
                  <a:pt x="135" y="75"/>
                  <a:pt x="134" y="70"/>
                </a:cubicBezTo>
                <a:cubicBezTo>
                  <a:pt x="145" y="65"/>
                  <a:pt x="145" y="65"/>
                  <a:pt x="145" y="65"/>
                </a:cubicBezTo>
                <a:cubicBezTo>
                  <a:pt x="147" y="65"/>
                  <a:pt x="148" y="63"/>
                  <a:pt x="149" y="62"/>
                </a:cubicBezTo>
                <a:cubicBezTo>
                  <a:pt x="150" y="60"/>
                  <a:pt x="150" y="58"/>
                  <a:pt x="149" y="56"/>
                </a:cubicBezTo>
                <a:cubicBezTo>
                  <a:pt x="142" y="40"/>
                  <a:pt x="142" y="40"/>
                  <a:pt x="142" y="40"/>
                </a:cubicBezTo>
                <a:cubicBezTo>
                  <a:pt x="141" y="36"/>
                  <a:pt x="137" y="34"/>
                  <a:pt x="134" y="36"/>
                </a:cubicBezTo>
                <a:cubicBezTo>
                  <a:pt x="122" y="40"/>
                  <a:pt x="122" y="40"/>
                  <a:pt x="122" y="40"/>
                </a:cubicBezTo>
                <a:cubicBezTo>
                  <a:pt x="120" y="36"/>
                  <a:pt x="116" y="33"/>
                  <a:pt x="113" y="30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8" y="17"/>
                  <a:pt x="118" y="15"/>
                  <a:pt x="118" y="14"/>
                </a:cubicBezTo>
                <a:cubicBezTo>
                  <a:pt x="117" y="12"/>
                  <a:pt x="116" y="11"/>
                  <a:pt x="114" y="10"/>
                </a:cubicBezTo>
                <a:cubicBezTo>
                  <a:pt x="97" y="3"/>
                  <a:pt x="97" y="3"/>
                  <a:pt x="97" y="3"/>
                </a:cubicBezTo>
                <a:cubicBezTo>
                  <a:pt x="94" y="1"/>
                  <a:pt x="90" y="3"/>
                  <a:pt x="88" y="6"/>
                </a:cubicBezTo>
                <a:cubicBezTo>
                  <a:pt x="83" y="17"/>
                  <a:pt x="83" y="17"/>
                  <a:pt x="83" y="17"/>
                </a:cubicBezTo>
                <a:cubicBezTo>
                  <a:pt x="79" y="17"/>
                  <a:pt x="74" y="17"/>
                  <a:pt x="69" y="17"/>
                </a:cubicBezTo>
                <a:cubicBezTo>
                  <a:pt x="65" y="6"/>
                  <a:pt x="65" y="6"/>
                  <a:pt x="65" y="6"/>
                </a:cubicBezTo>
                <a:cubicBezTo>
                  <a:pt x="63" y="2"/>
                  <a:pt x="59" y="0"/>
                  <a:pt x="56" y="2"/>
                </a:cubicBezTo>
                <a:cubicBezTo>
                  <a:pt x="39" y="8"/>
                  <a:pt x="39" y="8"/>
                  <a:pt x="39" y="8"/>
                </a:cubicBezTo>
                <a:cubicBezTo>
                  <a:pt x="37" y="9"/>
                  <a:pt x="36" y="10"/>
                  <a:pt x="35" y="12"/>
                </a:cubicBezTo>
                <a:cubicBezTo>
                  <a:pt x="34" y="14"/>
                  <a:pt x="34" y="16"/>
                  <a:pt x="35" y="17"/>
                </a:cubicBezTo>
                <a:cubicBezTo>
                  <a:pt x="40" y="29"/>
                  <a:pt x="40" y="29"/>
                  <a:pt x="40" y="29"/>
                </a:cubicBezTo>
                <a:cubicBezTo>
                  <a:pt x="36" y="32"/>
                  <a:pt x="32" y="35"/>
                  <a:pt x="29" y="39"/>
                </a:cubicBezTo>
                <a:cubicBezTo>
                  <a:pt x="18" y="34"/>
                  <a:pt x="18" y="34"/>
                  <a:pt x="18" y="34"/>
                </a:cubicBezTo>
                <a:cubicBezTo>
                  <a:pt x="14" y="33"/>
                  <a:pt x="10" y="34"/>
                  <a:pt x="8" y="38"/>
                </a:cubicBezTo>
                <a:cubicBezTo>
                  <a:pt x="1" y="54"/>
                  <a:pt x="1" y="54"/>
                  <a:pt x="1" y="54"/>
                </a:cubicBezTo>
                <a:cubicBezTo>
                  <a:pt x="0" y="58"/>
                  <a:pt x="1" y="62"/>
                  <a:pt x="5" y="63"/>
                </a:cubicBezTo>
                <a:cubicBezTo>
                  <a:pt x="17" y="69"/>
                  <a:pt x="17" y="69"/>
                  <a:pt x="17" y="69"/>
                </a:cubicBezTo>
                <a:cubicBezTo>
                  <a:pt x="16" y="73"/>
                  <a:pt x="16" y="78"/>
                  <a:pt x="17" y="82"/>
                </a:cubicBezTo>
                <a:cubicBezTo>
                  <a:pt x="5" y="87"/>
                  <a:pt x="5" y="87"/>
                  <a:pt x="5" y="87"/>
                </a:cubicBezTo>
                <a:cubicBezTo>
                  <a:pt x="3" y="88"/>
                  <a:pt x="1" y="89"/>
                  <a:pt x="1" y="91"/>
                </a:cubicBezTo>
                <a:cubicBezTo>
                  <a:pt x="0" y="92"/>
                  <a:pt x="0" y="94"/>
                  <a:pt x="1" y="96"/>
                </a:cubicBezTo>
                <a:cubicBezTo>
                  <a:pt x="7" y="113"/>
                  <a:pt x="7" y="113"/>
                  <a:pt x="7" y="113"/>
                </a:cubicBezTo>
                <a:cubicBezTo>
                  <a:pt x="9" y="116"/>
                  <a:pt x="13" y="118"/>
                  <a:pt x="16" y="117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31" y="116"/>
                  <a:pt x="35" y="119"/>
                  <a:pt x="38" y="12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3" y="136"/>
                  <a:pt x="33" y="137"/>
                  <a:pt x="33" y="139"/>
                </a:cubicBezTo>
                <a:cubicBezTo>
                  <a:pt x="34" y="141"/>
                  <a:pt x="35" y="142"/>
                  <a:pt x="37" y="143"/>
                </a:cubicBezTo>
                <a:cubicBezTo>
                  <a:pt x="54" y="150"/>
                  <a:pt x="54" y="150"/>
                  <a:pt x="54" y="150"/>
                </a:cubicBezTo>
                <a:cubicBezTo>
                  <a:pt x="57" y="152"/>
                  <a:pt x="61" y="150"/>
                  <a:pt x="63" y="146"/>
                </a:cubicBezTo>
                <a:cubicBezTo>
                  <a:pt x="68" y="135"/>
                  <a:pt x="68" y="135"/>
                  <a:pt x="68" y="135"/>
                </a:cubicBezTo>
                <a:cubicBezTo>
                  <a:pt x="72" y="135"/>
                  <a:pt x="77" y="135"/>
                  <a:pt x="82" y="135"/>
                </a:cubicBezTo>
                <a:cubicBezTo>
                  <a:pt x="86" y="146"/>
                  <a:pt x="86" y="146"/>
                  <a:pt x="86" y="146"/>
                </a:cubicBezTo>
                <a:cubicBezTo>
                  <a:pt x="87" y="149"/>
                  <a:pt x="90" y="151"/>
                  <a:pt x="93" y="151"/>
                </a:cubicBezTo>
                <a:cubicBezTo>
                  <a:pt x="94" y="151"/>
                  <a:pt x="94" y="151"/>
                  <a:pt x="95" y="150"/>
                </a:cubicBezTo>
                <a:cubicBezTo>
                  <a:pt x="112" y="144"/>
                  <a:pt x="112" y="144"/>
                  <a:pt x="112" y="144"/>
                </a:cubicBezTo>
                <a:cubicBezTo>
                  <a:pt x="114" y="143"/>
                  <a:pt x="115" y="142"/>
                  <a:pt x="116" y="140"/>
                </a:cubicBezTo>
                <a:close/>
                <a:moveTo>
                  <a:pt x="108" y="137"/>
                </a:moveTo>
                <a:cubicBezTo>
                  <a:pt x="93" y="142"/>
                  <a:pt x="93" y="142"/>
                  <a:pt x="93" y="142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84" y="126"/>
                  <a:pt x="84" y="126"/>
                  <a:pt x="84" y="126"/>
                </a:cubicBezTo>
                <a:cubicBezTo>
                  <a:pt x="78" y="127"/>
                  <a:pt x="72" y="127"/>
                  <a:pt x="66" y="12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56" y="142"/>
                  <a:pt x="56" y="142"/>
                  <a:pt x="56" y="142"/>
                </a:cubicBezTo>
                <a:cubicBezTo>
                  <a:pt x="41" y="136"/>
                  <a:pt x="41" y="136"/>
                  <a:pt x="41" y="136"/>
                </a:cubicBezTo>
                <a:cubicBezTo>
                  <a:pt x="48" y="119"/>
                  <a:pt x="48" y="119"/>
                  <a:pt x="48" y="119"/>
                </a:cubicBezTo>
                <a:cubicBezTo>
                  <a:pt x="46" y="118"/>
                  <a:pt x="46" y="118"/>
                  <a:pt x="46" y="118"/>
                </a:cubicBezTo>
                <a:cubicBezTo>
                  <a:pt x="41" y="114"/>
                  <a:pt x="37" y="110"/>
                  <a:pt x="33" y="105"/>
                </a:cubicBezTo>
                <a:cubicBezTo>
                  <a:pt x="31" y="102"/>
                  <a:pt x="31" y="102"/>
                  <a:pt x="31" y="102"/>
                </a:cubicBezTo>
                <a:cubicBezTo>
                  <a:pt x="14" y="109"/>
                  <a:pt x="14" y="109"/>
                  <a:pt x="14" y="109"/>
                </a:cubicBezTo>
                <a:cubicBezTo>
                  <a:pt x="9" y="94"/>
                  <a:pt x="9" y="94"/>
                  <a:pt x="9" y="94"/>
                </a:cubicBezTo>
                <a:cubicBezTo>
                  <a:pt x="25" y="87"/>
                  <a:pt x="25" y="87"/>
                  <a:pt x="25" y="87"/>
                </a:cubicBezTo>
                <a:cubicBezTo>
                  <a:pt x="25" y="84"/>
                  <a:pt x="25" y="84"/>
                  <a:pt x="25" y="84"/>
                </a:cubicBezTo>
                <a:cubicBezTo>
                  <a:pt x="24" y="78"/>
                  <a:pt x="24" y="73"/>
                  <a:pt x="25" y="67"/>
                </a:cubicBezTo>
                <a:cubicBezTo>
                  <a:pt x="26" y="64"/>
                  <a:pt x="26" y="64"/>
                  <a:pt x="26" y="64"/>
                </a:cubicBezTo>
                <a:cubicBezTo>
                  <a:pt x="9" y="57"/>
                  <a:pt x="9" y="57"/>
                  <a:pt x="9" y="57"/>
                </a:cubicBezTo>
                <a:cubicBezTo>
                  <a:pt x="15" y="42"/>
                  <a:pt x="15" y="42"/>
                  <a:pt x="15" y="42"/>
                </a:cubicBezTo>
                <a:cubicBezTo>
                  <a:pt x="32" y="49"/>
                  <a:pt x="32" y="49"/>
                  <a:pt x="32" y="49"/>
                </a:cubicBezTo>
                <a:cubicBezTo>
                  <a:pt x="34" y="46"/>
                  <a:pt x="34" y="46"/>
                  <a:pt x="34" y="46"/>
                </a:cubicBezTo>
                <a:cubicBezTo>
                  <a:pt x="37" y="41"/>
                  <a:pt x="42" y="37"/>
                  <a:pt x="47" y="34"/>
                </a:cubicBezTo>
                <a:cubicBezTo>
                  <a:pt x="49" y="32"/>
                  <a:pt x="49" y="32"/>
                  <a:pt x="49" y="32"/>
                </a:cubicBezTo>
                <a:cubicBezTo>
                  <a:pt x="43" y="15"/>
                  <a:pt x="43" y="15"/>
                  <a:pt x="43" y="15"/>
                </a:cubicBezTo>
                <a:cubicBezTo>
                  <a:pt x="58" y="10"/>
                  <a:pt x="58" y="10"/>
                  <a:pt x="58" y="10"/>
                </a:cubicBezTo>
                <a:cubicBezTo>
                  <a:pt x="64" y="26"/>
                  <a:pt x="64" y="26"/>
                  <a:pt x="64" y="26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25"/>
                  <a:pt x="79" y="25"/>
                  <a:pt x="85" y="26"/>
                </a:cubicBezTo>
                <a:cubicBezTo>
                  <a:pt x="88" y="26"/>
                  <a:pt x="88" y="26"/>
                  <a:pt x="88" y="26"/>
                </a:cubicBezTo>
                <a:cubicBezTo>
                  <a:pt x="95" y="10"/>
                  <a:pt x="95" y="10"/>
                  <a:pt x="95" y="10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5" y="35"/>
                  <a:pt x="105" y="35"/>
                  <a:pt x="105" y="35"/>
                </a:cubicBezTo>
                <a:cubicBezTo>
                  <a:pt x="110" y="38"/>
                  <a:pt x="114" y="42"/>
                  <a:pt x="118" y="47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35" y="43"/>
                  <a:pt x="135" y="43"/>
                  <a:pt x="135" y="43"/>
                </a:cubicBezTo>
                <a:cubicBezTo>
                  <a:pt x="141" y="58"/>
                  <a:pt x="141" y="58"/>
                  <a:pt x="141" y="58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26" y="68"/>
                  <a:pt x="126" y="68"/>
                  <a:pt x="126" y="68"/>
                </a:cubicBezTo>
                <a:cubicBezTo>
                  <a:pt x="127" y="74"/>
                  <a:pt x="127" y="80"/>
                  <a:pt x="126" y="86"/>
                </a:cubicBezTo>
                <a:cubicBezTo>
                  <a:pt x="125" y="89"/>
                  <a:pt x="125" y="89"/>
                  <a:pt x="125" y="89"/>
                </a:cubicBezTo>
                <a:cubicBezTo>
                  <a:pt x="141" y="96"/>
                  <a:pt x="141" y="96"/>
                  <a:pt x="141" y="96"/>
                </a:cubicBezTo>
                <a:cubicBezTo>
                  <a:pt x="135" y="111"/>
                  <a:pt x="135" y="111"/>
                  <a:pt x="135" y="111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3" y="111"/>
                  <a:pt x="109" y="115"/>
                  <a:pt x="104" y="118"/>
                </a:cubicBezTo>
                <a:cubicBezTo>
                  <a:pt x="102" y="120"/>
                  <a:pt x="102" y="120"/>
                  <a:pt x="102" y="120"/>
                </a:cubicBezTo>
                <a:lnTo>
                  <a:pt x="108" y="137"/>
                </a:lnTo>
                <a:close/>
                <a:moveTo>
                  <a:pt x="157" y="136"/>
                </a:moveTo>
                <a:cubicBezTo>
                  <a:pt x="146" y="137"/>
                  <a:pt x="138" y="147"/>
                  <a:pt x="140" y="158"/>
                </a:cubicBezTo>
                <a:cubicBezTo>
                  <a:pt x="141" y="168"/>
                  <a:pt x="149" y="175"/>
                  <a:pt x="159" y="175"/>
                </a:cubicBezTo>
                <a:cubicBezTo>
                  <a:pt x="160" y="175"/>
                  <a:pt x="161" y="175"/>
                  <a:pt x="162" y="175"/>
                </a:cubicBezTo>
                <a:cubicBezTo>
                  <a:pt x="173" y="174"/>
                  <a:pt x="180" y="164"/>
                  <a:pt x="179" y="153"/>
                </a:cubicBezTo>
                <a:cubicBezTo>
                  <a:pt x="178" y="142"/>
                  <a:pt x="168" y="134"/>
                  <a:pt x="157" y="136"/>
                </a:cubicBezTo>
                <a:close/>
                <a:moveTo>
                  <a:pt x="161" y="167"/>
                </a:moveTo>
                <a:cubicBezTo>
                  <a:pt x="154" y="168"/>
                  <a:pt x="148" y="163"/>
                  <a:pt x="147" y="157"/>
                </a:cubicBezTo>
                <a:cubicBezTo>
                  <a:pt x="147" y="150"/>
                  <a:pt x="151" y="144"/>
                  <a:pt x="158" y="144"/>
                </a:cubicBezTo>
                <a:cubicBezTo>
                  <a:pt x="158" y="143"/>
                  <a:pt x="159" y="143"/>
                  <a:pt x="159" y="143"/>
                </a:cubicBezTo>
                <a:cubicBezTo>
                  <a:pt x="165" y="143"/>
                  <a:pt x="170" y="148"/>
                  <a:pt x="171" y="154"/>
                </a:cubicBezTo>
                <a:cubicBezTo>
                  <a:pt x="172" y="160"/>
                  <a:pt x="167" y="166"/>
                  <a:pt x="161" y="167"/>
                </a:cubicBezTo>
                <a:close/>
                <a:moveTo>
                  <a:pt x="205" y="144"/>
                </a:moveTo>
                <a:cubicBezTo>
                  <a:pt x="204" y="141"/>
                  <a:pt x="202" y="139"/>
                  <a:pt x="199" y="139"/>
                </a:cubicBezTo>
                <a:cubicBezTo>
                  <a:pt x="193" y="140"/>
                  <a:pt x="193" y="140"/>
                  <a:pt x="193" y="140"/>
                </a:cubicBezTo>
                <a:cubicBezTo>
                  <a:pt x="192" y="138"/>
                  <a:pt x="191" y="136"/>
                  <a:pt x="190" y="135"/>
                </a:cubicBezTo>
                <a:cubicBezTo>
                  <a:pt x="193" y="130"/>
                  <a:pt x="193" y="130"/>
                  <a:pt x="193" y="130"/>
                </a:cubicBezTo>
                <a:cubicBezTo>
                  <a:pt x="194" y="129"/>
                  <a:pt x="195" y="127"/>
                  <a:pt x="194" y="126"/>
                </a:cubicBezTo>
                <a:cubicBezTo>
                  <a:pt x="194" y="124"/>
                  <a:pt x="193" y="123"/>
                  <a:pt x="192" y="122"/>
                </a:cubicBezTo>
                <a:cubicBezTo>
                  <a:pt x="184" y="115"/>
                  <a:pt x="184" y="115"/>
                  <a:pt x="184" y="115"/>
                </a:cubicBezTo>
                <a:cubicBezTo>
                  <a:pt x="181" y="114"/>
                  <a:pt x="178" y="114"/>
                  <a:pt x="176" y="116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70" y="120"/>
                  <a:pt x="168" y="120"/>
                  <a:pt x="166" y="119"/>
                </a:cubicBezTo>
                <a:cubicBezTo>
                  <a:pt x="165" y="113"/>
                  <a:pt x="165" y="113"/>
                  <a:pt x="165" y="113"/>
                </a:cubicBezTo>
                <a:cubicBezTo>
                  <a:pt x="165" y="111"/>
                  <a:pt x="163" y="108"/>
                  <a:pt x="160" y="108"/>
                </a:cubicBezTo>
                <a:cubicBezTo>
                  <a:pt x="148" y="110"/>
                  <a:pt x="148" y="110"/>
                  <a:pt x="148" y="110"/>
                </a:cubicBezTo>
                <a:cubicBezTo>
                  <a:pt x="147" y="110"/>
                  <a:pt x="146" y="111"/>
                  <a:pt x="145" y="112"/>
                </a:cubicBezTo>
                <a:cubicBezTo>
                  <a:pt x="144" y="113"/>
                  <a:pt x="143" y="115"/>
                  <a:pt x="143" y="116"/>
                </a:cubicBezTo>
                <a:cubicBezTo>
                  <a:pt x="144" y="122"/>
                  <a:pt x="144" y="122"/>
                  <a:pt x="144" y="122"/>
                </a:cubicBezTo>
                <a:cubicBezTo>
                  <a:pt x="142" y="123"/>
                  <a:pt x="140" y="124"/>
                  <a:pt x="139" y="125"/>
                </a:cubicBezTo>
                <a:cubicBezTo>
                  <a:pt x="134" y="122"/>
                  <a:pt x="134" y="122"/>
                  <a:pt x="134" y="122"/>
                </a:cubicBezTo>
                <a:cubicBezTo>
                  <a:pt x="131" y="120"/>
                  <a:pt x="128" y="120"/>
                  <a:pt x="126" y="123"/>
                </a:cubicBezTo>
                <a:cubicBezTo>
                  <a:pt x="119" y="131"/>
                  <a:pt x="119" y="131"/>
                  <a:pt x="119" y="131"/>
                </a:cubicBezTo>
                <a:cubicBezTo>
                  <a:pt x="118" y="132"/>
                  <a:pt x="118" y="134"/>
                  <a:pt x="118" y="135"/>
                </a:cubicBezTo>
                <a:cubicBezTo>
                  <a:pt x="118" y="137"/>
                  <a:pt x="119" y="138"/>
                  <a:pt x="120" y="139"/>
                </a:cubicBezTo>
                <a:cubicBezTo>
                  <a:pt x="125" y="143"/>
                  <a:pt x="125" y="143"/>
                  <a:pt x="125" y="143"/>
                </a:cubicBezTo>
                <a:cubicBezTo>
                  <a:pt x="125" y="145"/>
                  <a:pt x="124" y="147"/>
                  <a:pt x="124" y="149"/>
                </a:cubicBezTo>
                <a:cubicBezTo>
                  <a:pt x="117" y="149"/>
                  <a:pt x="117" y="149"/>
                  <a:pt x="117" y="149"/>
                </a:cubicBezTo>
                <a:cubicBezTo>
                  <a:pt x="116" y="150"/>
                  <a:pt x="115" y="150"/>
                  <a:pt x="114" y="152"/>
                </a:cubicBezTo>
                <a:cubicBezTo>
                  <a:pt x="113" y="153"/>
                  <a:pt x="112" y="154"/>
                  <a:pt x="112" y="156"/>
                </a:cubicBezTo>
                <a:cubicBezTo>
                  <a:pt x="114" y="166"/>
                  <a:pt x="114" y="166"/>
                  <a:pt x="114" y="166"/>
                </a:cubicBezTo>
                <a:cubicBezTo>
                  <a:pt x="114" y="169"/>
                  <a:pt x="117" y="171"/>
                  <a:pt x="119" y="171"/>
                </a:cubicBezTo>
                <a:cubicBezTo>
                  <a:pt x="127" y="171"/>
                  <a:pt x="127" y="171"/>
                  <a:pt x="127" y="171"/>
                </a:cubicBezTo>
                <a:cubicBezTo>
                  <a:pt x="127" y="172"/>
                  <a:pt x="128" y="174"/>
                  <a:pt x="130" y="176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25" y="182"/>
                  <a:pt x="124" y="184"/>
                  <a:pt x="125" y="185"/>
                </a:cubicBezTo>
                <a:cubicBezTo>
                  <a:pt x="125" y="187"/>
                  <a:pt x="126" y="188"/>
                  <a:pt x="127" y="189"/>
                </a:cubicBezTo>
                <a:cubicBezTo>
                  <a:pt x="135" y="195"/>
                  <a:pt x="135" y="195"/>
                  <a:pt x="135" y="195"/>
                </a:cubicBezTo>
                <a:cubicBezTo>
                  <a:pt x="138" y="197"/>
                  <a:pt x="141" y="197"/>
                  <a:pt x="143" y="194"/>
                </a:cubicBezTo>
                <a:cubicBezTo>
                  <a:pt x="147" y="189"/>
                  <a:pt x="147" y="189"/>
                  <a:pt x="147" y="189"/>
                </a:cubicBezTo>
                <a:cubicBezTo>
                  <a:pt x="149" y="190"/>
                  <a:pt x="151" y="191"/>
                  <a:pt x="153" y="191"/>
                </a:cubicBezTo>
                <a:cubicBezTo>
                  <a:pt x="154" y="197"/>
                  <a:pt x="154" y="197"/>
                  <a:pt x="154" y="197"/>
                </a:cubicBezTo>
                <a:cubicBezTo>
                  <a:pt x="154" y="200"/>
                  <a:pt x="156" y="202"/>
                  <a:pt x="159" y="202"/>
                </a:cubicBezTo>
                <a:cubicBezTo>
                  <a:pt x="171" y="201"/>
                  <a:pt x="171" y="201"/>
                  <a:pt x="171" y="201"/>
                </a:cubicBezTo>
                <a:cubicBezTo>
                  <a:pt x="172" y="201"/>
                  <a:pt x="174" y="200"/>
                  <a:pt x="174" y="199"/>
                </a:cubicBezTo>
                <a:cubicBezTo>
                  <a:pt x="175" y="197"/>
                  <a:pt x="176" y="196"/>
                  <a:pt x="176" y="194"/>
                </a:cubicBezTo>
                <a:cubicBezTo>
                  <a:pt x="175" y="188"/>
                  <a:pt x="175" y="188"/>
                  <a:pt x="175" y="188"/>
                </a:cubicBezTo>
                <a:cubicBezTo>
                  <a:pt x="177" y="187"/>
                  <a:pt x="178" y="186"/>
                  <a:pt x="180" y="185"/>
                </a:cubicBezTo>
                <a:cubicBezTo>
                  <a:pt x="185" y="189"/>
                  <a:pt x="185" y="189"/>
                  <a:pt x="185" y="189"/>
                </a:cubicBezTo>
                <a:cubicBezTo>
                  <a:pt x="187" y="191"/>
                  <a:pt x="191" y="190"/>
                  <a:pt x="193" y="188"/>
                </a:cubicBezTo>
                <a:cubicBezTo>
                  <a:pt x="199" y="180"/>
                  <a:pt x="199" y="180"/>
                  <a:pt x="199" y="180"/>
                </a:cubicBezTo>
                <a:cubicBezTo>
                  <a:pt x="201" y="177"/>
                  <a:pt x="201" y="173"/>
                  <a:pt x="198" y="172"/>
                </a:cubicBezTo>
                <a:cubicBezTo>
                  <a:pt x="194" y="168"/>
                  <a:pt x="194" y="168"/>
                  <a:pt x="194" y="168"/>
                </a:cubicBezTo>
                <a:cubicBezTo>
                  <a:pt x="194" y="166"/>
                  <a:pt x="195" y="164"/>
                  <a:pt x="195" y="162"/>
                </a:cubicBezTo>
                <a:cubicBezTo>
                  <a:pt x="201" y="161"/>
                  <a:pt x="201" y="161"/>
                  <a:pt x="201" y="161"/>
                </a:cubicBezTo>
                <a:cubicBezTo>
                  <a:pt x="203" y="161"/>
                  <a:pt x="204" y="160"/>
                  <a:pt x="205" y="159"/>
                </a:cubicBezTo>
                <a:cubicBezTo>
                  <a:pt x="206" y="158"/>
                  <a:pt x="206" y="156"/>
                  <a:pt x="206" y="155"/>
                </a:cubicBezTo>
                <a:lnTo>
                  <a:pt x="205" y="144"/>
                </a:lnTo>
                <a:close/>
                <a:moveTo>
                  <a:pt x="188" y="155"/>
                </a:moveTo>
                <a:cubicBezTo>
                  <a:pt x="188" y="158"/>
                  <a:pt x="188" y="158"/>
                  <a:pt x="188" y="158"/>
                </a:cubicBezTo>
                <a:cubicBezTo>
                  <a:pt x="188" y="161"/>
                  <a:pt x="187" y="164"/>
                  <a:pt x="185" y="168"/>
                </a:cubicBezTo>
                <a:cubicBezTo>
                  <a:pt x="184" y="170"/>
                  <a:pt x="184" y="170"/>
                  <a:pt x="184" y="170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188" y="181"/>
                  <a:pt x="188" y="181"/>
                  <a:pt x="188" y="181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77" y="177"/>
                  <a:pt x="177" y="177"/>
                  <a:pt x="177" y="177"/>
                </a:cubicBezTo>
                <a:cubicBezTo>
                  <a:pt x="175" y="179"/>
                  <a:pt x="172" y="181"/>
                  <a:pt x="169" y="182"/>
                </a:cubicBezTo>
                <a:cubicBezTo>
                  <a:pt x="166" y="183"/>
                  <a:pt x="166" y="183"/>
                  <a:pt x="166" y="183"/>
                </a:cubicBezTo>
                <a:cubicBezTo>
                  <a:pt x="167" y="193"/>
                  <a:pt x="167" y="193"/>
                  <a:pt x="167" y="193"/>
                </a:cubicBezTo>
                <a:cubicBezTo>
                  <a:pt x="161" y="194"/>
                  <a:pt x="161" y="194"/>
                  <a:pt x="161" y="19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57" y="184"/>
                  <a:pt x="157" y="184"/>
                  <a:pt x="157" y="184"/>
                </a:cubicBezTo>
                <a:cubicBezTo>
                  <a:pt x="154" y="183"/>
                  <a:pt x="150" y="182"/>
                  <a:pt x="148" y="181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38" y="188"/>
                  <a:pt x="138" y="188"/>
                  <a:pt x="138" y="188"/>
                </a:cubicBezTo>
                <a:cubicBezTo>
                  <a:pt x="133" y="184"/>
                  <a:pt x="133" y="184"/>
                  <a:pt x="133" y="184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36" y="171"/>
                  <a:pt x="134" y="168"/>
                  <a:pt x="133" y="165"/>
                </a:cubicBezTo>
                <a:cubicBezTo>
                  <a:pt x="132" y="162"/>
                  <a:pt x="132" y="162"/>
                  <a:pt x="132" y="162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31" y="156"/>
                  <a:pt x="131" y="156"/>
                  <a:pt x="131" y="156"/>
                </a:cubicBezTo>
                <a:cubicBezTo>
                  <a:pt x="131" y="153"/>
                  <a:pt x="131" y="153"/>
                  <a:pt x="131" y="153"/>
                </a:cubicBezTo>
                <a:cubicBezTo>
                  <a:pt x="132" y="149"/>
                  <a:pt x="132" y="146"/>
                  <a:pt x="134" y="143"/>
                </a:cubicBezTo>
                <a:cubicBezTo>
                  <a:pt x="135" y="140"/>
                  <a:pt x="135" y="140"/>
                  <a:pt x="135" y="140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31" y="129"/>
                  <a:pt x="131" y="129"/>
                  <a:pt x="131" y="129"/>
                </a:cubicBezTo>
                <a:cubicBezTo>
                  <a:pt x="139" y="136"/>
                  <a:pt x="139" y="136"/>
                  <a:pt x="139" y="136"/>
                </a:cubicBezTo>
                <a:cubicBezTo>
                  <a:pt x="141" y="134"/>
                  <a:pt x="141" y="134"/>
                  <a:pt x="141" y="134"/>
                </a:cubicBezTo>
                <a:cubicBezTo>
                  <a:pt x="144" y="131"/>
                  <a:pt x="147" y="130"/>
                  <a:pt x="150" y="129"/>
                </a:cubicBezTo>
                <a:cubicBezTo>
                  <a:pt x="153" y="127"/>
                  <a:pt x="153" y="127"/>
                  <a:pt x="153" y="127"/>
                </a:cubicBezTo>
                <a:cubicBezTo>
                  <a:pt x="152" y="117"/>
                  <a:pt x="152" y="117"/>
                  <a:pt x="152" y="117"/>
                </a:cubicBezTo>
                <a:cubicBezTo>
                  <a:pt x="158" y="117"/>
                  <a:pt x="158" y="117"/>
                  <a:pt x="158" y="117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162" y="127"/>
                  <a:pt x="162" y="127"/>
                  <a:pt x="162" y="127"/>
                </a:cubicBezTo>
                <a:cubicBezTo>
                  <a:pt x="165" y="127"/>
                  <a:pt x="169" y="128"/>
                  <a:pt x="172" y="130"/>
                </a:cubicBezTo>
                <a:cubicBezTo>
                  <a:pt x="175" y="131"/>
                  <a:pt x="175" y="131"/>
                  <a:pt x="175" y="131"/>
                </a:cubicBezTo>
                <a:cubicBezTo>
                  <a:pt x="181" y="123"/>
                  <a:pt x="181" y="123"/>
                  <a:pt x="181" y="123"/>
                </a:cubicBezTo>
                <a:cubicBezTo>
                  <a:pt x="185" y="127"/>
                  <a:pt x="185" y="127"/>
                  <a:pt x="185" y="127"/>
                </a:cubicBezTo>
                <a:cubicBezTo>
                  <a:pt x="179" y="135"/>
                  <a:pt x="179" y="135"/>
                  <a:pt x="179" y="135"/>
                </a:cubicBezTo>
                <a:cubicBezTo>
                  <a:pt x="181" y="137"/>
                  <a:pt x="181" y="137"/>
                  <a:pt x="181" y="137"/>
                </a:cubicBezTo>
                <a:cubicBezTo>
                  <a:pt x="184" y="140"/>
                  <a:pt x="185" y="143"/>
                  <a:pt x="186" y="146"/>
                </a:cubicBezTo>
                <a:cubicBezTo>
                  <a:pt x="187" y="149"/>
                  <a:pt x="187" y="149"/>
                  <a:pt x="187" y="149"/>
                </a:cubicBezTo>
                <a:cubicBezTo>
                  <a:pt x="197" y="147"/>
                  <a:pt x="197" y="147"/>
                  <a:pt x="197" y="147"/>
                </a:cubicBezTo>
                <a:cubicBezTo>
                  <a:pt x="198" y="153"/>
                  <a:pt x="198" y="153"/>
                  <a:pt x="198" y="153"/>
                </a:cubicBezTo>
                <a:lnTo>
                  <a:pt x="188" y="155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7" name="椭圆 221"/>
          <p:cNvSpPr>
            <a:spLocks noChangeArrowheads="1"/>
          </p:cNvSpPr>
          <p:nvPr/>
        </p:nvSpPr>
        <p:spPr bwMode="auto">
          <a:xfrm>
            <a:off x="5328013" y="1023591"/>
            <a:ext cx="796925" cy="796925"/>
          </a:xfrm>
          <a:prstGeom prst="ellipse">
            <a:avLst/>
          </a:prstGeom>
          <a:noFill/>
          <a:ln>
            <a:solidFill>
              <a:srgbClr val="7EC4FE"/>
            </a:solidFill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8" name="椭圆 222"/>
          <p:cNvSpPr>
            <a:spLocks noChangeArrowheads="1"/>
          </p:cNvSpPr>
          <p:nvPr/>
        </p:nvSpPr>
        <p:spPr bwMode="auto">
          <a:xfrm>
            <a:off x="5285151" y="980728"/>
            <a:ext cx="882650" cy="882650"/>
          </a:xfrm>
          <a:prstGeom prst="ellipse">
            <a:avLst/>
          </a:prstGeom>
          <a:noFill/>
          <a:ln w="28575">
            <a:solidFill>
              <a:srgbClr val="7EC4FE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9" name="Freeform 50"/>
          <p:cNvSpPr>
            <a:spLocks noEditPoints="1"/>
          </p:cNvSpPr>
          <p:nvPr/>
        </p:nvSpPr>
        <p:spPr bwMode="auto">
          <a:xfrm>
            <a:off x="5521646" y="1250482"/>
            <a:ext cx="409576" cy="343143"/>
          </a:xfrm>
          <a:custGeom>
            <a:avLst/>
            <a:gdLst>
              <a:gd name="T0" fmla="*/ 0 w 471"/>
              <a:gd name="T1" fmla="*/ 419817 h 395"/>
              <a:gd name="T2" fmla="*/ 95655 w 471"/>
              <a:gd name="T3" fmla="*/ 419817 h 395"/>
              <a:gd name="T4" fmla="*/ 95655 w 471"/>
              <a:gd name="T5" fmla="*/ 248702 h 395"/>
              <a:gd name="T6" fmla="*/ 0 w 471"/>
              <a:gd name="T7" fmla="*/ 248702 h 395"/>
              <a:gd name="T8" fmla="*/ 0 w 471"/>
              <a:gd name="T9" fmla="*/ 419817 h 395"/>
              <a:gd name="T10" fmla="*/ 20194 w 471"/>
              <a:gd name="T11" fmla="*/ 268895 h 395"/>
              <a:gd name="T12" fmla="*/ 75461 w 471"/>
              <a:gd name="T13" fmla="*/ 268895 h 395"/>
              <a:gd name="T14" fmla="*/ 75461 w 471"/>
              <a:gd name="T15" fmla="*/ 399623 h 395"/>
              <a:gd name="T16" fmla="*/ 20194 w 471"/>
              <a:gd name="T17" fmla="*/ 399623 h 395"/>
              <a:gd name="T18" fmla="*/ 20194 w 471"/>
              <a:gd name="T19" fmla="*/ 268895 h 395"/>
              <a:gd name="T20" fmla="*/ 136042 w 471"/>
              <a:gd name="T21" fmla="*/ 419817 h 395"/>
              <a:gd name="T22" fmla="*/ 231697 w 471"/>
              <a:gd name="T23" fmla="*/ 419817 h 395"/>
              <a:gd name="T24" fmla="*/ 231697 w 471"/>
              <a:gd name="T25" fmla="*/ 92466 h 395"/>
              <a:gd name="T26" fmla="*/ 136042 w 471"/>
              <a:gd name="T27" fmla="*/ 92466 h 395"/>
              <a:gd name="T28" fmla="*/ 136042 w 471"/>
              <a:gd name="T29" fmla="*/ 419817 h 395"/>
              <a:gd name="T30" fmla="*/ 156236 w 471"/>
              <a:gd name="T31" fmla="*/ 112660 h 395"/>
              <a:gd name="T32" fmla="*/ 211503 w 471"/>
              <a:gd name="T33" fmla="*/ 112660 h 395"/>
              <a:gd name="T34" fmla="*/ 211503 w 471"/>
              <a:gd name="T35" fmla="*/ 399623 h 395"/>
              <a:gd name="T36" fmla="*/ 156236 w 471"/>
              <a:gd name="T37" fmla="*/ 399623 h 395"/>
              <a:gd name="T38" fmla="*/ 156236 w 471"/>
              <a:gd name="T39" fmla="*/ 112660 h 395"/>
              <a:gd name="T40" fmla="*/ 407063 w 471"/>
              <a:gd name="T41" fmla="*/ 165801 h 395"/>
              <a:gd name="T42" fmla="*/ 407063 w 471"/>
              <a:gd name="T43" fmla="*/ 419817 h 395"/>
              <a:gd name="T44" fmla="*/ 500592 w 471"/>
              <a:gd name="T45" fmla="*/ 419817 h 395"/>
              <a:gd name="T46" fmla="*/ 500592 w 471"/>
              <a:gd name="T47" fmla="*/ 165801 h 395"/>
              <a:gd name="T48" fmla="*/ 407063 w 471"/>
              <a:gd name="T49" fmla="*/ 165801 h 395"/>
              <a:gd name="T50" fmla="*/ 480398 w 471"/>
              <a:gd name="T51" fmla="*/ 399623 h 395"/>
              <a:gd name="T52" fmla="*/ 427257 w 471"/>
              <a:gd name="T53" fmla="*/ 399623 h 395"/>
              <a:gd name="T54" fmla="*/ 427257 w 471"/>
              <a:gd name="T55" fmla="*/ 185995 h 395"/>
              <a:gd name="T56" fmla="*/ 480398 w 471"/>
              <a:gd name="T57" fmla="*/ 185995 h 395"/>
              <a:gd name="T58" fmla="*/ 480398 w 471"/>
              <a:gd name="T59" fmla="*/ 399623 h 395"/>
              <a:gd name="T60" fmla="*/ 272084 w 471"/>
              <a:gd name="T61" fmla="*/ 419817 h 395"/>
              <a:gd name="T62" fmla="*/ 367738 w 471"/>
              <a:gd name="T63" fmla="*/ 419817 h 395"/>
              <a:gd name="T64" fmla="*/ 367738 w 471"/>
              <a:gd name="T65" fmla="*/ 0 h 395"/>
              <a:gd name="T66" fmla="*/ 272084 w 471"/>
              <a:gd name="T67" fmla="*/ 0 h 395"/>
              <a:gd name="T68" fmla="*/ 272084 w 471"/>
              <a:gd name="T69" fmla="*/ 419817 h 395"/>
              <a:gd name="T70" fmla="*/ 292278 w 471"/>
              <a:gd name="T71" fmla="*/ 20194 h 395"/>
              <a:gd name="T72" fmla="*/ 347545 w 471"/>
              <a:gd name="T73" fmla="*/ 20194 h 395"/>
              <a:gd name="T74" fmla="*/ 347545 w 471"/>
              <a:gd name="T75" fmla="*/ 399623 h 395"/>
              <a:gd name="T76" fmla="*/ 292278 w 471"/>
              <a:gd name="T77" fmla="*/ 399623 h 395"/>
              <a:gd name="T78" fmla="*/ 292278 w 471"/>
              <a:gd name="T79" fmla="*/ 20194 h 39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71" h="395">
                <a:moveTo>
                  <a:pt x="0" y="395"/>
                </a:moveTo>
                <a:lnTo>
                  <a:pt x="90" y="395"/>
                </a:lnTo>
                <a:lnTo>
                  <a:pt x="90" y="234"/>
                </a:lnTo>
                <a:lnTo>
                  <a:pt x="0" y="234"/>
                </a:lnTo>
                <a:lnTo>
                  <a:pt x="0" y="395"/>
                </a:lnTo>
                <a:close/>
                <a:moveTo>
                  <a:pt x="19" y="253"/>
                </a:moveTo>
                <a:lnTo>
                  <a:pt x="71" y="253"/>
                </a:lnTo>
                <a:lnTo>
                  <a:pt x="71" y="376"/>
                </a:lnTo>
                <a:lnTo>
                  <a:pt x="19" y="376"/>
                </a:lnTo>
                <a:lnTo>
                  <a:pt x="19" y="253"/>
                </a:lnTo>
                <a:close/>
                <a:moveTo>
                  <a:pt x="128" y="395"/>
                </a:moveTo>
                <a:lnTo>
                  <a:pt x="218" y="395"/>
                </a:lnTo>
                <a:lnTo>
                  <a:pt x="218" y="87"/>
                </a:lnTo>
                <a:lnTo>
                  <a:pt x="128" y="87"/>
                </a:lnTo>
                <a:lnTo>
                  <a:pt x="128" y="395"/>
                </a:lnTo>
                <a:close/>
                <a:moveTo>
                  <a:pt x="147" y="106"/>
                </a:moveTo>
                <a:lnTo>
                  <a:pt x="199" y="106"/>
                </a:lnTo>
                <a:lnTo>
                  <a:pt x="199" y="376"/>
                </a:lnTo>
                <a:lnTo>
                  <a:pt x="147" y="376"/>
                </a:lnTo>
                <a:lnTo>
                  <a:pt x="147" y="106"/>
                </a:lnTo>
                <a:close/>
                <a:moveTo>
                  <a:pt x="383" y="156"/>
                </a:moveTo>
                <a:lnTo>
                  <a:pt x="383" y="395"/>
                </a:lnTo>
                <a:lnTo>
                  <a:pt x="471" y="395"/>
                </a:lnTo>
                <a:lnTo>
                  <a:pt x="471" y="156"/>
                </a:lnTo>
                <a:lnTo>
                  <a:pt x="383" y="156"/>
                </a:lnTo>
                <a:close/>
                <a:moveTo>
                  <a:pt x="452" y="376"/>
                </a:moveTo>
                <a:lnTo>
                  <a:pt x="402" y="376"/>
                </a:lnTo>
                <a:lnTo>
                  <a:pt x="402" y="175"/>
                </a:lnTo>
                <a:lnTo>
                  <a:pt x="452" y="175"/>
                </a:lnTo>
                <a:lnTo>
                  <a:pt x="452" y="376"/>
                </a:lnTo>
                <a:close/>
                <a:moveTo>
                  <a:pt x="256" y="395"/>
                </a:moveTo>
                <a:lnTo>
                  <a:pt x="346" y="395"/>
                </a:lnTo>
                <a:lnTo>
                  <a:pt x="346" y="0"/>
                </a:lnTo>
                <a:lnTo>
                  <a:pt x="256" y="0"/>
                </a:lnTo>
                <a:lnTo>
                  <a:pt x="256" y="395"/>
                </a:lnTo>
                <a:close/>
                <a:moveTo>
                  <a:pt x="275" y="19"/>
                </a:moveTo>
                <a:lnTo>
                  <a:pt x="327" y="19"/>
                </a:lnTo>
                <a:lnTo>
                  <a:pt x="327" y="376"/>
                </a:lnTo>
                <a:lnTo>
                  <a:pt x="275" y="376"/>
                </a:lnTo>
                <a:lnTo>
                  <a:pt x="275" y="19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6361434" y="1052736"/>
            <a:ext cx="4158910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业务操作流程</a:t>
            </a:r>
          </a:p>
        </p:txBody>
      </p:sp>
      <p:sp>
        <p:nvSpPr>
          <p:cNvPr id="41" name="TextBox 13"/>
          <p:cNvSpPr txBox="1"/>
          <p:nvPr/>
        </p:nvSpPr>
        <p:spPr>
          <a:xfrm>
            <a:off x="6313733" y="1681785"/>
            <a:ext cx="2841881" cy="15925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门诊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开住院证</a:t>
            </a:r>
          </a:p>
          <a:p>
            <a:pPr marL="342900" indent="-342900" algn="just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核对住院通知单</a:t>
            </a:r>
          </a:p>
          <a:p>
            <a:pPr marL="342900" indent="-342900" algn="just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住院证转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入院登记</a:t>
            </a:r>
          </a:p>
          <a:p>
            <a:pPr marL="342900" indent="-342900" algn="just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分配病案号（自动、手动）</a:t>
            </a:r>
          </a:p>
        </p:txBody>
      </p:sp>
      <p:sp>
        <p:nvSpPr>
          <p:cNvPr id="42" name="TextBox 13"/>
          <p:cNvSpPr txBox="1"/>
          <p:nvPr/>
        </p:nvSpPr>
        <p:spPr>
          <a:xfrm>
            <a:off x="6337878" y="3717032"/>
            <a:ext cx="2935696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名词解释</a:t>
            </a:r>
          </a:p>
        </p:txBody>
      </p:sp>
      <p:sp>
        <p:nvSpPr>
          <p:cNvPr id="43" name="TextBox 13"/>
          <p:cNvSpPr txBox="1"/>
          <p:nvPr/>
        </p:nvSpPr>
        <p:spPr>
          <a:xfrm>
            <a:off x="6337878" y="4310798"/>
            <a:ext cx="3072199" cy="776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住院通知单（住院证）</a:t>
            </a:r>
          </a:p>
          <a:p>
            <a:pPr marL="342900" indent="-342900" algn="just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腕带</a:t>
            </a:r>
          </a:p>
        </p:txBody>
      </p:sp>
      <p:sp>
        <p:nvSpPr>
          <p:cNvPr id="44" name="TextBox 13"/>
          <p:cNvSpPr txBox="1"/>
          <p:nvPr/>
        </p:nvSpPr>
        <p:spPr>
          <a:xfrm>
            <a:off x="6361433" y="5454486"/>
            <a:ext cx="4036286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系统配置</a:t>
            </a:r>
          </a:p>
        </p:txBody>
      </p:sp>
      <p:sp>
        <p:nvSpPr>
          <p:cNvPr id="45" name="TextBox 13"/>
          <p:cNvSpPr txBox="1"/>
          <p:nvPr/>
        </p:nvSpPr>
        <p:spPr>
          <a:xfrm>
            <a:off x="6365514" y="5997334"/>
            <a:ext cx="4154830" cy="7874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 defTabSz="121666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合并病案号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  <a:p>
            <a:pPr marL="285750" indent="-285750" defTabSz="121666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押金票据管理</a:t>
            </a:r>
          </a:p>
        </p:txBody>
      </p:sp>
      <p:sp>
        <p:nvSpPr>
          <p:cNvPr id="46" name="文本占位符 1"/>
          <p:cNvSpPr txBox="1"/>
          <p:nvPr/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住院证办理入院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82093"/>
            <a:ext cx="4453845" cy="4599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9340570" y="1614353"/>
            <a:ext cx="2660086" cy="168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办理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入院</a:t>
            </a:r>
          </a:p>
          <a:p>
            <a:pPr marL="342900" indent="-342900" algn="just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打印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腕带</a:t>
            </a:r>
          </a:p>
          <a:p>
            <a:pPr marL="342900" indent="-342900" algn="just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收、退预交金（押金）</a:t>
            </a:r>
          </a:p>
          <a:p>
            <a:pPr marL="342900" indent="-342900" algn="just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办理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101035" y="44027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19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医嘱单</a:t>
            </a:r>
          </a:p>
        </p:txBody>
      </p:sp>
      <p:sp>
        <p:nvSpPr>
          <p:cNvPr id="9" name="Shape 708"/>
          <p:cNvSpPr/>
          <p:nvPr/>
        </p:nvSpPr>
        <p:spPr>
          <a:xfrm>
            <a:off x="668955" y="1201116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0" name="Shape 709"/>
          <p:cNvSpPr/>
          <p:nvPr/>
        </p:nvSpPr>
        <p:spPr>
          <a:xfrm>
            <a:off x="882065" y="1414226"/>
            <a:ext cx="231035" cy="23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3" y="10800"/>
                </a:moveTo>
                <a:lnTo>
                  <a:pt x="15429" y="7196"/>
                </a:lnTo>
                <a:lnTo>
                  <a:pt x="15429" y="10800"/>
                </a:lnTo>
                <a:cubicBezTo>
                  <a:pt x="15429" y="10800"/>
                  <a:pt x="19033" y="10800"/>
                  <a:pt x="19033" y="10800"/>
                </a:cubicBezTo>
                <a:close/>
                <a:moveTo>
                  <a:pt x="20057" y="20057"/>
                </a:moveTo>
                <a:lnTo>
                  <a:pt x="20057" y="12343"/>
                </a:lnTo>
                <a:lnTo>
                  <a:pt x="15043" y="12343"/>
                </a:lnTo>
                <a:cubicBezTo>
                  <a:pt x="14404" y="12343"/>
                  <a:pt x="13886" y="11825"/>
                  <a:pt x="13886" y="11186"/>
                </a:cubicBezTo>
                <a:lnTo>
                  <a:pt x="13886" y="6171"/>
                </a:lnTo>
                <a:lnTo>
                  <a:pt x="9257" y="6171"/>
                </a:lnTo>
                <a:lnTo>
                  <a:pt x="9257" y="20057"/>
                </a:lnTo>
                <a:cubicBezTo>
                  <a:pt x="9257" y="20057"/>
                  <a:pt x="20057" y="20057"/>
                  <a:pt x="20057" y="20057"/>
                </a:cubicBezTo>
                <a:close/>
                <a:moveTo>
                  <a:pt x="12343" y="1929"/>
                </a:moveTo>
                <a:cubicBezTo>
                  <a:pt x="12343" y="1724"/>
                  <a:pt x="12162" y="1543"/>
                  <a:pt x="11957" y="1543"/>
                </a:cubicBezTo>
                <a:lnTo>
                  <a:pt x="3471" y="1543"/>
                </a:lnTo>
                <a:cubicBezTo>
                  <a:pt x="3267" y="1543"/>
                  <a:pt x="3086" y="1724"/>
                  <a:pt x="3086" y="1929"/>
                </a:cubicBezTo>
                <a:lnTo>
                  <a:pt x="3086" y="2700"/>
                </a:lnTo>
                <a:cubicBezTo>
                  <a:pt x="3086" y="2905"/>
                  <a:pt x="3267" y="3086"/>
                  <a:pt x="3471" y="3086"/>
                </a:cubicBezTo>
                <a:lnTo>
                  <a:pt x="11957" y="3086"/>
                </a:lnTo>
                <a:cubicBezTo>
                  <a:pt x="12162" y="3086"/>
                  <a:pt x="12343" y="2905"/>
                  <a:pt x="12343" y="2700"/>
                </a:cubicBezTo>
                <a:cubicBezTo>
                  <a:pt x="12343" y="2700"/>
                  <a:pt x="12343" y="1929"/>
                  <a:pt x="12343" y="1929"/>
                </a:cubicBezTo>
                <a:close/>
                <a:moveTo>
                  <a:pt x="21600" y="20443"/>
                </a:moveTo>
                <a:cubicBezTo>
                  <a:pt x="21600" y="21082"/>
                  <a:pt x="21082" y="21600"/>
                  <a:pt x="20443" y="21600"/>
                </a:cubicBezTo>
                <a:lnTo>
                  <a:pt x="8871" y="21600"/>
                </a:lnTo>
                <a:cubicBezTo>
                  <a:pt x="8233" y="21600"/>
                  <a:pt x="7714" y="21082"/>
                  <a:pt x="7714" y="20443"/>
                </a:cubicBezTo>
                <a:lnTo>
                  <a:pt x="7714" y="18514"/>
                </a:lnTo>
                <a:lnTo>
                  <a:pt x="1157" y="18514"/>
                </a:lnTo>
                <a:cubicBezTo>
                  <a:pt x="518" y="18514"/>
                  <a:pt x="0" y="17996"/>
                  <a:pt x="0" y="17357"/>
                </a:cubicBezTo>
                <a:lnTo>
                  <a:pt x="0" y="1157"/>
                </a:lnTo>
                <a:cubicBezTo>
                  <a:pt x="0" y="518"/>
                  <a:pt x="518" y="0"/>
                  <a:pt x="1157" y="0"/>
                </a:cubicBezTo>
                <a:lnTo>
                  <a:pt x="14271" y="0"/>
                </a:lnTo>
                <a:cubicBezTo>
                  <a:pt x="14910" y="0"/>
                  <a:pt x="15429" y="518"/>
                  <a:pt x="15429" y="1157"/>
                </a:cubicBezTo>
                <a:lnTo>
                  <a:pt x="15429" y="5111"/>
                </a:lnTo>
                <a:cubicBezTo>
                  <a:pt x="15585" y="5207"/>
                  <a:pt x="15730" y="5316"/>
                  <a:pt x="15862" y="5448"/>
                </a:cubicBezTo>
                <a:lnTo>
                  <a:pt x="20780" y="10366"/>
                </a:lnTo>
                <a:cubicBezTo>
                  <a:pt x="21238" y="10824"/>
                  <a:pt x="21600" y="11704"/>
                  <a:pt x="21600" y="12343"/>
                </a:cubicBezTo>
                <a:cubicBezTo>
                  <a:pt x="21600" y="12343"/>
                  <a:pt x="21600" y="20443"/>
                  <a:pt x="21600" y="20443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1559645" y="1412701"/>
            <a:ext cx="1740107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临时医嘱单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03705" y="1988820"/>
            <a:ext cx="9576871" cy="3847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133644" y="41322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19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医嘱单</a:t>
            </a:r>
          </a:p>
        </p:txBody>
      </p:sp>
      <p:sp>
        <p:nvSpPr>
          <p:cNvPr id="8" name="Shape 716"/>
          <p:cNvSpPr/>
          <p:nvPr/>
        </p:nvSpPr>
        <p:spPr>
          <a:xfrm>
            <a:off x="275417" y="1144261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9" name="Shape 717"/>
          <p:cNvSpPr/>
          <p:nvPr/>
        </p:nvSpPr>
        <p:spPr>
          <a:xfrm>
            <a:off x="494430" y="1351094"/>
            <a:ext cx="219231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2160"/>
                </a:moveTo>
                <a:lnTo>
                  <a:pt x="12600" y="2160"/>
                </a:lnTo>
                <a:lnTo>
                  <a:pt x="12000" y="0"/>
                </a:lnTo>
                <a:lnTo>
                  <a:pt x="9600" y="0"/>
                </a:lnTo>
                <a:lnTo>
                  <a:pt x="9000" y="2160"/>
                </a:lnTo>
                <a:lnTo>
                  <a:pt x="1200" y="2160"/>
                </a:lnTo>
                <a:cubicBezTo>
                  <a:pt x="536" y="2160"/>
                  <a:pt x="0" y="2642"/>
                  <a:pt x="0" y="3240"/>
                </a:cubicBezTo>
                <a:lnTo>
                  <a:pt x="0" y="15120"/>
                </a:lnTo>
                <a:cubicBezTo>
                  <a:pt x="0" y="15716"/>
                  <a:pt x="536" y="16200"/>
                  <a:pt x="1200" y="16200"/>
                </a:cubicBezTo>
                <a:lnTo>
                  <a:pt x="20400" y="16200"/>
                </a:lnTo>
                <a:cubicBezTo>
                  <a:pt x="21064" y="16200"/>
                  <a:pt x="21600" y="15716"/>
                  <a:pt x="21600" y="15120"/>
                </a:cubicBezTo>
                <a:lnTo>
                  <a:pt x="21600" y="3240"/>
                </a:lnTo>
                <a:cubicBezTo>
                  <a:pt x="21600" y="2644"/>
                  <a:pt x="21064" y="2160"/>
                  <a:pt x="20400" y="2160"/>
                </a:cubicBezTo>
                <a:close/>
                <a:moveTo>
                  <a:pt x="13913" y="17606"/>
                </a:moveTo>
                <a:lnTo>
                  <a:pt x="15600" y="21600"/>
                </a:lnTo>
                <a:lnTo>
                  <a:pt x="19753" y="21600"/>
                </a:lnTo>
                <a:lnTo>
                  <a:pt x="17472" y="16522"/>
                </a:lnTo>
                <a:cubicBezTo>
                  <a:pt x="17472" y="16522"/>
                  <a:pt x="13913" y="17606"/>
                  <a:pt x="13913" y="17606"/>
                </a:cubicBezTo>
                <a:close/>
                <a:moveTo>
                  <a:pt x="1847" y="21600"/>
                </a:moveTo>
                <a:lnTo>
                  <a:pt x="6000" y="21600"/>
                </a:lnTo>
                <a:lnTo>
                  <a:pt x="7687" y="17606"/>
                </a:lnTo>
                <a:lnTo>
                  <a:pt x="4128" y="16522"/>
                </a:lnTo>
                <a:cubicBezTo>
                  <a:pt x="4128" y="16522"/>
                  <a:pt x="1847" y="21600"/>
                  <a:pt x="1847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1272165" y="1291780"/>
            <a:ext cx="1595539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长期医嘱单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91360" y="1772920"/>
            <a:ext cx="8713152" cy="4853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/>
          <p:nvPr/>
        </p:nvGraphicFramePr>
        <p:xfrm>
          <a:off x="4934607" y="963083"/>
          <a:ext cx="6910917" cy="5759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Visio" r:id="rId4" imgW="4187190" imgH="4131945" progId="Visio.Drawing.11">
                  <p:embed/>
                </p:oleObj>
              </mc:Choice>
              <mc:Fallback>
                <p:oleObj name="Visio" r:id="rId4" imgW="4187190" imgH="4131945" progId="Visio.Drawing.11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4607" y="963083"/>
                        <a:ext cx="6910917" cy="575945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57"/>
          <p:cNvSpPr>
            <a:spLocks noChangeArrowheads="1"/>
          </p:cNvSpPr>
          <p:nvPr/>
        </p:nvSpPr>
        <p:spPr bwMode="auto">
          <a:xfrm>
            <a:off x="1924717" y="3500406"/>
            <a:ext cx="2587107" cy="86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手术分级管理</a:t>
            </a:r>
          </a:p>
          <a:p>
            <a:pPr indent="-285750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手术医嘱规范</a:t>
            </a:r>
          </a:p>
        </p:txBody>
      </p:sp>
      <p:sp>
        <p:nvSpPr>
          <p:cNvPr id="16" name="KSO_Shape"/>
          <p:cNvSpPr/>
          <p:nvPr/>
        </p:nvSpPr>
        <p:spPr bwMode="auto">
          <a:xfrm rot="5400000">
            <a:off x="938259" y="1943667"/>
            <a:ext cx="465582" cy="488860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7" name="Rectangle 37"/>
          <p:cNvSpPr/>
          <p:nvPr/>
        </p:nvSpPr>
        <p:spPr bwMode="auto">
          <a:xfrm>
            <a:off x="1703512" y="2017018"/>
            <a:ext cx="2262693" cy="30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手术申请流程</a:t>
            </a:r>
          </a:p>
        </p:txBody>
      </p:sp>
      <p:sp>
        <p:nvSpPr>
          <p:cNvPr id="18" name="KSO_Shape"/>
          <p:cNvSpPr/>
          <p:nvPr/>
        </p:nvSpPr>
        <p:spPr bwMode="auto">
          <a:xfrm rot="5400000">
            <a:off x="974537" y="2935563"/>
            <a:ext cx="465582" cy="488860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9" name="Rectangle 37"/>
          <p:cNvSpPr/>
          <p:nvPr/>
        </p:nvSpPr>
        <p:spPr bwMode="auto">
          <a:xfrm>
            <a:off x="1739790" y="3008914"/>
            <a:ext cx="2262693" cy="30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手术申请配置</a:t>
            </a:r>
          </a:p>
        </p:txBody>
      </p:sp>
      <p:sp>
        <p:nvSpPr>
          <p:cNvPr id="20" name="文本占位符 1"/>
          <p:cNvSpPr txBox="1"/>
          <p:nvPr/>
        </p:nvSpPr>
        <p:spPr>
          <a:xfrm>
            <a:off x="962898" y="548680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8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08"/>
          <p:cNvSpPr/>
          <p:nvPr/>
        </p:nvSpPr>
        <p:spPr>
          <a:xfrm>
            <a:off x="552265" y="1461194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9" name="Shape 709"/>
          <p:cNvSpPr/>
          <p:nvPr/>
        </p:nvSpPr>
        <p:spPr>
          <a:xfrm>
            <a:off x="765375" y="1674304"/>
            <a:ext cx="231035" cy="23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3" y="10800"/>
                </a:moveTo>
                <a:lnTo>
                  <a:pt x="15429" y="7196"/>
                </a:lnTo>
                <a:lnTo>
                  <a:pt x="15429" y="10800"/>
                </a:lnTo>
                <a:cubicBezTo>
                  <a:pt x="15429" y="10800"/>
                  <a:pt x="19033" y="10800"/>
                  <a:pt x="19033" y="10800"/>
                </a:cubicBezTo>
                <a:close/>
                <a:moveTo>
                  <a:pt x="20057" y="20057"/>
                </a:moveTo>
                <a:lnTo>
                  <a:pt x="20057" y="12343"/>
                </a:lnTo>
                <a:lnTo>
                  <a:pt x="15043" y="12343"/>
                </a:lnTo>
                <a:cubicBezTo>
                  <a:pt x="14404" y="12343"/>
                  <a:pt x="13886" y="11825"/>
                  <a:pt x="13886" y="11186"/>
                </a:cubicBezTo>
                <a:lnTo>
                  <a:pt x="13886" y="6171"/>
                </a:lnTo>
                <a:lnTo>
                  <a:pt x="9257" y="6171"/>
                </a:lnTo>
                <a:lnTo>
                  <a:pt x="9257" y="20057"/>
                </a:lnTo>
                <a:cubicBezTo>
                  <a:pt x="9257" y="20057"/>
                  <a:pt x="20057" y="20057"/>
                  <a:pt x="20057" y="20057"/>
                </a:cubicBezTo>
                <a:close/>
                <a:moveTo>
                  <a:pt x="12343" y="1929"/>
                </a:moveTo>
                <a:cubicBezTo>
                  <a:pt x="12343" y="1724"/>
                  <a:pt x="12162" y="1543"/>
                  <a:pt x="11957" y="1543"/>
                </a:cubicBezTo>
                <a:lnTo>
                  <a:pt x="3471" y="1543"/>
                </a:lnTo>
                <a:cubicBezTo>
                  <a:pt x="3267" y="1543"/>
                  <a:pt x="3086" y="1724"/>
                  <a:pt x="3086" y="1929"/>
                </a:cubicBezTo>
                <a:lnTo>
                  <a:pt x="3086" y="2700"/>
                </a:lnTo>
                <a:cubicBezTo>
                  <a:pt x="3086" y="2905"/>
                  <a:pt x="3267" y="3086"/>
                  <a:pt x="3471" y="3086"/>
                </a:cubicBezTo>
                <a:lnTo>
                  <a:pt x="11957" y="3086"/>
                </a:lnTo>
                <a:cubicBezTo>
                  <a:pt x="12162" y="3086"/>
                  <a:pt x="12343" y="2905"/>
                  <a:pt x="12343" y="2700"/>
                </a:cubicBezTo>
                <a:cubicBezTo>
                  <a:pt x="12343" y="2700"/>
                  <a:pt x="12343" y="1929"/>
                  <a:pt x="12343" y="1929"/>
                </a:cubicBezTo>
                <a:close/>
                <a:moveTo>
                  <a:pt x="21600" y="20443"/>
                </a:moveTo>
                <a:cubicBezTo>
                  <a:pt x="21600" y="21082"/>
                  <a:pt x="21082" y="21600"/>
                  <a:pt x="20443" y="21600"/>
                </a:cubicBezTo>
                <a:lnTo>
                  <a:pt x="8871" y="21600"/>
                </a:lnTo>
                <a:cubicBezTo>
                  <a:pt x="8233" y="21600"/>
                  <a:pt x="7714" y="21082"/>
                  <a:pt x="7714" y="20443"/>
                </a:cubicBezTo>
                <a:lnTo>
                  <a:pt x="7714" y="18514"/>
                </a:lnTo>
                <a:lnTo>
                  <a:pt x="1157" y="18514"/>
                </a:lnTo>
                <a:cubicBezTo>
                  <a:pt x="518" y="18514"/>
                  <a:pt x="0" y="17996"/>
                  <a:pt x="0" y="17357"/>
                </a:cubicBezTo>
                <a:lnTo>
                  <a:pt x="0" y="1157"/>
                </a:lnTo>
                <a:cubicBezTo>
                  <a:pt x="0" y="518"/>
                  <a:pt x="518" y="0"/>
                  <a:pt x="1157" y="0"/>
                </a:cubicBezTo>
                <a:lnTo>
                  <a:pt x="14271" y="0"/>
                </a:lnTo>
                <a:cubicBezTo>
                  <a:pt x="14910" y="0"/>
                  <a:pt x="15429" y="518"/>
                  <a:pt x="15429" y="1157"/>
                </a:cubicBezTo>
                <a:lnTo>
                  <a:pt x="15429" y="5111"/>
                </a:lnTo>
                <a:cubicBezTo>
                  <a:pt x="15585" y="5207"/>
                  <a:pt x="15730" y="5316"/>
                  <a:pt x="15862" y="5448"/>
                </a:cubicBezTo>
                <a:lnTo>
                  <a:pt x="20780" y="10366"/>
                </a:lnTo>
                <a:cubicBezTo>
                  <a:pt x="21238" y="10824"/>
                  <a:pt x="21600" y="11704"/>
                  <a:pt x="21600" y="12343"/>
                </a:cubicBezTo>
                <a:cubicBezTo>
                  <a:pt x="21600" y="12343"/>
                  <a:pt x="21600" y="20443"/>
                  <a:pt x="21600" y="20443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0" name="Rectangle 37"/>
          <p:cNvSpPr/>
          <p:nvPr/>
        </p:nvSpPr>
        <p:spPr bwMode="auto">
          <a:xfrm>
            <a:off x="1419073" y="1637446"/>
            <a:ext cx="1580583" cy="351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1-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申请手术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91584" y="908685"/>
            <a:ext cx="7200959" cy="4735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09521" y="5771235"/>
            <a:ext cx="10023713" cy="1080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占位符 1"/>
          <p:cNvSpPr txBox="1"/>
          <p:nvPr/>
        </p:nvSpPr>
        <p:spPr>
          <a:xfrm>
            <a:off x="962898" y="548680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716"/>
          <p:cNvSpPr/>
          <p:nvPr/>
        </p:nvSpPr>
        <p:spPr>
          <a:xfrm>
            <a:off x="623392" y="1306609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3" name="Shape 717"/>
          <p:cNvSpPr/>
          <p:nvPr/>
        </p:nvSpPr>
        <p:spPr>
          <a:xfrm>
            <a:off x="842405" y="1513442"/>
            <a:ext cx="219231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2160"/>
                </a:moveTo>
                <a:lnTo>
                  <a:pt x="12600" y="2160"/>
                </a:lnTo>
                <a:lnTo>
                  <a:pt x="12000" y="0"/>
                </a:lnTo>
                <a:lnTo>
                  <a:pt x="9600" y="0"/>
                </a:lnTo>
                <a:lnTo>
                  <a:pt x="9000" y="2160"/>
                </a:lnTo>
                <a:lnTo>
                  <a:pt x="1200" y="2160"/>
                </a:lnTo>
                <a:cubicBezTo>
                  <a:pt x="536" y="2160"/>
                  <a:pt x="0" y="2642"/>
                  <a:pt x="0" y="3240"/>
                </a:cubicBezTo>
                <a:lnTo>
                  <a:pt x="0" y="15120"/>
                </a:lnTo>
                <a:cubicBezTo>
                  <a:pt x="0" y="15716"/>
                  <a:pt x="536" y="16200"/>
                  <a:pt x="1200" y="16200"/>
                </a:cubicBezTo>
                <a:lnTo>
                  <a:pt x="20400" y="16200"/>
                </a:lnTo>
                <a:cubicBezTo>
                  <a:pt x="21064" y="16200"/>
                  <a:pt x="21600" y="15716"/>
                  <a:pt x="21600" y="15120"/>
                </a:cubicBezTo>
                <a:lnTo>
                  <a:pt x="21600" y="3240"/>
                </a:lnTo>
                <a:cubicBezTo>
                  <a:pt x="21600" y="2644"/>
                  <a:pt x="21064" y="2160"/>
                  <a:pt x="20400" y="2160"/>
                </a:cubicBezTo>
                <a:close/>
                <a:moveTo>
                  <a:pt x="13913" y="17606"/>
                </a:moveTo>
                <a:lnTo>
                  <a:pt x="15600" y="21600"/>
                </a:lnTo>
                <a:lnTo>
                  <a:pt x="19753" y="21600"/>
                </a:lnTo>
                <a:lnTo>
                  <a:pt x="17472" y="16522"/>
                </a:lnTo>
                <a:cubicBezTo>
                  <a:pt x="17472" y="16522"/>
                  <a:pt x="13913" y="17606"/>
                  <a:pt x="13913" y="17606"/>
                </a:cubicBezTo>
                <a:close/>
                <a:moveTo>
                  <a:pt x="1847" y="21600"/>
                </a:moveTo>
                <a:lnTo>
                  <a:pt x="6000" y="21600"/>
                </a:lnTo>
                <a:lnTo>
                  <a:pt x="7687" y="17606"/>
                </a:lnTo>
                <a:lnTo>
                  <a:pt x="4128" y="16522"/>
                </a:lnTo>
                <a:cubicBezTo>
                  <a:pt x="4128" y="16522"/>
                  <a:pt x="1847" y="21600"/>
                  <a:pt x="1847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4" name="Shape 719"/>
          <p:cNvSpPr/>
          <p:nvPr/>
        </p:nvSpPr>
        <p:spPr>
          <a:xfrm>
            <a:off x="604867" y="3865363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5" name="Shape 720"/>
          <p:cNvSpPr/>
          <p:nvPr/>
        </p:nvSpPr>
        <p:spPr>
          <a:xfrm>
            <a:off x="830456" y="4072196"/>
            <a:ext cx="206077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5" y="128"/>
                </a:moveTo>
                <a:cubicBezTo>
                  <a:pt x="21128" y="371"/>
                  <a:pt x="21600" y="957"/>
                  <a:pt x="21600" y="1599"/>
                </a:cubicBezTo>
                <a:lnTo>
                  <a:pt x="21600" y="20001"/>
                </a:lnTo>
                <a:cubicBezTo>
                  <a:pt x="21600" y="20643"/>
                  <a:pt x="21128" y="21229"/>
                  <a:pt x="20385" y="21472"/>
                </a:cubicBezTo>
                <a:cubicBezTo>
                  <a:pt x="20149" y="21557"/>
                  <a:pt x="19896" y="21586"/>
                  <a:pt x="19643" y="21586"/>
                </a:cubicBezTo>
                <a:cubicBezTo>
                  <a:pt x="19119" y="21586"/>
                  <a:pt x="18630" y="21429"/>
                  <a:pt x="18242" y="21129"/>
                </a:cubicBezTo>
                <a:lnTo>
                  <a:pt x="10800" y="15076"/>
                </a:lnTo>
                <a:lnTo>
                  <a:pt x="3358" y="21129"/>
                </a:lnTo>
                <a:cubicBezTo>
                  <a:pt x="2970" y="21429"/>
                  <a:pt x="2481" y="21600"/>
                  <a:pt x="1957" y="21600"/>
                </a:cubicBezTo>
                <a:cubicBezTo>
                  <a:pt x="1704" y="21600"/>
                  <a:pt x="1451" y="21557"/>
                  <a:pt x="1215" y="21472"/>
                </a:cubicBezTo>
                <a:cubicBezTo>
                  <a:pt x="472" y="21229"/>
                  <a:pt x="0" y="20643"/>
                  <a:pt x="0" y="20001"/>
                </a:cubicBezTo>
                <a:lnTo>
                  <a:pt x="0" y="1599"/>
                </a:lnTo>
                <a:cubicBezTo>
                  <a:pt x="0" y="957"/>
                  <a:pt x="472" y="371"/>
                  <a:pt x="1215" y="128"/>
                </a:cubicBezTo>
                <a:cubicBezTo>
                  <a:pt x="1451" y="43"/>
                  <a:pt x="1704" y="0"/>
                  <a:pt x="1957" y="0"/>
                </a:cubicBezTo>
                <a:cubicBezTo>
                  <a:pt x="2481" y="0"/>
                  <a:pt x="19119" y="0"/>
                  <a:pt x="19643" y="0"/>
                </a:cubicBezTo>
                <a:cubicBezTo>
                  <a:pt x="19896" y="0"/>
                  <a:pt x="20149" y="43"/>
                  <a:pt x="20385" y="128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6" name="Rectangle 37"/>
          <p:cNvSpPr/>
          <p:nvPr/>
        </p:nvSpPr>
        <p:spPr bwMode="auto">
          <a:xfrm>
            <a:off x="1381573" y="1508810"/>
            <a:ext cx="1762099" cy="40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2-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手术排班</a:t>
            </a:r>
          </a:p>
        </p:txBody>
      </p:sp>
      <p:sp>
        <p:nvSpPr>
          <p:cNvPr id="17" name="Rectangle 37"/>
          <p:cNvSpPr/>
          <p:nvPr/>
        </p:nvSpPr>
        <p:spPr bwMode="auto">
          <a:xfrm>
            <a:off x="1394079" y="4015137"/>
            <a:ext cx="1550089" cy="48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3-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麻醉排班</a:t>
            </a:r>
          </a:p>
        </p:txBody>
      </p:sp>
      <p:sp>
        <p:nvSpPr>
          <p:cNvPr id="18" name="文本占位符 1"/>
          <p:cNvSpPr txBox="1"/>
          <p:nvPr/>
        </p:nvSpPr>
        <p:spPr>
          <a:xfrm>
            <a:off x="1036533" y="57269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20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手术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11624" y="1940404"/>
            <a:ext cx="8784976" cy="1871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81729" y="4522619"/>
            <a:ext cx="9044940" cy="2080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713"/>
          <p:cNvSpPr/>
          <p:nvPr/>
        </p:nvSpPr>
        <p:spPr>
          <a:xfrm>
            <a:off x="1187154" y="1558265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4" name="Shape 714"/>
          <p:cNvSpPr/>
          <p:nvPr/>
        </p:nvSpPr>
        <p:spPr>
          <a:xfrm>
            <a:off x="1397426" y="1765653"/>
            <a:ext cx="243590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38" y="14954"/>
                </a:moveTo>
                <a:lnTo>
                  <a:pt x="19938" y="6698"/>
                </a:lnTo>
                <a:lnTo>
                  <a:pt x="11631" y="9723"/>
                </a:lnTo>
                <a:lnTo>
                  <a:pt x="11631" y="19484"/>
                </a:lnTo>
                <a:cubicBezTo>
                  <a:pt x="11631" y="19484"/>
                  <a:pt x="19938" y="14954"/>
                  <a:pt x="19938" y="14954"/>
                </a:cubicBezTo>
                <a:close/>
                <a:moveTo>
                  <a:pt x="19861" y="4959"/>
                </a:moveTo>
                <a:lnTo>
                  <a:pt x="10800" y="1662"/>
                </a:lnTo>
                <a:lnTo>
                  <a:pt x="1739" y="4959"/>
                </a:lnTo>
                <a:lnTo>
                  <a:pt x="10800" y="8256"/>
                </a:lnTo>
                <a:cubicBezTo>
                  <a:pt x="10800" y="8256"/>
                  <a:pt x="19861" y="4959"/>
                  <a:pt x="19861" y="4959"/>
                </a:cubicBezTo>
                <a:close/>
                <a:moveTo>
                  <a:pt x="21600" y="14954"/>
                </a:moveTo>
                <a:cubicBezTo>
                  <a:pt x="21600" y="15564"/>
                  <a:pt x="21262" y="16122"/>
                  <a:pt x="20730" y="16408"/>
                </a:cubicBezTo>
                <a:lnTo>
                  <a:pt x="11592" y="21392"/>
                </a:lnTo>
                <a:cubicBezTo>
                  <a:pt x="11345" y="21535"/>
                  <a:pt x="11073" y="21600"/>
                  <a:pt x="10800" y="21600"/>
                </a:cubicBezTo>
                <a:cubicBezTo>
                  <a:pt x="10527" y="21600"/>
                  <a:pt x="10255" y="21535"/>
                  <a:pt x="10008" y="21392"/>
                </a:cubicBezTo>
                <a:lnTo>
                  <a:pt x="870" y="16408"/>
                </a:lnTo>
                <a:cubicBezTo>
                  <a:pt x="338" y="16122"/>
                  <a:pt x="0" y="15564"/>
                  <a:pt x="0" y="14954"/>
                </a:cubicBezTo>
                <a:lnTo>
                  <a:pt x="0" y="4985"/>
                </a:lnTo>
                <a:cubicBezTo>
                  <a:pt x="0" y="4284"/>
                  <a:pt x="441" y="3661"/>
                  <a:pt x="1090" y="3427"/>
                </a:cubicBezTo>
                <a:lnTo>
                  <a:pt x="10229" y="104"/>
                </a:lnTo>
                <a:cubicBezTo>
                  <a:pt x="10411" y="39"/>
                  <a:pt x="10605" y="0"/>
                  <a:pt x="10800" y="0"/>
                </a:cubicBezTo>
                <a:cubicBezTo>
                  <a:pt x="10995" y="0"/>
                  <a:pt x="11189" y="39"/>
                  <a:pt x="11371" y="104"/>
                </a:cubicBezTo>
                <a:lnTo>
                  <a:pt x="20510" y="3427"/>
                </a:lnTo>
                <a:cubicBezTo>
                  <a:pt x="21159" y="3661"/>
                  <a:pt x="21600" y="4284"/>
                  <a:pt x="21600" y="4985"/>
                </a:cubicBezTo>
                <a:cubicBezTo>
                  <a:pt x="21600" y="4985"/>
                  <a:pt x="21600" y="14954"/>
                  <a:pt x="21600" y="14954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5" name="Shape 708"/>
          <p:cNvSpPr/>
          <p:nvPr/>
        </p:nvSpPr>
        <p:spPr>
          <a:xfrm>
            <a:off x="1177970" y="4512034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6" name="Shape 709"/>
          <p:cNvSpPr/>
          <p:nvPr/>
        </p:nvSpPr>
        <p:spPr>
          <a:xfrm>
            <a:off x="1391080" y="4725144"/>
            <a:ext cx="231035" cy="23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3" y="10800"/>
                </a:moveTo>
                <a:lnTo>
                  <a:pt x="15429" y="7196"/>
                </a:lnTo>
                <a:lnTo>
                  <a:pt x="15429" y="10800"/>
                </a:lnTo>
                <a:cubicBezTo>
                  <a:pt x="15429" y="10800"/>
                  <a:pt x="19033" y="10800"/>
                  <a:pt x="19033" y="10800"/>
                </a:cubicBezTo>
                <a:close/>
                <a:moveTo>
                  <a:pt x="20057" y="20057"/>
                </a:moveTo>
                <a:lnTo>
                  <a:pt x="20057" y="12343"/>
                </a:lnTo>
                <a:lnTo>
                  <a:pt x="15043" y="12343"/>
                </a:lnTo>
                <a:cubicBezTo>
                  <a:pt x="14404" y="12343"/>
                  <a:pt x="13886" y="11825"/>
                  <a:pt x="13886" y="11186"/>
                </a:cubicBezTo>
                <a:lnTo>
                  <a:pt x="13886" y="6171"/>
                </a:lnTo>
                <a:lnTo>
                  <a:pt x="9257" y="6171"/>
                </a:lnTo>
                <a:lnTo>
                  <a:pt x="9257" y="20057"/>
                </a:lnTo>
                <a:cubicBezTo>
                  <a:pt x="9257" y="20057"/>
                  <a:pt x="20057" y="20057"/>
                  <a:pt x="20057" y="20057"/>
                </a:cubicBezTo>
                <a:close/>
                <a:moveTo>
                  <a:pt x="12343" y="1929"/>
                </a:moveTo>
                <a:cubicBezTo>
                  <a:pt x="12343" y="1724"/>
                  <a:pt x="12162" y="1543"/>
                  <a:pt x="11957" y="1543"/>
                </a:cubicBezTo>
                <a:lnTo>
                  <a:pt x="3471" y="1543"/>
                </a:lnTo>
                <a:cubicBezTo>
                  <a:pt x="3267" y="1543"/>
                  <a:pt x="3086" y="1724"/>
                  <a:pt x="3086" y="1929"/>
                </a:cubicBezTo>
                <a:lnTo>
                  <a:pt x="3086" y="2700"/>
                </a:lnTo>
                <a:cubicBezTo>
                  <a:pt x="3086" y="2905"/>
                  <a:pt x="3267" y="3086"/>
                  <a:pt x="3471" y="3086"/>
                </a:cubicBezTo>
                <a:lnTo>
                  <a:pt x="11957" y="3086"/>
                </a:lnTo>
                <a:cubicBezTo>
                  <a:pt x="12162" y="3086"/>
                  <a:pt x="12343" y="2905"/>
                  <a:pt x="12343" y="2700"/>
                </a:cubicBezTo>
                <a:cubicBezTo>
                  <a:pt x="12343" y="2700"/>
                  <a:pt x="12343" y="1929"/>
                  <a:pt x="12343" y="1929"/>
                </a:cubicBezTo>
                <a:close/>
                <a:moveTo>
                  <a:pt x="21600" y="20443"/>
                </a:moveTo>
                <a:cubicBezTo>
                  <a:pt x="21600" y="21082"/>
                  <a:pt x="21082" y="21600"/>
                  <a:pt x="20443" y="21600"/>
                </a:cubicBezTo>
                <a:lnTo>
                  <a:pt x="8871" y="21600"/>
                </a:lnTo>
                <a:cubicBezTo>
                  <a:pt x="8233" y="21600"/>
                  <a:pt x="7714" y="21082"/>
                  <a:pt x="7714" y="20443"/>
                </a:cubicBezTo>
                <a:lnTo>
                  <a:pt x="7714" y="18514"/>
                </a:lnTo>
                <a:lnTo>
                  <a:pt x="1157" y="18514"/>
                </a:lnTo>
                <a:cubicBezTo>
                  <a:pt x="518" y="18514"/>
                  <a:pt x="0" y="17996"/>
                  <a:pt x="0" y="17357"/>
                </a:cubicBezTo>
                <a:lnTo>
                  <a:pt x="0" y="1157"/>
                </a:lnTo>
                <a:cubicBezTo>
                  <a:pt x="0" y="518"/>
                  <a:pt x="518" y="0"/>
                  <a:pt x="1157" y="0"/>
                </a:cubicBezTo>
                <a:lnTo>
                  <a:pt x="14271" y="0"/>
                </a:lnTo>
                <a:cubicBezTo>
                  <a:pt x="14910" y="0"/>
                  <a:pt x="15429" y="518"/>
                  <a:pt x="15429" y="1157"/>
                </a:cubicBezTo>
                <a:lnTo>
                  <a:pt x="15429" y="5111"/>
                </a:lnTo>
                <a:cubicBezTo>
                  <a:pt x="15585" y="5207"/>
                  <a:pt x="15730" y="5316"/>
                  <a:pt x="15862" y="5448"/>
                </a:cubicBezTo>
                <a:lnTo>
                  <a:pt x="20780" y="10366"/>
                </a:lnTo>
                <a:cubicBezTo>
                  <a:pt x="21238" y="10824"/>
                  <a:pt x="21600" y="11704"/>
                  <a:pt x="21600" y="12343"/>
                </a:cubicBezTo>
                <a:cubicBezTo>
                  <a:pt x="21600" y="12343"/>
                  <a:pt x="21600" y="20443"/>
                  <a:pt x="21600" y="20443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7" name="Rectangle 37"/>
          <p:cNvSpPr/>
          <p:nvPr/>
        </p:nvSpPr>
        <p:spPr bwMode="auto">
          <a:xfrm>
            <a:off x="1728145" y="1691406"/>
            <a:ext cx="2262693" cy="30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4-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术中、监护</a:t>
            </a:r>
          </a:p>
        </p:txBody>
      </p:sp>
      <p:sp>
        <p:nvSpPr>
          <p:cNvPr id="18" name="Rectangle 37"/>
          <p:cNvSpPr/>
          <p:nvPr/>
        </p:nvSpPr>
        <p:spPr bwMode="auto">
          <a:xfrm>
            <a:off x="2048336" y="4725144"/>
            <a:ext cx="2262693" cy="30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5-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恢复、补费</a:t>
            </a:r>
          </a:p>
        </p:txBody>
      </p:sp>
      <p:sp>
        <p:nvSpPr>
          <p:cNvPr id="19" name="文本占位符 1"/>
          <p:cNvSpPr txBox="1"/>
          <p:nvPr/>
        </p:nvSpPr>
        <p:spPr>
          <a:xfrm>
            <a:off x="952020" y="5009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手术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63340" y="1183005"/>
            <a:ext cx="8237220" cy="252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50180" y="3804285"/>
            <a:ext cx="4942205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716"/>
          <p:cNvSpPr/>
          <p:nvPr/>
        </p:nvSpPr>
        <p:spPr>
          <a:xfrm>
            <a:off x="623392" y="1755445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0" name="Shape 717"/>
          <p:cNvSpPr/>
          <p:nvPr/>
        </p:nvSpPr>
        <p:spPr>
          <a:xfrm>
            <a:off x="842405" y="1962278"/>
            <a:ext cx="219231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2160"/>
                </a:moveTo>
                <a:lnTo>
                  <a:pt x="12600" y="2160"/>
                </a:lnTo>
                <a:lnTo>
                  <a:pt x="12000" y="0"/>
                </a:lnTo>
                <a:lnTo>
                  <a:pt x="9600" y="0"/>
                </a:lnTo>
                <a:lnTo>
                  <a:pt x="9000" y="2160"/>
                </a:lnTo>
                <a:lnTo>
                  <a:pt x="1200" y="2160"/>
                </a:lnTo>
                <a:cubicBezTo>
                  <a:pt x="536" y="2160"/>
                  <a:pt x="0" y="2642"/>
                  <a:pt x="0" y="3240"/>
                </a:cubicBezTo>
                <a:lnTo>
                  <a:pt x="0" y="15120"/>
                </a:lnTo>
                <a:cubicBezTo>
                  <a:pt x="0" y="15716"/>
                  <a:pt x="536" y="16200"/>
                  <a:pt x="1200" y="16200"/>
                </a:cubicBezTo>
                <a:lnTo>
                  <a:pt x="20400" y="16200"/>
                </a:lnTo>
                <a:cubicBezTo>
                  <a:pt x="21064" y="16200"/>
                  <a:pt x="21600" y="15716"/>
                  <a:pt x="21600" y="15120"/>
                </a:cubicBezTo>
                <a:lnTo>
                  <a:pt x="21600" y="3240"/>
                </a:lnTo>
                <a:cubicBezTo>
                  <a:pt x="21600" y="2644"/>
                  <a:pt x="21064" y="2160"/>
                  <a:pt x="20400" y="2160"/>
                </a:cubicBezTo>
                <a:close/>
                <a:moveTo>
                  <a:pt x="13913" y="17606"/>
                </a:moveTo>
                <a:lnTo>
                  <a:pt x="15600" y="21600"/>
                </a:lnTo>
                <a:lnTo>
                  <a:pt x="19753" y="21600"/>
                </a:lnTo>
                <a:lnTo>
                  <a:pt x="17472" y="16522"/>
                </a:lnTo>
                <a:cubicBezTo>
                  <a:pt x="17472" y="16522"/>
                  <a:pt x="13913" y="17606"/>
                  <a:pt x="13913" y="17606"/>
                </a:cubicBezTo>
                <a:close/>
                <a:moveTo>
                  <a:pt x="1847" y="21600"/>
                </a:moveTo>
                <a:lnTo>
                  <a:pt x="6000" y="21600"/>
                </a:lnTo>
                <a:lnTo>
                  <a:pt x="7687" y="17606"/>
                </a:lnTo>
                <a:lnTo>
                  <a:pt x="4128" y="16522"/>
                </a:lnTo>
                <a:cubicBezTo>
                  <a:pt x="4128" y="16522"/>
                  <a:pt x="1847" y="21600"/>
                  <a:pt x="1847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 bwMode="auto">
          <a:xfrm>
            <a:off x="1061636" y="1933748"/>
            <a:ext cx="2262693" cy="30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6-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术后登记</a:t>
            </a:r>
          </a:p>
        </p:txBody>
      </p:sp>
      <p:sp>
        <p:nvSpPr>
          <p:cNvPr id="12" name="文本占位符 1"/>
          <p:cNvSpPr txBox="1"/>
          <p:nvPr/>
        </p:nvSpPr>
        <p:spPr>
          <a:xfrm>
            <a:off x="963748" y="47667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20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手术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15680" y="836712"/>
            <a:ext cx="8064554" cy="5858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974300" y="46688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20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手术</a:t>
            </a:r>
          </a:p>
        </p:txBody>
      </p:sp>
      <p:sp>
        <p:nvSpPr>
          <p:cNvPr id="5" name="Shape 716"/>
          <p:cNvSpPr/>
          <p:nvPr/>
        </p:nvSpPr>
        <p:spPr>
          <a:xfrm>
            <a:off x="623392" y="1124744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6" name="Shape 717"/>
          <p:cNvSpPr/>
          <p:nvPr/>
        </p:nvSpPr>
        <p:spPr>
          <a:xfrm>
            <a:off x="842405" y="1331577"/>
            <a:ext cx="219231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2160"/>
                </a:moveTo>
                <a:lnTo>
                  <a:pt x="12600" y="2160"/>
                </a:lnTo>
                <a:lnTo>
                  <a:pt x="12000" y="0"/>
                </a:lnTo>
                <a:lnTo>
                  <a:pt x="9600" y="0"/>
                </a:lnTo>
                <a:lnTo>
                  <a:pt x="9000" y="2160"/>
                </a:lnTo>
                <a:lnTo>
                  <a:pt x="1200" y="2160"/>
                </a:lnTo>
                <a:cubicBezTo>
                  <a:pt x="536" y="2160"/>
                  <a:pt x="0" y="2642"/>
                  <a:pt x="0" y="3240"/>
                </a:cubicBezTo>
                <a:lnTo>
                  <a:pt x="0" y="15120"/>
                </a:lnTo>
                <a:cubicBezTo>
                  <a:pt x="0" y="15716"/>
                  <a:pt x="536" y="16200"/>
                  <a:pt x="1200" y="16200"/>
                </a:cubicBezTo>
                <a:lnTo>
                  <a:pt x="20400" y="16200"/>
                </a:lnTo>
                <a:cubicBezTo>
                  <a:pt x="21064" y="16200"/>
                  <a:pt x="21600" y="15716"/>
                  <a:pt x="21600" y="15120"/>
                </a:cubicBezTo>
                <a:lnTo>
                  <a:pt x="21600" y="3240"/>
                </a:lnTo>
                <a:cubicBezTo>
                  <a:pt x="21600" y="2644"/>
                  <a:pt x="21064" y="2160"/>
                  <a:pt x="20400" y="2160"/>
                </a:cubicBezTo>
                <a:close/>
                <a:moveTo>
                  <a:pt x="13913" y="17606"/>
                </a:moveTo>
                <a:lnTo>
                  <a:pt x="15600" y="21600"/>
                </a:lnTo>
                <a:lnTo>
                  <a:pt x="19753" y="21600"/>
                </a:lnTo>
                <a:lnTo>
                  <a:pt x="17472" y="16522"/>
                </a:lnTo>
                <a:cubicBezTo>
                  <a:pt x="17472" y="16522"/>
                  <a:pt x="13913" y="17606"/>
                  <a:pt x="13913" y="17606"/>
                </a:cubicBezTo>
                <a:close/>
                <a:moveTo>
                  <a:pt x="1847" y="21600"/>
                </a:moveTo>
                <a:lnTo>
                  <a:pt x="6000" y="21600"/>
                </a:lnTo>
                <a:lnTo>
                  <a:pt x="7687" y="17606"/>
                </a:lnTo>
                <a:lnTo>
                  <a:pt x="4128" y="16522"/>
                </a:lnTo>
                <a:cubicBezTo>
                  <a:pt x="4128" y="16522"/>
                  <a:pt x="1847" y="21600"/>
                  <a:pt x="1847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7" name="Rectangle 37"/>
          <p:cNvSpPr/>
          <p:nvPr/>
        </p:nvSpPr>
        <p:spPr bwMode="auto">
          <a:xfrm>
            <a:off x="1061636" y="1303047"/>
            <a:ext cx="2262693" cy="30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6-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术后登记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5504" y="2132964"/>
            <a:ext cx="8857039" cy="226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92982" y="4951839"/>
            <a:ext cx="8646139" cy="138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19"/>
          <p:cNvSpPr/>
          <p:nvPr/>
        </p:nvSpPr>
        <p:spPr>
          <a:xfrm>
            <a:off x="316611" y="1992138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6" name="Shape 720"/>
          <p:cNvSpPr/>
          <p:nvPr/>
        </p:nvSpPr>
        <p:spPr>
          <a:xfrm>
            <a:off x="542200" y="2198971"/>
            <a:ext cx="206077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5" y="128"/>
                </a:moveTo>
                <a:cubicBezTo>
                  <a:pt x="21128" y="371"/>
                  <a:pt x="21600" y="957"/>
                  <a:pt x="21600" y="1599"/>
                </a:cubicBezTo>
                <a:lnTo>
                  <a:pt x="21600" y="20001"/>
                </a:lnTo>
                <a:cubicBezTo>
                  <a:pt x="21600" y="20643"/>
                  <a:pt x="21128" y="21229"/>
                  <a:pt x="20385" y="21472"/>
                </a:cubicBezTo>
                <a:cubicBezTo>
                  <a:pt x="20149" y="21557"/>
                  <a:pt x="19896" y="21586"/>
                  <a:pt x="19643" y="21586"/>
                </a:cubicBezTo>
                <a:cubicBezTo>
                  <a:pt x="19119" y="21586"/>
                  <a:pt x="18630" y="21429"/>
                  <a:pt x="18242" y="21129"/>
                </a:cubicBezTo>
                <a:lnTo>
                  <a:pt x="10800" y="15076"/>
                </a:lnTo>
                <a:lnTo>
                  <a:pt x="3358" y="21129"/>
                </a:lnTo>
                <a:cubicBezTo>
                  <a:pt x="2970" y="21429"/>
                  <a:pt x="2481" y="21600"/>
                  <a:pt x="1957" y="21600"/>
                </a:cubicBezTo>
                <a:cubicBezTo>
                  <a:pt x="1704" y="21600"/>
                  <a:pt x="1451" y="21557"/>
                  <a:pt x="1215" y="21472"/>
                </a:cubicBezTo>
                <a:cubicBezTo>
                  <a:pt x="472" y="21229"/>
                  <a:pt x="0" y="20643"/>
                  <a:pt x="0" y="20001"/>
                </a:cubicBezTo>
                <a:lnTo>
                  <a:pt x="0" y="1599"/>
                </a:lnTo>
                <a:cubicBezTo>
                  <a:pt x="0" y="957"/>
                  <a:pt x="472" y="371"/>
                  <a:pt x="1215" y="128"/>
                </a:cubicBezTo>
                <a:cubicBezTo>
                  <a:pt x="1451" y="43"/>
                  <a:pt x="1704" y="0"/>
                  <a:pt x="1957" y="0"/>
                </a:cubicBezTo>
                <a:cubicBezTo>
                  <a:pt x="2481" y="0"/>
                  <a:pt x="19119" y="0"/>
                  <a:pt x="19643" y="0"/>
                </a:cubicBezTo>
                <a:cubicBezTo>
                  <a:pt x="19896" y="0"/>
                  <a:pt x="20149" y="43"/>
                  <a:pt x="20385" y="128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7" name="Rectangle 37"/>
          <p:cNvSpPr/>
          <p:nvPr/>
        </p:nvSpPr>
        <p:spPr bwMode="auto">
          <a:xfrm>
            <a:off x="1199456" y="2132856"/>
            <a:ext cx="1349403" cy="51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系统配置</a:t>
            </a:r>
          </a:p>
        </p:txBody>
      </p:sp>
      <p:sp>
        <p:nvSpPr>
          <p:cNvPr id="9" name="文本占位符 1"/>
          <p:cNvSpPr txBox="1"/>
          <p:nvPr/>
        </p:nvSpPr>
        <p:spPr>
          <a:xfrm>
            <a:off x="911424" y="46130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手术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68" y="453678"/>
            <a:ext cx="8089067" cy="6340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027268" y="4642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</a:t>
            </a:r>
          </a:p>
        </p:txBody>
      </p:sp>
      <p:sp>
        <p:nvSpPr>
          <p:cNvPr id="10" name="Rounded Rectangle 41"/>
          <p:cNvSpPr/>
          <p:nvPr/>
        </p:nvSpPr>
        <p:spPr>
          <a:xfrm>
            <a:off x="1390871" y="1226984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" name="AutoShape 82"/>
          <p:cNvSpPr/>
          <p:nvPr/>
        </p:nvSpPr>
        <p:spPr bwMode="auto">
          <a:xfrm>
            <a:off x="1576548" y="1412776"/>
            <a:ext cx="247570" cy="247570"/>
          </a:xfrm>
          <a:custGeom>
            <a:avLst/>
            <a:gdLst>
              <a:gd name="T0" fmla="*/ 202530 w 21600"/>
              <a:gd name="T1" fmla="*/ 375479 h 21600"/>
              <a:gd name="T2" fmla="*/ 190518 w 21600"/>
              <a:gd name="T3" fmla="*/ 381000 h 21600"/>
              <a:gd name="T4" fmla="*/ 178911 w 21600"/>
              <a:gd name="T5" fmla="*/ 375479 h 21600"/>
              <a:gd name="T6" fmla="*/ 48454 w 21600"/>
              <a:gd name="T7" fmla="*/ 229112 h 21600"/>
              <a:gd name="T8" fmla="*/ 40058 w 21600"/>
              <a:gd name="T9" fmla="*/ 219357 h 21600"/>
              <a:gd name="T10" fmla="*/ 23724 w 21600"/>
              <a:gd name="T11" fmla="*/ 194910 h 21600"/>
              <a:gd name="T12" fmla="*/ 7426 w 21600"/>
              <a:gd name="T13" fmla="*/ 159949 h 21600"/>
              <a:gd name="T14" fmla="*/ 0 w 21600"/>
              <a:gd name="T15" fmla="*/ 117828 h 21600"/>
              <a:gd name="T16" fmla="*/ 9102 w 21600"/>
              <a:gd name="T17" fmla="*/ 62600 h 21600"/>
              <a:gd name="T18" fmla="*/ 32861 w 21600"/>
              <a:gd name="T19" fmla="*/ 26141 h 21600"/>
              <a:gd name="T20" fmla="*/ 65987 w 21600"/>
              <a:gd name="T21" fmla="*/ 6085 h 21600"/>
              <a:gd name="T22" fmla="*/ 103434 w 21600"/>
              <a:gd name="T23" fmla="*/ 0 h 21600"/>
              <a:gd name="T24" fmla="*/ 129840 w 21600"/>
              <a:gd name="T25" fmla="*/ 5133 h 21600"/>
              <a:gd name="T26" fmla="*/ 154129 w 21600"/>
              <a:gd name="T27" fmla="*/ 17921 h 21600"/>
              <a:gd name="T28" fmla="*/ 174660 w 21600"/>
              <a:gd name="T29" fmla="*/ 34608 h 21600"/>
              <a:gd name="T30" fmla="*/ 190518 w 21600"/>
              <a:gd name="T31" fmla="*/ 50835 h 21600"/>
              <a:gd name="T32" fmla="*/ 206604 w 21600"/>
              <a:gd name="T33" fmla="*/ 34502 h 21600"/>
              <a:gd name="T34" fmla="*/ 227312 w 21600"/>
              <a:gd name="T35" fmla="*/ 17921 h 21600"/>
              <a:gd name="T36" fmla="*/ 251284 w 21600"/>
              <a:gd name="T37" fmla="*/ 5133 h 21600"/>
              <a:gd name="T38" fmla="*/ 278007 w 21600"/>
              <a:gd name="T39" fmla="*/ 0 h 21600"/>
              <a:gd name="T40" fmla="*/ 315013 w 21600"/>
              <a:gd name="T41" fmla="*/ 6068 h 21600"/>
              <a:gd name="T42" fmla="*/ 348139 w 21600"/>
              <a:gd name="T43" fmla="*/ 26141 h 21600"/>
              <a:gd name="T44" fmla="*/ 371898 w 21600"/>
              <a:gd name="T45" fmla="*/ 62600 h 21600"/>
              <a:gd name="T46" fmla="*/ 381000 w 21600"/>
              <a:gd name="T47" fmla="*/ 117828 h 21600"/>
              <a:gd name="T48" fmla="*/ 373715 w 21600"/>
              <a:gd name="T49" fmla="*/ 159949 h 21600"/>
              <a:gd name="T50" fmla="*/ 357540 w 21600"/>
              <a:gd name="T51" fmla="*/ 194910 h 21600"/>
              <a:gd name="T52" fmla="*/ 340819 w 21600"/>
              <a:gd name="T53" fmla="*/ 219357 h 21600"/>
              <a:gd name="T54" fmla="*/ 332599 w 21600"/>
              <a:gd name="T55" fmla="*/ 229623 h 21600"/>
              <a:gd name="T56" fmla="*/ 202530 w 21600"/>
              <a:gd name="T57" fmla="*/ 375479 h 21600"/>
              <a:gd name="T58" fmla="*/ 103434 w 21600"/>
              <a:gd name="T59" fmla="*/ 38206 h 21600"/>
              <a:gd name="T60" fmla="*/ 103434 w 21600"/>
              <a:gd name="T61" fmla="*/ 38206 h 21600"/>
              <a:gd name="T62" fmla="*/ 78969 w 21600"/>
              <a:gd name="T63" fmla="*/ 41381 h 21600"/>
              <a:gd name="T64" fmla="*/ 56480 w 21600"/>
              <a:gd name="T65" fmla="*/ 53340 h 21600"/>
              <a:gd name="T66" fmla="*/ 40058 w 21600"/>
              <a:gd name="T67" fmla="*/ 77382 h 21600"/>
              <a:gd name="T68" fmla="*/ 33831 w 21600"/>
              <a:gd name="T69" fmla="*/ 117828 h 21600"/>
              <a:gd name="T70" fmla="*/ 39705 w 21600"/>
              <a:gd name="T71" fmla="*/ 149049 h 21600"/>
              <a:gd name="T72" fmla="*/ 52687 w 21600"/>
              <a:gd name="T73" fmla="*/ 175842 h 21600"/>
              <a:gd name="T74" fmla="*/ 65987 w 21600"/>
              <a:gd name="T75" fmla="*/ 194804 h 21600"/>
              <a:gd name="T76" fmla="*/ 71896 w 21600"/>
              <a:gd name="T77" fmla="*/ 201683 h 21600"/>
              <a:gd name="T78" fmla="*/ 190518 w 21600"/>
              <a:gd name="T79" fmla="*/ 334980 h 21600"/>
              <a:gd name="T80" fmla="*/ 309104 w 21600"/>
              <a:gd name="T81" fmla="*/ 201683 h 21600"/>
              <a:gd name="T82" fmla="*/ 315278 w 21600"/>
              <a:gd name="T83" fmla="*/ 194804 h 21600"/>
              <a:gd name="T84" fmla="*/ 328489 w 21600"/>
              <a:gd name="T85" fmla="*/ 175842 h 21600"/>
              <a:gd name="T86" fmla="*/ 341383 w 21600"/>
              <a:gd name="T87" fmla="*/ 148890 h 21600"/>
              <a:gd name="T88" fmla="*/ 347222 w 21600"/>
              <a:gd name="T89" fmla="*/ 117828 h 21600"/>
              <a:gd name="T90" fmla="*/ 340942 w 21600"/>
              <a:gd name="T91" fmla="*/ 77488 h 21600"/>
              <a:gd name="T92" fmla="*/ 324556 w 21600"/>
              <a:gd name="T93" fmla="*/ 53340 h 21600"/>
              <a:gd name="T94" fmla="*/ 302031 w 21600"/>
              <a:gd name="T95" fmla="*/ 41381 h 21600"/>
              <a:gd name="T96" fmla="*/ 278007 w 21600"/>
              <a:gd name="T97" fmla="*/ 38206 h 21600"/>
              <a:gd name="T98" fmla="*/ 255305 w 21600"/>
              <a:gd name="T99" fmla="*/ 44221 h 21600"/>
              <a:gd name="T100" fmla="*/ 233627 w 21600"/>
              <a:gd name="T101" fmla="*/ 58914 h 21600"/>
              <a:gd name="T102" fmla="*/ 215477 w 21600"/>
              <a:gd name="T103" fmla="*/ 76588 h 21600"/>
              <a:gd name="T104" fmla="*/ 203641 w 21600"/>
              <a:gd name="T105" fmla="*/ 90893 h 21600"/>
              <a:gd name="T106" fmla="*/ 190518 w 21600"/>
              <a:gd name="T107" fmla="*/ 98249 h 21600"/>
              <a:gd name="T108" fmla="*/ 177624 w 21600"/>
              <a:gd name="T109" fmla="*/ 90893 h 21600"/>
              <a:gd name="T110" fmla="*/ 165664 w 21600"/>
              <a:gd name="T111" fmla="*/ 76447 h 21600"/>
              <a:gd name="T112" fmla="*/ 147373 w 21600"/>
              <a:gd name="T113" fmla="*/ 58914 h 21600"/>
              <a:gd name="T114" fmla="*/ 125695 w 21600"/>
              <a:gd name="T115" fmla="*/ 44221 h 21600"/>
              <a:gd name="T116" fmla="*/ 103434 w 21600"/>
              <a:gd name="T117" fmla="*/ 38206 h 2160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1600" h="21600">
                <a:moveTo>
                  <a:pt x="11482" y="21287"/>
                </a:moveTo>
                <a:cubicBezTo>
                  <a:pt x="11277" y="21496"/>
                  <a:pt x="11047" y="21600"/>
                  <a:pt x="10801" y="21600"/>
                </a:cubicBezTo>
                <a:cubicBezTo>
                  <a:pt x="10538" y="21600"/>
                  <a:pt x="10318" y="21496"/>
                  <a:pt x="10143" y="21287"/>
                </a:cubicBezTo>
                <a:lnTo>
                  <a:pt x="2747" y="12989"/>
                </a:lnTo>
                <a:cubicBezTo>
                  <a:pt x="2714" y="12972"/>
                  <a:pt x="2556" y="12786"/>
                  <a:pt x="2271" y="12436"/>
                </a:cubicBezTo>
                <a:cubicBezTo>
                  <a:pt x="1988" y="12086"/>
                  <a:pt x="1678" y="11623"/>
                  <a:pt x="1345" y="11050"/>
                </a:cubicBezTo>
                <a:cubicBezTo>
                  <a:pt x="1009" y="10477"/>
                  <a:pt x="699" y="9819"/>
                  <a:pt x="421" y="9068"/>
                </a:cubicBezTo>
                <a:cubicBezTo>
                  <a:pt x="143" y="8326"/>
                  <a:pt x="0" y="7524"/>
                  <a:pt x="0" y="6680"/>
                </a:cubicBezTo>
                <a:cubicBezTo>
                  <a:pt x="0" y="5443"/>
                  <a:pt x="173" y="4401"/>
                  <a:pt x="516" y="3549"/>
                </a:cubicBezTo>
                <a:cubicBezTo>
                  <a:pt x="861" y="2696"/>
                  <a:pt x="1312" y="2007"/>
                  <a:pt x="1863" y="1482"/>
                </a:cubicBezTo>
                <a:cubicBezTo>
                  <a:pt x="2421" y="954"/>
                  <a:pt x="3047" y="576"/>
                  <a:pt x="3741" y="345"/>
                </a:cubicBezTo>
                <a:cubicBezTo>
                  <a:pt x="4437" y="116"/>
                  <a:pt x="5145" y="0"/>
                  <a:pt x="5864" y="0"/>
                </a:cubicBezTo>
                <a:cubicBezTo>
                  <a:pt x="6367" y="0"/>
                  <a:pt x="6865" y="99"/>
                  <a:pt x="7361" y="291"/>
                </a:cubicBezTo>
                <a:cubicBezTo>
                  <a:pt x="7857" y="486"/>
                  <a:pt x="8315" y="726"/>
                  <a:pt x="8738" y="1016"/>
                </a:cubicBezTo>
                <a:cubicBezTo>
                  <a:pt x="9161" y="1304"/>
                  <a:pt x="9552" y="1620"/>
                  <a:pt x="9902" y="1962"/>
                </a:cubicBezTo>
                <a:cubicBezTo>
                  <a:pt x="10253" y="2304"/>
                  <a:pt x="10553" y="2611"/>
                  <a:pt x="10801" y="2882"/>
                </a:cubicBezTo>
                <a:cubicBezTo>
                  <a:pt x="11047" y="2600"/>
                  <a:pt x="11350" y="2292"/>
                  <a:pt x="11713" y="1956"/>
                </a:cubicBezTo>
                <a:cubicBezTo>
                  <a:pt x="12071" y="1618"/>
                  <a:pt x="12464" y="1304"/>
                  <a:pt x="12887" y="1016"/>
                </a:cubicBezTo>
                <a:cubicBezTo>
                  <a:pt x="13313" y="726"/>
                  <a:pt x="13761" y="486"/>
                  <a:pt x="14246" y="291"/>
                </a:cubicBezTo>
                <a:cubicBezTo>
                  <a:pt x="14730" y="99"/>
                  <a:pt x="15235" y="0"/>
                  <a:pt x="15761" y="0"/>
                </a:cubicBezTo>
                <a:cubicBezTo>
                  <a:pt x="16465" y="0"/>
                  <a:pt x="17166" y="116"/>
                  <a:pt x="17859" y="344"/>
                </a:cubicBezTo>
                <a:cubicBezTo>
                  <a:pt x="18555" y="576"/>
                  <a:pt x="19179" y="954"/>
                  <a:pt x="19737" y="1482"/>
                </a:cubicBezTo>
                <a:cubicBezTo>
                  <a:pt x="20293" y="2007"/>
                  <a:pt x="20739" y="2696"/>
                  <a:pt x="21084" y="3549"/>
                </a:cubicBezTo>
                <a:cubicBezTo>
                  <a:pt x="21430" y="4401"/>
                  <a:pt x="21600" y="5443"/>
                  <a:pt x="21600" y="6680"/>
                </a:cubicBezTo>
                <a:cubicBezTo>
                  <a:pt x="21600" y="7524"/>
                  <a:pt x="21462" y="8326"/>
                  <a:pt x="21187" y="9068"/>
                </a:cubicBezTo>
                <a:cubicBezTo>
                  <a:pt x="20911" y="9819"/>
                  <a:pt x="20606" y="10477"/>
                  <a:pt x="20270" y="11050"/>
                </a:cubicBezTo>
                <a:cubicBezTo>
                  <a:pt x="19932" y="11623"/>
                  <a:pt x="19620" y="12086"/>
                  <a:pt x="19322" y="12436"/>
                </a:cubicBezTo>
                <a:cubicBezTo>
                  <a:pt x="19029" y="12786"/>
                  <a:pt x="18871" y="12981"/>
                  <a:pt x="18856" y="13018"/>
                </a:cubicBezTo>
                <a:lnTo>
                  <a:pt x="11482" y="21287"/>
                </a:lnTo>
                <a:close/>
                <a:moveTo>
                  <a:pt x="5864" y="2166"/>
                </a:moveTo>
                <a:lnTo>
                  <a:pt x="5864" y="2166"/>
                </a:lnTo>
                <a:cubicBezTo>
                  <a:pt x="5406" y="2166"/>
                  <a:pt x="4945" y="2225"/>
                  <a:pt x="4477" y="2346"/>
                </a:cubicBezTo>
                <a:cubicBezTo>
                  <a:pt x="4011" y="2468"/>
                  <a:pt x="3585" y="2696"/>
                  <a:pt x="3202" y="3024"/>
                </a:cubicBezTo>
                <a:cubicBezTo>
                  <a:pt x="2817" y="3351"/>
                  <a:pt x="2509" y="3806"/>
                  <a:pt x="2271" y="4387"/>
                </a:cubicBezTo>
                <a:cubicBezTo>
                  <a:pt x="2038" y="4969"/>
                  <a:pt x="1918" y="5734"/>
                  <a:pt x="1918" y="6680"/>
                </a:cubicBezTo>
                <a:cubicBezTo>
                  <a:pt x="1918" y="7290"/>
                  <a:pt x="2031" y="7880"/>
                  <a:pt x="2251" y="8450"/>
                </a:cubicBezTo>
                <a:cubicBezTo>
                  <a:pt x="2471" y="9017"/>
                  <a:pt x="2714" y="9523"/>
                  <a:pt x="2987" y="9969"/>
                </a:cubicBezTo>
                <a:cubicBezTo>
                  <a:pt x="3257" y="10415"/>
                  <a:pt x="3510" y="10773"/>
                  <a:pt x="3741" y="11044"/>
                </a:cubicBezTo>
                <a:lnTo>
                  <a:pt x="4076" y="11434"/>
                </a:lnTo>
                <a:lnTo>
                  <a:pt x="10801" y="18991"/>
                </a:lnTo>
                <a:lnTo>
                  <a:pt x="17524" y="11434"/>
                </a:lnTo>
                <a:lnTo>
                  <a:pt x="17874" y="11044"/>
                </a:lnTo>
                <a:cubicBezTo>
                  <a:pt x="18105" y="10773"/>
                  <a:pt x="18353" y="10415"/>
                  <a:pt x="18623" y="9969"/>
                </a:cubicBezTo>
                <a:cubicBezTo>
                  <a:pt x="18888" y="9523"/>
                  <a:pt x="19134" y="9014"/>
                  <a:pt x="19354" y="8441"/>
                </a:cubicBezTo>
                <a:cubicBezTo>
                  <a:pt x="19572" y="7871"/>
                  <a:pt x="19685" y="7284"/>
                  <a:pt x="19685" y="6680"/>
                </a:cubicBezTo>
                <a:cubicBezTo>
                  <a:pt x="19685" y="5743"/>
                  <a:pt x="19567" y="4980"/>
                  <a:pt x="19329" y="4393"/>
                </a:cubicBezTo>
                <a:cubicBezTo>
                  <a:pt x="19091" y="3809"/>
                  <a:pt x="18783" y="3351"/>
                  <a:pt x="18400" y="3024"/>
                </a:cubicBezTo>
                <a:cubicBezTo>
                  <a:pt x="18017" y="2696"/>
                  <a:pt x="17591" y="2468"/>
                  <a:pt x="17123" y="2346"/>
                </a:cubicBezTo>
                <a:cubicBezTo>
                  <a:pt x="16658" y="2225"/>
                  <a:pt x="16202" y="2166"/>
                  <a:pt x="15761" y="2166"/>
                </a:cubicBezTo>
                <a:cubicBezTo>
                  <a:pt x="15341" y="2166"/>
                  <a:pt x="14910" y="2279"/>
                  <a:pt x="14474" y="2507"/>
                </a:cubicBezTo>
                <a:cubicBezTo>
                  <a:pt x="14041" y="2739"/>
                  <a:pt x="13631" y="3015"/>
                  <a:pt x="13245" y="3340"/>
                </a:cubicBezTo>
                <a:cubicBezTo>
                  <a:pt x="12862" y="3665"/>
                  <a:pt x="12519" y="3998"/>
                  <a:pt x="12216" y="4342"/>
                </a:cubicBezTo>
                <a:cubicBezTo>
                  <a:pt x="11913" y="4684"/>
                  <a:pt x="11688" y="4952"/>
                  <a:pt x="11545" y="5153"/>
                </a:cubicBezTo>
                <a:cubicBezTo>
                  <a:pt x="11345" y="5429"/>
                  <a:pt x="11097" y="5570"/>
                  <a:pt x="10801" y="5570"/>
                </a:cubicBezTo>
                <a:cubicBezTo>
                  <a:pt x="10506" y="5570"/>
                  <a:pt x="10260" y="5429"/>
                  <a:pt x="10070" y="5153"/>
                </a:cubicBezTo>
                <a:cubicBezTo>
                  <a:pt x="9927" y="4944"/>
                  <a:pt x="9700" y="4673"/>
                  <a:pt x="9392" y="4334"/>
                </a:cubicBezTo>
                <a:cubicBezTo>
                  <a:pt x="9086" y="3995"/>
                  <a:pt x="8738" y="3665"/>
                  <a:pt x="8355" y="3340"/>
                </a:cubicBezTo>
                <a:cubicBezTo>
                  <a:pt x="7972" y="3016"/>
                  <a:pt x="7561" y="2739"/>
                  <a:pt x="7126" y="2507"/>
                </a:cubicBezTo>
                <a:cubicBezTo>
                  <a:pt x="6690" y="2278"/>
                  <a:pt x="6269" y="2166"/>
                  <a:pt x="5864" y="2166"/>
                </a:cubicBez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1043893" y="2055521"/>
            <a:ext cx="1312880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会诊流程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116632"/>
            <a:ext cx="3456384" cy="662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72266" y="504062"/>
            <a:ext cx="2858525" cy="3811858"/>
          </a:xfrm>
          <a:prstGeom prst="pentagon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6817" y="3170875"/>
            <a:ext cx="2861701" cy="3816424"/>
          </a:xfrm>
          <a:prstGeom prst="trapezoid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文本占位符 1"/>
          <p:cNvSpPr txBox="1"/>
          <p:nvPr/>
        </p:nvSpPr>
        <p:spPr>
          <a:xfrm>
            <a:off x="855190" y="520961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住院证办理入院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289" y="995308"/>
            <a:ext cx="4320480" cy="5220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8297678" y="5191342"/>
            <a:ext cx="3096253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5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.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临床医生：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会诊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确认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648855" y="2343344"/>
            <a:ext cx="2661748" cy="332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1.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临床医生：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会诊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申请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8326251" y="3544017"/>
            <a:ext cx="3758906" cy="3029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4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.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会诊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医生：完成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会诊，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填写结论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8569040" y="3954068"/>
            <a:ext cx="361488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完成：生成会诊费（执行）</a:t>
            </a:r>
            <a:endParaRPr lang="en-US" altLang="zh-CN" sz="1600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取消完成：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作废</a:t>
            </a: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会诊费（作废）</a:t>
            </a:r>
            <a:endParaRPr lang="zh-CN" altLang="en-US" sz="16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942298" y="4133110"/>
            <a:ext cx="3145461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2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.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会诊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医生：接收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会诊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942298" y="4530432"/>
            <a:ext cx="4032448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接收，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会诊申请医嘱</a:t>
            </a: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状态变执行</a:t>
            </a:r>
            <a:endParaRPr lang="en-US" altLang="zh-CN" sz="1600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取消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接收</a:t>
            </a: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，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会诊申请医嘱</a:t>
            </a: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状态变</a:t>
            </a: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核实</a:t>
            </a:r>
            <a:endParaRPr lang="en-US" altLang="zh-CN" sz="1600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4143920" y="5929705"/>
            <a:ext cx="4930866" cy="3029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6. 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会诊医生、临床医生  双方进行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会诊评价</a:t>
            </a:r>
          </a:p>
        </p:txBody>
      </p:sp>
      <p:sp>
        <p:nvSpPr>
          <p:cNvPr id="25" name="Shape 446"/>
          <p:cNvSpPr/>
          <p:nvPr/>
        </p:nvSpPr>
        <p:spPr>
          <a:xfrm rot="1044877">
            <a:off x="6729928" y="3825609"/>
            <a:ext cx="924944" cy="360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745" extrusionOk="0">
                <a:moveTo>
                  <a:pt x="16670" y="7868"/>
                </a:moveTo>
                <a:cubicBezTo>
                  <a:pt x="13000" y="7210"/>
                  <a:pt x="9745" y="4282"/>
                  <a:pt x="7354" y="0"/>
                </a:cubicBezTo>
                <a:lnTo>
                  <a:pt x="0" y="10544"/>
                </a:lnTo>
                <a:cubicBezTo>
                  <a:pt x="8373" y="21600"/>
                  <a:pt x="21600" y="7336"/>
                  <a:pt x="21600" y="7336"/>
                </a:cubicBezTo>
                <a:cubicBezTo>
                  <a:pt x="20026" y="7970"/>
                  <a:pt x="18366" y="8172"/>
                  <a:pt x="16670" y="7868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6" name="Shape 447"/>
          <p:cNvSpPr/>
          <p:nvPr/>
        </p:nvSpPr>
        <p:spPr>
          <a:xfrm rot="1044877">
            <a:off x="6897563" y="2796502"/>
            <a:ext cx="598519" cy="70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5" y="4825"/>
                </a:moveTo>
                <a:cubicBezTo>
                  <a:pt x="12124" y="7861"/>
                  <a:pt x="6738" y="9319"/>
                  <a:pt x="1452" y="9268"/>
                </a:cubicBezTo>
                <a:lnTo>
                  <a:pt x="0" y="21600"/>
                </a:lnTo>
                <a:cubicBezTo>
                  <a:pt x="16054" y="19706"/>
                  <a:pt x="21600" y="0"/>
                  <a:pt x="21600" y="0"/>
                </a:cubicBezTo>
                <a:cubicBezTo>
                  <a:pt x="20275" y="1785"/>
                  <a:pt x="18590" y="3421"/>
                  <a:pt x="16545" y="4825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7" name="Shape 448"/>
          <p:cNvSpPr/>
          <p:nvPr/>
        </p:nvSpPr>
        <p:spPr>
          <a:xfrm rot="1044877">
            <a:off x="4609671" y="2977693"/>
            <a:ext cx="924943" cy="36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744" extrusionOk="0">
                <a:moveTo>
                  <a:pt x="4930" y="6876"/>
                </a:moveTo>
                <a:cubicBezTo>
                  <a:pt x="8600" y="7534"/>
                  <a:pt x="11855" y="10462"/>
                  <a:pt x="14246" y="14744"/>
                </a:cubicBezTo>
                <a:lnTo>
                  <a:pt x="21600" y="4201"/>
                </a:lnTo>
                <a:cubicBezTo>
                  <a:pt x="13227" y="-6856"/>
                  <a:pt x="0" y="7408"/>
                  <a:pt x="0" y="7408"/>
                </a:cubicBezTo>
                <a:cubicBezTo>
                  <a:pt x="1574" y="6775"/>
                  <a:pt x="3234" y="6571"/>
                  <a:pt x="4930" y="6876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8" name="Shape 449"/>
          <p:cNvSpPr/>
          <p:nvPr/>
        </p:nvSpPr>
        <p:spPr>
          <a:xfrm rot="1044877">
            <a:off x="4760705" y="3647805"/>
            <a:ext cx="598519" cy="70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55" y="16775"/>
                </a:moveTo>
                <a:cubicBezTo>
                  <a:pt x="9476" y="13739"/>
                  <a:pt x="14862" y="12281"/>
                  <a:pt x="20148" y="12332"/>
                </a:cubicBezTo>
                <a:lnTo>
                  <a:pt x="21600" y="0"/>
                </a:lnTo>
                <a:cubicBezTo>
                  <a:pt x="5546" y="1894"/>
                  <a:pt x="0" y="21600"/>
                  <a:pt x="0" y="21600"/>
                </a:cubicBezTo>
                <a:cubicBezTo>
                  <a:pt x="1325" y="19815"/>
                  <a:pt x="3010" y="18179"/>
                  <a:pt x="5055" y="16775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9" name="Shape 450"/>
          <p:cNvSpPr/>
          <p:nvPr/>
        </p:nvSpPr>
        <p:spPr>
          <a:xfrm rot="1044877">
            <a:off x="5208062" y="4184674"/>
            <a:ext cx="360792" cy="92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745" h="21600" extrusionOk="0">
                <a:moveTo>
                  <a:pt x="6877" y="16670"/>
                </a:moveTo>
                <a:cubicBezTo>
                  <a:pt x="7535" y="13000"/>
                  <a:pt x="10463" y="9744"/>
                  <a:pt x="14745" y="7353"/>
                </a:cubicBezTo>
                <a:lnTo>
                  <a:pt x="4202" y="0"/>
                </a:lnTo>
                <a:cubicBezTo>
                  <a:pt x="-6855" y="8373"/>
                  <a:pt x="7409" y="21600"/>
                  <a:pt x="7409" y="21600"/>
                </a:cubicBezTo>
                <a:cubicBezTo>
                  <a:pt x="6775" y="20026"/>
                  <a:pt x="6572" y="18367"/>
                  <a:pt x="6877" y="1667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0" name="Shape 451"/>
          <p:cNvSpPr/>
          <p:nvPr/>
        </p:nvSpPr>
        <p:spPr>
          <a:xfrm rot="1044877">
            <a:off x="6189917" y="4357112"/>
            <a:ext cx="709510" cy="598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5" y="16546"/>
                </a:moveTo>
                <a:cubicBezTo>
                  <a:pt x="13739" y="12124"/>
                  <a:pt x="12280" y="6739"/>
                  <a:pt x="12332" y="1452"/>
                </a:cubicBezTo>
                <a:lnTo>
                  <a:pt x="0" y="0"/>
                </a:lnTo>
                <a:cubicBezTo>
                  <a:pt x="1894" y="16053"/>
                  <a:pt x="21600" y="21600"/>
                  <a:pt x="21600" y="21600"/>
                </a:cubicBezTo>
                <a:cubicBezTo>
                  <a:pt x="19815" y="20276"/>
                  <a:pt x="18178" y="18590"/>
                  <a:pt x="16775" y="16546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1" name="Shape 452"/>
          <p:cNvSpPr/>
          <p:nvPr/>
        </p:nvSpPr>
        <p:spPr>
          <a:xfrm>
            <a:off x="5820386" y="3326165"/>
            <a:ext cx="609616" cy="609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95" y="15576"/>
                </a:moveTo>
                <a:cubicBezTo>
                  <a:pt x="12143" y="16865"/>
                  <a:pt x="9843" y="18851"/>
                  <a:pt x="8177" y="21277"/>
                </a:cubicBezTo>
                <a:cubicBezTo>
                  <a:pt x="9016" y="21487"/>
                  <a:pt x="9894" y="21600"/>
                  <a:pt x="10799" y="21600"/>
                </a:cubicBezTo>
                <a:cubicBezTo>
                  <a:pt x="12428" y="21600"/>
                  <a:pt x="13971" y="21237"/>
                  <a:pt x="15356" y="20591"/>
                </a:cubicBezTo>
                <a:cubicBezTo>
                  <a:pt x="15579" y="19502"/>
                  <a:pt x="15697" y="18376"/>
                  <a:pt x="15697" y="17223"/>
                </a:cubicBezTo>
                <a:cubicBezTo>
                  <a:pt x="15697" y="16807"/>
                  <a:pt x="15678" y="16393"/>
                  <a:pt x="15646" y="15985"/>
                </a:cubicBezTo>
                <a:cubicBezTo>
                  <a:pt x="15369" y="15896"/>
                  <a:pt x="15114" y="15759"/>
                  <a:pt x="14895" y="15576"/>
                </a:cubicBezTo>
                <a:close/>
                <a:moveTo>
                  <a:pt x="18049" y="2795"/>
                </a:moveTo>
                <a:cubicBezTo>
                  <a:pt x="16317" y="2963"/>
                  <a:pt x="14665" y="3399"/>
                  <a:pt x="13127" y="4049"/>
                </a:cubicBezTo>
                <a:cubicBezTo>
                  <a:pt x="13134" y="4126"/>
                  <a:pt x="13139" y="4202"/>
                  <a:pt x="13139" y="4280"/>
                </a:cubicBezTo>
                <a:cubicBezTo>
                  <a:pt x="13139" y="4643"/>
                  <a:pt x="13052" y="4984"/>
                  <a:pt x="12903" y="5288"/>
                </a:cubicBezTo>
                <a:cubicBezTo>
                  <a:pt x="14442" y="7095"/>
                  <a:pt x="15635" y="9197"/>
                  <a:pt x="16388" y="11500"/>
                </a:cubicBezTo>
                <a:cubicBezTo>
                  <a:pt x="17324" y="11518"/>
                  <a:pt x="18122" y="12089"/>
                  <a:pt x="18466" y="12902"/>
                </a:cubicBezTo>
                <a:cubicBezTo>
                  <a:pt x="19506" y="12797"/>
                  <a:pt x="20518" y="12597"/>
                  <a:pt x="21492" y="12311"/>
                </a:cubicBezTo>
                <a:cubicBezTo>
                  <a:pt x="21563" y="11818"/>
                  <a:pt x="21600" y="11313"/>
                  <a:pt x="21600" y="10800"/>
                </a:cubicBezTo>
                <a:cubicBezTo>
                  <a:pt x="21599" y="7626"/>
                  <a:pt x="20230" y="4770"/>
                  <a:pt x="18049" y="2795"/>
                </a:cubicBezTo>
                <a:close/>
                <a:moveTo>
                  <a:pt x="13739" y="14350"/>
                </a:moveTo>
                <a:cubicBezTo>
                  <a:pt x="11072" y="13907"/>
                  <a:pt x="8601" y="12889"/>
                  <a:pt x="6449" y="11434"/>
                </a:cubicBezTo>
                <a:cubicBezTo>
                  <a:pt x="6099" y="11648"/>
                  <a:pt x="5689" y="11773"/>
                  <a:pt x="5251" y="11773"/>
                </a:cubicBezTo>
                <a:cubicBezTo>
                  <a:pt x="5087" y="11773"/>
                  <a:pt x="4931" y="11756"/>
                  <a:pt x="4779" y="11725"/>
                </a:cubicBezTo>
                <a:cubicBezTo>
                  <a:pt x="3749" y="13676"/>
                  <a:pt x="3091" y="15853"/>
                  <a:pt x="2902" y="18163"/>
                </a:cubicBezTo>
                <a:cubicBezTo>
                  <a:pt x="3930" y="19266"/>
                  <a:pt x="5183" y="20154"/>
                  <a:pt x="6593" y="20751"/>
                </a:cubicBezTo>
                <a:cubicBezTo>
                  <a:pt x="8345" y="18059"/>
                  <a:pt x="10791" y="15834"/>
                  <a:pt x="13739" y="14350"/>
                </a:cubicBezTo>
                <a:close/>
                <a:moveTo>
                  <a:pt x="17257" y="15907"/>
                </a:moveTo>
                <a:cubicBezTo>
                  <a:pt x="17287" y="16343"/>
                  <a:pt x="17305" y="16781"/>
                  <a:pt x="17305" y="17223"/>
                </a:cubicBezTo>
                <a:cubicBezTo>
                  <a:pt x="17305" y="18003"/>
                  <a:pt x="17255" y="18771"/>
                  <a:pt x="17162" y="19525"/>
                </a:cubicBezTo>
                <a:cubicBezTo>
                  <a:pt x="18993" y="18189"/>
                  <a:pt x="20388" y="16288"/>
                  <a:pt x="21091" y="14080"/>
                </a:cubicBezTo>
                <a:cubicBezTo>
                  <a:pt x="20257" y="14282"/>
                  <a:pt x="19403" y="14426"/>
                  <a:pt x="18530" y="14508"/>
                </a:cubicBezTo>
                <a:cubicBezTo>
                  <a:pt x="18327" y="15139"/>
                  <a:pt x="17859" y="15646"/>
                  <a:pt x="17257" y="15907"/>
                </a:cubicBezTo>
                <a:close/>
                <a:moveTo>
                  <a:pt x="14276" y="12805"/>
                </a:moveTo>
                <a:cubicBezTo>
                  <a:pt x="14419" y="12507"/>
                  <a:pt x="14622" y="12243"/>
                  <a:pt x="14874" y="12035"/>
                </a:cubicBezTo>
                <a:cubicBezTo>
                  <a:pt x="14195" y="9949"/>
                  <a:pt x="13121" y="8039"/>
                  <a:pt x="11737" y="6396"/>
                </a:cubicBezTo>
                <a:cubicBezTo>
                  <a:pt x="11463" y="6514"/>
                  <a:pt x="11160" y="6577"/>
                  <a:pt x="10841" y="6577"/>
                </a:cubicBezTo>
                <a:cubicBezTo>
                  <a:pt x="10342" y="6577"/>
                  <a:pt x="9882" y="6417"/>
                  <a:pt x="9506" y="6149"/>
                </a:cubicBezTo>
                <a:cubicBezTo>
                  <a:pt x="8672" y="6781"/>
                  <a:pt x="7901" y="7491"/>
                  <a:pt x="7200" y="8265"/>
                </a:cubicBezTo>
                <a:cubicBezTo>
                  <a:pt x="7421" y="8616"/>
                  <a:pt x="7549" y="9031"/>
                  <a:pt x="7549" y="9475"/>
                </a:cubicBezTo>
                <a:cubicBezTo>
                  <a:pt x="7549" y="9714"/>
                  <a:pt x="7512" y="9945"/>
                  <a:pt x="7444" y="10163"/>
                </a:cubicBezTo>
                <a:cubicBezTo>
                  <a:pt x="9459" y="11509"/>
                  <a:pt x="11779" y="12434"/>
                  <a:pt x="14276" y="12805"/>
                </a:cubicBezTo>
                <a:close/>
                <a:moveTo>
                  <a:pt x="10842" y="1983"/>
                </a:moveTo>
                <a:cubicBezTo>
                  <a:pt x="11448" y="1983"/>
                  <a:pt x="11998" y="2218"/>
                  <a:pt x="12410" y="2604"/>
                </a:cubicBezTo>
                <a:cubicBezTo>
                  <a:pt x="13609" y="2088"/>
                  <a:pt x="14870" y="1691"/>
                  <a:pt x="16184" y="1439"/>
                </a:cubicBezTo>
                <a:cubicBezTo>
                  <a:pt x="14598" y="525"/>
                  <a:pt x="12760" y="0"/>
                  <a:pt x="10799" y="0"/>
                </a:cubicBezTo>
                <a:cubicBezTo>
                  <a:pt x="9463" y="0"/>
                  <a:pt x="8183" y="245"/>
                  <a:pt x="7001" y="690"/>
                </a:cubicBezTo>
                <a:cubicBezTo>
                  <a:pt x="7938" y="1154"/>
                  <a:pt x="8833" y="1694"/>
                  <a:pt x="9673" y="2304"/>
                </a:cubicBezTo>
                <a:cubicBezTo>
                  <a:pt x="10017" y="2100"/>
                  <a:pt x="10415" y="1983"/>
                  <a:pt x="10842" y="1983"/>
                </a:cubicBezTo>
                <a:close/>
                <a:moveTo>
                  <a:pt x="2953" y="9475"/>
                </a:moveTo>
                <a:cubicBezTo>
                  <a:pt x="2953" y="9153"/>
                  <a:pt x="3021" y="8845"/>
                  <a:pt x="3140" y="8568"/>
                </a:cubicBezTo>
                <a:cubicBezTo>
                  <a:pt x="2402" y="7756"/>
                  <a:pt x="1735" y="6882"/>
                  <a:pt x="1150" y="5952"/>
                </a:cubicBezTo>
                <a:cubicBezTo>
                  <a:pt x="417" y="7409"/>
                  <a:pt x="0" y="9057"/>
                  <a:pt x="0" y="10801"/>
                </a:cubicBezTo>
                <a:cubicBezTo>
                  <a:pt x="0" y="12819"/>
                  <a:pt x="556" y="14708"/>
                  <a:pt x="1520" y="16324"/>
                </a:cubicBezTo>
                <a:cubicBezTo>
                  <a:pt x="1865" y="14382"/>
                  <a:pt x="2519" y="12546"/>
                  <a:pt x="3421" y="10863"/>
                </a:cubicBezTo>
                <a:cubicBezTo>
                  <a:pt x="3128" y="10478"/>
                  <a:pt x="2953" y="9996"/>
                  <a:pt x="2953" y="9475"/>
                </a:cubicBezTo>
                <a:close/>
                <a:moveTo>
                  <a:pt x="5252" y="7178"/>
                </a:moveTo>
                <a:cubicBezTo>
                  <a:pt x="5486" y="7178"/>
                  <a:pt x="5714" y="7212"/>
                  <a:pt x="5928" y="7279"/>
                </a:cubicBezTo>
                <a:cubicBezTo>
                  <a:pt x="6738" y="6372"/>
                  <a:pt x="7636" y="5546"/>
                  <a:pt x="8608" y="4814"/>
                </a:cubicBezTo>
                <a:cubicBezTo>
                  <a:pt x="8567" y="4643"/>
                  <a:pt x="8545" y="4463"/>
                  <a:pt x="8545" y="4280"/>
                </a:cubicBezTo>
                <a:cubicBezTo>
                  <a:pt x="8545" y="4025"/>
                  <a:pt x="8587" y="3780"/>
                  <a:pt x="8664" y="3551"/>
                </a:cubicBezTo>
                <a:cubicBezTo>
                  <a:pt x="7574" y="2771"/>
                  <a:pt x="6390" y="2115"/>
                  <a:pt x="5130" y="1609"/>
                </a:cubicBezTo>
                <a:cubicBezTo>
                  <a:pt x="3950" y="2339"/>
                  <a:pt x="2920" y="3289"/>
                  <a:pt x="2099" y="4404"/>
                </a:cubicBezTo>
                <a:cubicBezTo>
                  <a:pt x="2708" y="5484"/>
                  <a:pt x="3432" y="6490"/>
                  <a:pt x="4256" y="7406"/>
                </a:cubicBezTo>
                <a:cubicBezTo>
                  <a:pt x="4557" y="7261"/>
                  <a:pt x="4893" y="7178"/>
                  <a:pt x="5252" y="7178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1824" tIns="21824" rIns="21824" bIns="21824" anchor="ctr"/>
          <a:lstStyle/>
          <a:p>
            <a:pPr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cs typeface="Arial" panose="020B0604020202020204" pitchFamily="34" charset="0"/>
              <a:sym typeface="PangMenZhengDao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251390" y="1340007"/>
            <a:ext cx="726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发送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—&gt;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接收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—&gt;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完成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—&gt;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评价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—&gt;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确认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—&gt;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评价</a:t>
            </a:r>
          </a:p>
        </p:txBody>
      </p:sp>
      <p:sp>
        <p:nvSpPr>
          <p:cNvPr id="2" name="矩形 1"/>
          <p:cNvSpPr/>
          <p:nvPr/>
        </p:nvSpPr>
        <p:spPr>
          <a:xfrm>
            <a:off x="911448" y="2804242"/>
            <a:ext cx="38959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生成</a:t>
            </a:r>
            <a:r>
              <a:rPr lang="en-US" altLang="zh-CN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费用会诊申请</a:t>
            </a: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医嘱（核实）</a:t>
            </a:r>
            <a:endParaRPr lang="en-US" altLang="zh-CN" sz="1600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授权病历和录医嘱权限</a:t>
            </a:r>
            <a:endParaRPr lang="zh-CN" altLang="en-US" sz="16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Rounded Rectangle 2"/>
          <p:cNvSpPr/>
          <p:nvPr/>
        </p:nvSpPr>
        <p:spPr>
          <a:xfrm>
            <a:off x="725771" y="908720"/>
            <a:ext cx="618924" cy="61892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40" name="AutoShape 6"/>
          <p:cNvSpPr/>
          <p:nvPr/>
        </p:nvSpPr>
        <p:spPr bwMode="auto">
          <a:xfrm>
            <a:off x="911448" y="1092437"/>
            <a:ext cx="247570" cy="247570"/>
          </a:xfrm>
          <a:custGeom>
            <a:avLst/>
            <a:gdLst>
              <a:gd name="T0" fmla="*/ 357417 w 21600"/>
              <a:gd name="T1" fmla="*/ 0 h 21600"/>
              <a:gd name="T2" fmla="*/ 374086 w 21600"/>
              <a:gd name="T3" fmla="*/ 8396 h 21600"/>
              <a:gd name="T4" fmla="*/ 381000 w 21600"/>
              <a:gd name="T5" fmla="*/ 28504 h 21600"/>
              <a:gd name="T6" fmla="*/ 381000 w 21600"/>
              <a:gd name="T7" fmla="*/ 352496 h 21600"/>
              <a:gd name="T8" fmla="*/ 374086 w 21600"/>
              <a:gd name="T9" fmla="*/ 372551 h 21600"/>
              <a:gd name="T10" fmla="*/ 357417 w 21600"/>
              <a:gd name="T11" fmla="*/ 381000 h 21600"/>
              <a:gd name="T12" fmla="*/ 24183 w 21600"/>
              <a:gd name="T13" fmla="*/ 381000 h 21600"/>
              <a:gd name="T14" fmla="*/ 7250 w 21600"/>
              <a:gd name="T15" fmla="*/ 372551 h 21600"/>
              <a:gd name="T16" fmla="*/ 0 w 21600"/>
              <a:gd name="T17" fmla="*/ 352496 h 21600"/>
              <a:gd name="T18" fmla="*/ 0 w 21600"/>
              <a:gd name="T19" fmla="*/ 28504 h 21600"/>
              <a:gd name="T20" fmla="*/ 7250 w 21600"/>
              <a:gd name="T21" fmla="*/ 8396 h 21600"/>
              <a:gd name="T22" fmla="*/ 24183 w 21600"/>
              <a:gd name="T23" fmla="*/ 0 h 21600"/>
              <a:gd name="T24" fmla="*/ 357417 w 21600"/>
              <a:gd name="T25" fmla="*/ 0 h 21600"/>
              <a:gd name="T26" fmla="*/ 349356 w 21600"/>
              <a:gd name="T27" fmla="*/ 38135 h 21600"/>
              <a:gd name="T28" fmla="*/ 31821 w 21600"/>
              <a:gd name="T29" fmla="*/ 38135 h 21600"/>
              <a:gd name="T30" fmla="*/ 31821 w 21600"/>
              <a:gd name="T31" fmla="*/ 342759 h 21600"/>
              <a:gd name="T32" fmla="*/ 349356 w 21600"/>
              <a:gd name="T33" fmla="*/ 342759 h 21600"/>
              <a:gd name="T34" fmla="*/ 349356 w 21600"/>
              <a:gd name="T35" fmla="*/ 38135 h 21600"/>
              <a:gd name="T36" fmla="*/ 105445 w 21600"/>
              <a:gd name="T37" fmla="*/ 315507 h 21600"/>
              <a:gd name="T38" fmla="*/ 63482 w 21600"/>
              <a:gd name="T39" fmla="*/ 315507 h 21600"/>
              <a:gd name="T40" fmla="*/ 63482 w 21600"/>
              <a:gd name="T41" fmla="*/ 225496 h 21600"/>
              <a:gd name="T42" fmla="*/ 105445 w 21600"/>
              <a:gd name="T43" fmla="*/ 225496 h 21600"/>
              <a:gd name="T44" fmla="*/ 105445 w 21600"/>
              <a:gd name="T45" fmla="*/ 315507 h 21600"/>
              <a:gd name="T46" fmla="*/ 175719 w 21600"/>
              <a:gd name="T47" fmla="*/ 315507 h 21600"/>
              <a:gd name="T48" fmla="*/ 134161 w 21600"/>
              <a:gd name="T49" fmla="*/ 315507 h 21600"/>
              <a:gd name="T50" fmla="*/ 134161 w 21600"/>
              <a:gd name="T51" fmla="*/ 123014 h 21600"/>
              <a:gd name="T52" fmla="*/ 175719 w 21600"/>
              <a:gd name="T53" fmla="*/ 123014 h 21600"/>
              <a:gd name="T54" fmla="*/ 175719 w 21600"/>
              <a:gd name="T55" fmla="*/ 315507 h 21600"/>
              <a:gd name="T56" fmla="*/ 247262 w 21600"/>
              <a:gd name="T57" fmla="*/ 315507 h 21600"/>
              <a:gd name="T58" fmla="*/ 205281 w 21600"/>
              <a:gd name="T59" fmla="*/ 315507 h 21600"/>
              <a:gd name="T60" fmla="*/ 205281 w 21600"/>
              <a:gd name="T61" fmla="*/ 168663 h 21600"/>
              <a:gd name="T62" fmla="*/ 247262 w 21600"/>
              <a:gd name="T63" fmla="*/ 168663 h 21600"/>
              <a:gd name="T64" fmla="*/ 247262 w 21600"/>
              <a:gd name="T65" fmla="*/ 315507 h 21600"/>
              <a:gd name="T66" fmla="*/ 317518 w 21600"/>
              <a:gd name="T67" fmla="*/ 315507 h 21600"/>
              <a:gd name="T68" fmla="*/ 275555 w 21600"/>
              <a:gd name="T69" fmla="*/ 315507 h 21600"/>
              <a:gd name="T70" fmla="*/ 275555 w 21600"/>
              <a:gd name="T71" fmla="*/ 86783 h 21600"/>
              <a:gd name="T72" fmla="*/ 317518 w 21600"/>
              <a:gd name="T73" fmla="*/ 86783 h 21600"/>
              <a:gd name="T74" fmla="*/ 317518 w 21600"/>
              <a:gd name="T75" fmla="*/ 315507 h 21600"/>
              <a:gd name="T76" fmla="*/ 317518 w 21600"/>
              <a:gd name="T77" fmla="*/ 315507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6"/>
                </a:cubicBezTo>
                <a:cubicBezTo>
                  <a:pt x="21470" y="796"/>
                  <a:pt x="21600" y="1175"/>
                  <a:pt x="21600" y="1616"/>
                </a:cubicBezTo>
                <a:lnTo>
                  <a:pt x="21600" y="19984"/>
                </a:lnTo>
                <a:cubicBezTo>
                  <a:pt x="21600" y="20419"/>
                  <a:pt x="21470" y="20804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71" y="21600"/>
                </a:lnTo>
                <a:cubicBezTo>
                  <a:pt x="1004" y="21600"/>
                  <a:pt x="683" y="21441"/>
                  <a:pt x="411" y="21121"/>
                </a:cubicBezTo>
                <a:cubicBezTo>
                  <a:pt x="137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5"/>
                  <a:pt x="137" y="796"/>
                  <a:pt x="411" y="476"/>
                </a:cubicBezTo>
                <a:cubicBezTo>
                  <a:pt x="683" y="159"/>
                  <a:pt x="1004" y="0"/>
                  <a:pt x="1371" y="0"/>
                </a:cubicBezTo>
                <a:lnTo>
                  <a:pt x="20263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9" y="17887"/>
                </a:lnTo>
                <a:lnTo>
                  <a:pt x="3599" y="12784"/>
                </a:lnTo>
                <a:lnTo>
                  <a:pt x="5978" y="12784"/>
                </a:lnTo>
                <a:lnTo>
                  <a:pt x="5978" y="17887"/>
                </a:lnTo>
                <a:close/>
                <a:moveTo>
                  <a:pt x="9962" y="17887"/>
                </a:moveTo>
                <a:lnTo>
                  <a:pt x="7606" y="17887"/>
                </a:lnTo>
                <a:lnTo>
                  <a:pt x="7606" y="6974"/>
                </a:lnTo>
                <a:lnTo>
                  <a:pt x="9962" y="6974"/>
                </a:lnTo>
                <a:lnTo>
                  <a:pt x="9962" y="17887"/>
                </a:lnTo>
                <a:close/>
                <a:moveTo>
                  <a:pt x="14018" y="17887"/>
                </a:moveTo>
                <a:lnTo>
                  <a:pt x="11638" y="17887"/>
                </a:lnTo>
                <a:lnTo>
                  <a:pt x="11638" y="9562"/>
                </a:lnTo>
                <a:lnTo>
                  <a:pt x="14018" y="9562"/>
                </a:lnTo>
                <a:lnTo>
                  <a:pt x="14018" y="17887"/>
                </a:lnTo>
                <a:close/>
                <a:moveTo>
                  <a:pt x="18001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1" y="4920"/>
                </a:lnTo>
                <a:lnTo>
                  <a:pt x="18001" y="17887"/>
                </a:lnTo>
                <a:close/>
                <a:moveTo>
                  <a:pt x="18001" y="17887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1618766" y="1353935"/>
            <a:ext cx="1312880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rgbClr val="FFC000"/>
                </a:solidFill>
                <a:latin typeface="+mj-ea"/>
                <a:ea typeface="+mj-ea"/>
                <a:sym typeface="PangMenZhengDao" panose="02010600030101010101" pitchFamily="2" charset="-122"/>
              </a:rPr>
              <a:t>会诊状态</a:t>
            </a:r>
          </a:p>
        </p:txBody>
      </p:sp>
      <p:sp>
        <p:nvSpPr>
          <p:cNvPr id="42" name="文本占位符 1"/>
          <p:cNvSpPr txBox="1"/>
          <p:nvPr/>
        </p:nvSpPr>
        <p:spPr>
          <a:xfrm>
            <a:off x="1109979" y="56207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</a:t>
            </a:r>
          </a:p>
        </p:txBody>
      </p:sp>
      <p:sp>
        <p:nvSpPr>
          <p:cNvPr id="33" name="TextBox 13"/>
          <p:cNvSpPr txBox="1"/>
          <p:nvPr/>
        </p:nvSpPr>
        <p:spPr>
          <a:xfrm>
            <a:off x="8326251" y="2354381"/>
            <a:ext cx="3145461" cy="7201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3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.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会诊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</a:rPr>
              <a:t>医生：到达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3.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会诊医生：暂存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930879" y="5447778"/>
            <a:ext cx="2657499" cy="7848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spc="300" dirty="0" smtClean="0">
                <a:solidFill>
                  <a:srgbClr val="FFC000"/>
                </a:solidFill>
                <a:latin typeface="+mj-ea"/>
                <a:ea typeface="+mj-ea"/>
              </a:rPr>
              <a:t>拒绝接收</a:t>
            </a:r>
            <a:r>
              <a:rPr lang="en-US" altLang="zh-CN" sz="1800" b="1" spc="300" dirty="0" smtClean="0">
                <a:solidFill>
                  <a:srgbClr val="FFC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zh-CN" altLang="en-US" sz="1800" b="1" spc="300" dirty="0" smtClean="0">
                <a:solidFill>
                  <a:srgbClr val="FFC000"/>
                </a:solidFill>
                <a:latin typeface="+mj-ea"/>
                <a:ea typeface="+mj-ea"/>
                <a:sym typeface="Wingdings" panose="05000000000000000000" pitchFamily="2" charset="2"/>
              </a:rPr>
              <a:t>取消会诊</a:t>
            </a:r>
            <a:endParaRPr lang="en-US" altLang="zh-CN" sz="1800" b="1" spc="300" dirty="0" smtClean="0">
              <a:solidFill>
                <a:srgbClr val="FFC00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会诊医生   </a:t>
            </a:r>
            <a:r>
              <a:rPr lang="zh-CN" altLang="en-US" sz="1600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sym typeface="Wingdings" panose="05000000000000000000" pitchFamily="2" charset="2"/>
              </a:rPr>
              <a:t>临床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sym typeface="Wingdings" panose="05000000000000000000" pitchFamily="2" charset="2"/>
              </a:rPr>
              <a:t>医生</a:t>
            </a:r>
            <a:endParaRPr lang="en-US" altLang="zh-CN" sz="1600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28833" y="1610741"/>
            <a:ext cx="317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会诊申请 和  会诊费</a:t>
            </a:r>
          </a:p>
        </p:txBody>
      </p:sp>
      <p:sp>
        <p:nvSpPr>
          <p:cNvPr id="5" name="Oval 35"/>
          <p:cNvSpPr/>
          <p:nvPr/>
        </p:nvSpPr>
        <p:spPr bwMode="auto">
          <a:xfrm>
            <a:off x="803615" y="1532313"/>
            <a:ext cx="630266" cy="6287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6" name="AutoShape 36"/>
          <p:cNvSpPr/>
          <p:nvPr/>
        </p:nvSpPr>
        <p:spPr bwMode="auto">
          <a:xfrm>
            <a:off x="998567" y="1719436"/>
            <a:ext cx="250540" cy="244277"/>
          </a:xfrm>
          <a:custGeom>
            <a:avLst/>
            <a:gdLst>
              <a:gd name="T0" fmla="*/ 15451 w 20391"/>
              <a:gd name="T1" fmla="*/ 1380 h 20390"/>
              <a:gd name="T2" fmla="*/ 10196 w 20391"/>
              <a:gd name="T3" fmla="*/ 1380 h 20390"/>
              <a:gd name="T4" fmla="*/ 4941 w 20391"/>
              <a:gd name="T5" fmla="*/ 1380 h 20390"/>
              <a:gd name="T6" fmla="*/ 88 w 20391"/>
              <a:gd name="T7" fmla="*/ 3634 h 20390"/>
              <a:gd name="T8" fmla="*/ 6545 w 20391"/>
              <a:gd name="T9" fmla="*/ 11502 h 20390"/>
              <a:gd name="T10" fmla="*/ 9350 w 20391"/>
              <a:gd name="T11" fmla="*/ 13402 h 20390"/>
              <a:gd name="T12" fmla="*/ 8675 w 20391"/>
              <a:gd name="T13" fmla="*/ 18063 h 20390"/>
              <a:gd name="T14" fmla="*/ 5965 w 20391"/>
              <a:gd name="T15" fmla="*/ 20030 h 20390"/>
              <a:gd name="T16" fmla="*/ 5965 w 20391"/>
              <a:gd name="T17" fmla="*/ 20390 h 20390"/>
              <a:gd name="T18" fmla="*/ 10196 w 20391"/>
              <a:gd name="T19" fmla="*/ 20390 h 20390"/>
              <a:gd name="T20" fmla="*/ 14415 w 20391"/>
              <a:gd name="T21" fmla="*/ 20390 h 20390"/>
              <a:gd name="T22" fmla="*/ 14415 w 20391"/>
              <a:gd name="T23" fmla="*/ 20030 h 20390"/>
              <a:gd name="T24" fmla="*/ 11711 w 20391"/>
              <a:gd name="T25" fmla="*/ 18063 h 20390"/>
              <a:gd name="T26" fmla="*/ 11036 w 20391"/>
              <a:gd name="T27" fmla="*/ 13402 h 20390"/>
              <a:gd name="T28" fmla="*/ 13847 w 20391"/>
              <a:gd name="T29" fmla="*/ 11508 h 20390"/>
              <a:gd name="T30" fmla="*/ 20304 w 20391"/>
              <a:gd name="T31" fmla="*/ 3634 h 20390"/>
              <a:gd name="T32" fmla="*/ 15451 w 20391"/>
              <a:gd name="T33" fmla="*/ 1380 h 20390"/>
              <a:gd name="T34" fmla="*/ 1586 w 20391"/>
              <a:gd name="T35" fmla="*/ 1539 h 20390"/>
              <a:gd name="T36" fmla="*/ 5207 w 20391"/>
              <a:gd name="T37" fmla="*/ 3512 h 20390"/>
              <a:gd name="T38" fmla="*/ 6101 w 20391"/>
              <a:gd name="T39" fmla="*/ 10005 h 20390"/>
              <a:gd name="T40" fmla="*/ 6231 w 20391"/>
              <a:gd name="T41" fmla="*/ 10793 h 20390"/>
              <a:gd name="T42" fmla="*/ 1586 w 20391"/>
              <a:gd name="T43" fmla="*/ 1539 h 20390"/>
              <a:gd name="T44" fmla="*/ 14167 w 20391"/>
              <a:gd name="T45" fmla="*/ 10793 h 20390"/>
              <a:gd name="T46" fmla="*/ 14291 w 20391"/>
              <a:gd name="T47" fmla="*/ 10005 h 20390"/>
              <a:gd name="T48" fmla="*/ 15185 w 20391"/>
              <a:gd name="T49" fmla="*/ 3512 h 20390"/>
              <a:gd name="T50" fmla="*/ 18812 w 20391"/>
              <a:gd name="T51" fmla="*/ 1539 h 20390"/>
              <a:gd name="T52" fmla="*/ 14167 w 20391"/>
              <a:gd name="T53" fmla="*/ 10793 h 20390"/>
              <a:gd name="T54" fmla="*/ 14167 w 20391"/>
              <a:gd name="T55" fmla="*/ 10793 h 20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391" h="20390">
                <a:moveTo>
                  <a:pt x="15451" y="1380"/>
                </a:moveTo>
                <a:cubicBezTo>
                  <a:pt x="10196" y="1380"/>
                  <a:pt x="10196" y="1380"/>
                  <a:pt x="10196" y="1380"/>
                </a:cubicBezTo>
                <a:cubicBezTo>
                  <a:pt x="4941" y="1380"/>
                  <a:pt x="4941" y="1380"/>
                  <a:pt x="4941" y="1380"/>
                </a:cubicBezTo>
                <a:cubicBezTo>
                  <a:pt x="2953" y="-1210"/>
                  <a:pt x="-604" y="18"/>
                  <a:pt x="88" y="3634"/>
                </a:cubicBezTo>
                <a:cubicBezTo>
                  <a:pt x="923" y="7055"/>
                  <a:pt x="3775" y="9608"/>
                  <a:pt x="6545" y="11502"/>
                </a:cubicBezTo>
                <a:cubicBezTo>
                  <a:pt x="7119" y="12467"/>
                  <a:pt x="8184" y="13157"/>
                  <a:pt x="9350" y="13402"/>
                </a:cubicBezTo>
                <a:cubicBezTo>
                  <a:pt x="9362" y="13884"/>
                  <a:pt x="9403" y="16792"/>
                  <a:pt x="8675" y="18063"/>
                </a:cubicBezTo>
                <a:cubicBezTo>
                  <a:pt x="8101" y="18979"/>
                  <a:pt x="5965" y="20030"/>
                  <a:pt x="5965" y="20030"/>
                </a:cubicBezTo>
                <a:cubicBezTo>
                  <a:pt x="5965" y="20390"/>
                  <a:pt x="5965" y="20390"/>
                  <a:pt x="5965" y="20390"/>
                </a:cubicBezTo>
                <a:cubicBezTo>
                  <a:pt x="10196" y="20390"/>
                  <a:pt x="10196" y="20390"/>
                  <a:pt x="10196" y="20390"/>
                </a:cubicBezTo>
                <a:cubicBezTo>
                  <a:pt x="14415" y="20390"/>
                  <a:pt x="14415" y="20390"/>
                  <a:pt x="14415" y="20390"/>
                </a:cubicBezTo>
                <a:cubicBezTo>
                  <a:pt x="14415" y="20030"/>
                  <a:pt x="14415" y="20030"/>
                  <a:pt x="14415" y="20030"/>
                </a:cubicBezTo>
                <a:cubicBezTo>
                  <a:pt x="14415" y="20030"/>
                  <a:pt x="12285" y="18985"/>
                  <a:pt x="11711" y="18063"/>
                </a:cubicBezTo>
                <a:cubicBezTo>
                  <a:pt x="10983" y="16792"/>
                  <a:pt x="11030" y="13890"/>
                  <a:pt x="11036" y="13402"/>
                </a:cubicBezTo>
                <a:cubicBezTo>
                  <a:pt x="12202" y="13157"/>
                  <a:pt x="13273" y="12473"/>
                  <a:pt x="13847" y="11508"/>
                </a:cubicBezTo>
                <a:cubicBezTo>
                  <a:pt x="16617" y="9608"/>
                  <a:pt x="19469" y="7055"/>
                  <a:pt x="20304" y="3634"/>
                </a:cubicBezTo>
                <a:cubicBezTo>
                  <a:pt x="20996" y="18"/>
                  <a:pt x="17439" y="-1210"/>
                  <a:pt x="15451" y="1380"/>
                </a:cubicBezTo>
                <a:close/>
                <a:moveTo>
                  <a:pt x="1586" y="1539"/>
                </a:moveTo>
                <a:cubicBezTo>
                  <a:pt x="3231" y="555"/>
                  <a:pt x="4657" y="2541"/>
                  <a:pt x="5207" y="3512"/>
                </a:cubicBezTo>
                <a:cubicBezTo>
                  <a:pt x="5580" y="5290"/>
                  <a:pt x="6042" y="7873"/>
                  <a:pt x="6101" y="10005"/>
                </a:cubicBezTo>
                <a:cubicBezTo>
                  <a:pt x="6113" y="10280"/>
                  <a:pt x="6154" y="10543"/>
                  <a:pt x="6231" y="10793"/>
                </a:cubicBezTo>
                <a:cubicBezTo>
                  <a:pt x="810" y="7067"/>
                  <a:pt x="159" y="2388"/>
                  <a:pt x="1586" y="1539"/>
                </a:cubicBezTo>
                <a:close/>
                <a:moveTo>
                  <a:pt x="14167" y="10793"/>
                </a:moveTo>
                <a:cubicBezTo>
                  <a:pt x="14238" y="10543"/>
                  <a:pt x="14285" y="10280"/>
                  <a:pt x="14291" y="10005"/>
                </a:cubicBezTo>
                <a:cubicBezTo>
                  <a:pt x="14350" y="7873"/>
                  <a:pt x="14812" y="5290"/>
                  <a:pt x="15185" y="3512"/>
                </a:cubicBezTo>
                <a:cubicBezTo>
                  <a:pt x="15735" y="2541"/>
                  <a:pt x="17161" y="555"/>
                  <a:pt x="18812" y="1539"/>
                </a:cubicBezTo>
                <a:cubicBezTo>
                  <a:pt x="20239" y="2388"/>
                  <a:pt x="19588" y="7067"/>
                  <a:pt x="14167" y="10793"/>
                </a:cubicBezTo>
                <a:close/>
                <a:moveTo>
                  <a:pt x="14167" y="10793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7" name="文本占位符 1"/>
          <p:cNvSpPr txBox="1"/>
          <p:nvPr/>
        </p:nvSpPr>
        <p:spPr>
          <a:xfrm>
            <a:off x="998567" y="4536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023" y="1031060"/>
            <a:ext cx="6306228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5360" y="3939537"/>
            <a:ext cx="8044682" cy="28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 bwMode="auto">
          <a:xfrm>
            <a:off x="5473172" y="3346253"/>
            <a:ext cx="1183803" cy="2236072"/>
          </a:xfrm>
          <a:custGeom>
            <a:avLst/>
            <a:gdLst>
              <a:gd name="T0" fmla="*/ 21600 w 21600"/>
              <a:gd name="T1" fmla="*/ 1825 h 21600"/>
              <a:gd name="T2" fmla="*/ 18155 w 21600"/>
              <a:gd name="T3" fmla="*/ 0 h 21600"/>
              <a:gd name="T4" fmla="*/ 3445 w 21600"/>
              <a:gd name="T5" fmla="*/ 0 h 21600"/>
              <a:gd name="T6" fmla="*/ 0 w 21600"/>
              <a:gd name="T7" fmla="*/ 1825 h 21600"/>
              <a:gd name="T8" fmla="*/ 0 w 21600"/>
              <a:gd name="T9" fmla="*/ 19775 h 21600"/>
              <a:gd name="T10" fmla="*/ 3445 w 21600"/>
              <a:gd name="T11" fmla="*/ 21600 h 21600"/>
              <a:gd name="T12" fmla="*/ 18155 w 21600"/>
              <a:gd name="T13" fmla="*/ 21600 h 21600"/>
              <a:gd name="T14" fmla="*/ 21600 w 21600"/>
              <a:gd name="T15" fmla="*/ 19775 h 21600"/>
              <a:gd name="T16" fmla="*/ 21600 w 21600"/>
              <a:gd name="T17" fmla="*/ 1825 h 21600"/>
              <a:gd name="T18" fmla="*/ 8984 w 21600"/>
              <a:gd name="T19" fmla="*/ 493 h 21600"/>
              <a:gd name="T20" fmla="*/ 12848 w 21600"/>
              <a:gd name="T21" fmla="*/ 493 h 21600"/>
              <a:gd name="T22" fmla="*/ 13128 w 21600"/>
              <a:gd name="T23" fmla="*/ 641 h 21600"/>
              <a:gd name="T24" fmla="*/ 12848 w 21600"/>
              <a:gd name="T25" fmla="*/ 789 h 21600"/>
              <a:gd name="T26" fmla="*/ 8984 w 21600"/>
              <a:gd name="T27" fmla="*/ 789 h 21600"/>
              <a:gd name="T28" fmla="*/ 8752 w 21600"/>
              <a:gd name="T29" fmla="*/ 641 h 21600"/>
              <a:gd name="T30" fmla="*/ 8984 w 21600"/>
              <a:gd name="T31" fmla="*/ 493 h 21600"/>
              <a:gd name="T32" fmla="*/ 12429 w 21600"/>
              <a:gd name="T33" fmla="*/ 20910 h 21600"/>
              <a:gd name="T34" fmla="*/ 9357 w 21600"/>
              <a:gd name="T35" fmla="*/ 20910 h 21600"/>
              <a:gd name="T36" fmla="*/ 8566 w 21600"/>
              <a:gd name="T37" fmla="*/ 20515 h 21600"/>
              <a:gd name="T38" fmla="*/ 9357 w 21600"/>
              <a:gd name="T39" fmla="*/ 20121 h 21600"/>
              <a:gd name="T40" fmla="*/ 12429 w 21600"/>
              <a:gd name="T41" fmla="*/ 20121 h 21600"/>
              <a:gd name="T42" fmla="*/ 13267 w 21600"/>
              <a:gd name="T43" fmla="*/ 20515 h 21600"/>
              <a:gd name="T44" fmla="*/ 12429 w 21600"/>
              <a:gd name="T45" fmla="*/ 20910 h 21600"/>
              <a:gd name="T46" fmla="*/ 20483 w 21600"/>
              <a:gd name="T47" fmla="*/ 19726 h 21600"/>
              <a:gd name="T48" fmla="*/ 1303 w 21600"/>
              <a:gd name="T49" fmla="*/ 19726 h 21600"/>
              <a:gd name="T50" fmla="*/ 1303 w 21600"/>
              <a:gd name="T51" fmla="*/ 1874 h 21600"/>
              <a:gd name="T52" fmla="*/ 20483 w 21600"/>
              <a:gd name="T53" fmla="*/ 1874 h 21600"/>
              <a:gd name="T54" fmla="*/ 20483 w 21600"/>
              <a:gd name="T55" fmla="*/ 19726 h 21600"/>
              <a:gd name="T56" fmla="*/ 20483 w 21600"/>
              <a:gd name="T57" fmla="*/ 1972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1600" h="21600">
                <a:moveTo>
                  <a:pt x="21600" y="1825"/>
                </a:moveTo>
                <a:cubicBezTo>
                  <a:pt x="21600" y="814"/>
                  <a:pt x="20064" y="0"/>
                  <a:pt x="18155" y="0"/>
                </a:cubicBezTo>
                <a:cubicBezTo>
                  <a:pt x="3445" y="0"/>
                  <a:pt x="3445" y="0"/>
                  <a:pt x="3445" y="0"/>
                </a:cubicBezTo>
                <a:cubicBezTo>
                  <a:pt x="1536" y="0"/>
                  <a:pt x="0" y="814"/>
                  <a:pt x="0" y="1825"/>
                </a:cubicBezTo>
                <a:cubicBezTo>
                  <a:pt x="0" y="19775"/>
                  <a:pt x="0" y="19775"/>
                  <a:pt x="0" y="19775"/>
                </a:cubicBezTo>
                <a:cubicBezTo>
                  <a:pt x="0" y="20786"/>
                  <a:pt x="1536" y="21600"/>
                  <a:pt x="3445" y="21600"/>
                </a:cubicBezTo>
                <a:cubicBezTo>
                  <a:pt x="18155" y="21600"/>
                  <a:pt x="18155" y="21600"/>
                  <a:pt x="18155" y="21600"/>
                </a:cubicBezTo>
                <a:cubicBezTo>
                  <a:pt x="20064" y="21600"/>
                  <a:pt x="21600" y="20786"/>
                  <a:pt x="21600" y="19775"/>
                </a:cubicBezTo>
                <a:lnTo>
                  <a:pt x="21600" y="1825"/>
                </a:lnTo>
                <a:close/>
                <a:moveTo>
                  <a:pt x="8984" y="493"/>
                </a:moveTo>
                <a:cubicBezTo>
                  <a:pt x="12848" y="493"/>
                  <a:pt x="12848" y="493"/>
                  <a:pt x="12848" y="493"/>
                </a:cubicBezTo>
                <a:cubicBezTo>
                  <a:pt x="12988" y="493"/>
                  <a:pt x="13128" y="567"/>
                  <a:pt x="13128" y="641"/>
                </a:cubicBezTo>
                <a:cubicBezTo>
                  <a:pt x="13128" y="715"/>
                  <a:pt x="12988" y="789"/>
                  <a:pt x="12848" y="789"/>
                </a:cubicBezTo>
                <a:cubicBezTo>
                  <a:pt x="8984" y="789"/>
                  <a:pt x="8984" y="789"/>
                  <a:pt x="8984" y="789"/>
                </a:cubicBezTo>
                <a:cubicBezTo>
                  <a:pt x="8845" y="789"/>
                  <a:pt x="8752" y="715"/>
                  <a:pt x="8752" y="641"/>
                </a:cubicBezTo>
                <a:cubicBezTo>
                  <a:pt x="8752" y="567"/>
                  <a:pt x="8845" y="493"/>
                  <a:pt x="8984" y="493"/>
                </a:cubicBezTo>
                <a:close/>
                <a:moveTo>
                  <a:pt x="12429" y="20910"/>
                </a:moveTo>
                <a:cubicBezTo>
                  <a:pt x="9357" y="20910"/>
                  <a:pt x="9357" y="20910"/>
                  <a:pt x="9357" y="20910"/>
                </a:cubicBezTo>
                <a:cubicBezTo>
                  <a:pt x="8891" y="20910"/>
                  <a:pt x="8566" y="20762"/>
                  <a:pt x="8566" y="20515"/>
                </a:cubicBezTo>
                <a:cubicBezTo>
                  <a:pt x="8566" y="20269"/>
                  <a:pt x="8891" y="20121"/>
                  <a:pt x="9357" y="20121"/>
                </a:cubicBezTo>
                <a:cubicBezTo>
                  <a:pt x="12429" y="20121"/>
                  <a:pt x="12429" y="20121"/>
                  <a:pt x="12429" y="20121"/>
                </a:cubicBezTo>
                <a:cubicBezTo>
                  <a:pt x="12895" y="20121"/>
                  <a:pt x="13267" y="20269"/>
                  <a:pt x="13267" y="20515"/>
                </a:cubicBezTo>
                <a:cubicBezTo>
                  <a:pt x="13267" y="20762"/>
                  <a:pt x="12895" y="20910"/>
                  <a:pt x="12429" y="20910"/>
                </a:cubicBezTo>
                <a:close/>
                <a:moveTo>
                  <a:pt x="20483" y="19726"/>
                </a:moveTo>
                <a:cubicBezTo>
                  <a:pt x="1303" y="19726"/>
                  <a:pt x="1303" y="19726"/>
                  <a:pt x="1303" y="19726"/>
                </a:cubicBezTo>
                <a:cubicBezTo>
                  <a:pt x="1303" y="1874"/>
                  <a:pt x="1303" y="1874"/>
                  <a:pt x="1303" y="1874"/>
                </a:cubicBezTo>
                <a:cubicBezTo>
                  <a:pt x="20483" y="1874"/>
                  <a:pt x="20483" y="1874"/>
                  <a:pt x="20483" y="1874"/>
                </a:cubicBezTo>
                <a:lnTo>
                  <a:pt x="20483" y="19726"/>
                </a:lnTo>
                <a:close/>
                <a:moveTo>
                  <a:pt x="20483" y="19726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9" name="Rectangle 10"/>
          <p:cNvSpPr/>
          <p:nvPr/>
        </p:nvSpPr>
        <p:spPr bwMode="auto">
          <a:xfrm>
            <a:off x="5649333" y="3240947"/>
            <a:ext cx="1052269" cy="37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会诊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配置</a:t>
            </a:r>
          </a:p>
        </p:txBody>
      </p:sp>
      <p:sp>
        <p:nvSpPr>
          <p:cNvPr id="10" name="Oval 11"/>
          <p:cNvSpPr/>
          <p:nvPr/>
        </p:nvSpPr>
        <p:spPr bwMode="auto">
          <a:xfrm>
            <a:off x="7633300" y="4066557"/>
            <a:ext cx="629672" cy="62919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" name="AutoShape 12"/>
          <p:cNvSpPr/>
          <p:nvPr/>
        </p:nvSpPr>
        <p:spPr bwMode="auto">
          <a:xfrm>
            <a:off x="7854155" y="4258528"/>
            <a:ext cx="187962" cy="244469"/>
          </a:xfrm>
          <a:custGeom>
            <a:avLst/>
            <a:gdLst>
              <a:gd name="T0" fmla="*/ 733 w 19946"/>
              <a:gd name="T1" fmla="*/ 1038 h 21355"/>
              <a:gd name="T2" fmla="*/ 550 w 19946"/>
              <a:gd name="T3" fmla="*/ 889 h 21355"/>
              <a:gd name="T4" fmla="*/ 6041 w 19946"/>
              <a:gd name="T5" fmla="*/ 11465 h 21355"/>
              <a:gd name="T6" fmla="*/ 5858 w 19946"/>
              <a:gd name="T7" fmla="*/ 16679 h 21355"/>
              <a:gd name="T8" fmla="*/ 0 w 19946"/>
              <a:gd name="T9" fmla="*/ 18765 h 21355"/>
              <a:gd name="T10" fmla="*/ 6590 w 19946"/>
              <a:gd name="T11" fmla="*/ 17722 h 21355"/>
              <a:gd name="T12" fmla="*/ 8970 w 19946"/>
              <a:gd name="T13" fmla="*/ 20999 h 21355"/>
              <a:gd name="T14" fmla="*/ 10251 w 19946"/>
              <a:gd name="T15" fmla="*/ 20403 h 21355"/>
              <a:gd name="T16" fmla="*/ 12265 w 19946"/>
              <a:gd name="T17" fmla="*/ 18467 h 21355"/>
              <a:gd name="T18" fmla="*/ 12631 w 19946"/>
              <a:gd name="T19" fmla="*/ 17275 h 21355"/>
              <a:gd name="T20" fmla="*/ 8055 w 19946"/>
              <a:gd name="T21" fmla="*/ 16381 h 21355"/>
              <a:gd name="T22" fmla="*/ 18855 w 19946"/>
              <a:gd name="T23" fmla="*/ 15785 h 21355"/>
              <a:gd name="T24" fmla="*/ 18672 w 19946"/>
              <a:gd name="T25" fmla="*/ 15636 h 21355"/>
              <a:gd name="T26" fmla="*/ 17024 w 19946"/>
              <a:gd name="T27" fmla="*/ 12806 h 21355"/>
              <a:gd name="T28" fmla="*/ 16475 w 19946"/>
              <a:gd name="T29" fmla="*/ 12806 h 21355"/>
              <a:gd name="T30" fmla="*/ 13180 w 19946"/>
              <a:gd name="T31" fmla="*/ 5805 h 21355"/>
              <a:gd name="T32" fmla="*/ 8421 w 19946"/>
              <a:gd name="T33" fmla="*/ 9380 h 21355"/>
              <a:gd name="T34" fmla="*/ 12814 w 19946"/>
              <a:gd name="T35" fmla="*/ 5507 h 21355"/>
              <a:gd name="T36" fmla="*/ 4211 w 19946"/>
              <a:gd name="T37" fmla="*/ 2825 h 21355"/>
              <a:gd name="T38" fmla="*/ 4211 w 19946"/>
              <a:gd name="T39" fmla="*/ 2378 h 21355"/>
              <a:gd name="T40" fmla="*/ 1831 w 19946"/>
              <a:gd name="T41" fmla="*/ 591 h 21355"/>
              <a:gd name="T42" fmla="*/ 1648 w 19946"/>
              <a:gd name="T43" fmla="*/ 1038 h 21355"/>
              <a:gd name="T44" fmla="*/ 18672 w 19946"/>
              <a:gd name="T45" fmla="*/ 14891 h 21355"/>
              <a:gd name="T46" fmla="*/ 17024 w 19946"/>
              <a:gd name="T47" fmla="*/ 9678 h 21355"/>
              <a:gd name="T48" fmla="*/ 15560 w 19946"/>
              <a:gd name="T49" fmla="*/ 2825 h 21355"/>
              <a:gd name="T50" fmla="*/ 12814 w 19946"/>
              <a:gd name="T51" fmla="*/ 5507 h 21355"/>
              <a:gd name="T52" fmla="*/ 13180 w 19946"/>
              <a:gd name="T53" fmla="*/ 5805 h 21355"/>
              <a:gd name="T54" fmla="*/ 16475 w 19946"/>
              <a:gd name="T55" fmla="*/ 3570 h 21355"/>
              <a:gd name="T56" fmla="*/ 16475 w 19946"/>
              <a:gd name="T57" fmla="*/ 8933 h 21355"/>
              <a:gd name="T58" fmla="*/ 17024 w 19946"/>
              <a:gd name="T59" fmla="*/ 2676 h 21355"/>
              <a:gd name="T60" fmla="*/ 19038 w 19946"/>
              <a:gd name="T61" fmla="*/ 1932 h 21355"/>
              <a:gd name="T62" fmla="*/ 17573 w 19946"/>
              <a:gd name="T63" fmla="*/ 740 h 21355"/>
              <a:gd name="T64" fmla="*/ 16658 w 19946"/>
              <a:gd name="T65" fmla="*/ 2378 h 21355"/>
              <a:gd name="T66" fmla="*/ 8970 w 19946"/>
              <a:gd name="T67" fmla="*/ 2825 h 21355"/>
              <a:gd name="T68" fmla="*/ 15560 w 19946"/>
              <a:gd name="T69" fmla="*/ 2825 h 2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946" h="21355">
                <a:moveTo>
                  <a:pt x="7505" y="10125"/>
                </a:moveTo>
                <a:cubicBezTo>
                  <a:pt x="3478" y="6996"/>
                  <a:pt x="733" y="3272"/>
                  <a:pt x="733" y="1038"/>
                </a:cubicBezTo>
                <a:cubicBezTo>
                  <a:pt x="733" y="1038"/>
                  <a:pt x="733" y="889"/>
                  <a:pt x="733" y="740"/>
                </a:cubicBezTo>
                <a:cubicBezTo>
                  <a:pt x="733" y="740"/>
                  <a:pt x="550" y="889"/>
                  <a:pt x="550" y="889"/>
                </a:cubicBezTo>
                <a:cubicBezTo>
                  <a:pt x="-1464" y="4017"/>
                  <a:pt x="3112" y="9082"/>
                  <a:pt x="6041" y="11316"/>
                </a:cubicBezTo>
                <a:cubicBezTo>
                  <a:pt x="6041" y="11316"/>
                  <a:pt x="6041" y="11316"/>
                  <a:pt x="6041" y="11465"/>
                </a:cubicBezTo>
                <a:cubicBezTo>
                  <a:pt x="6041" y="16232"/>
                  <a:pt x="6041" y="16232"/>
                  <a:pt x="6041" y="16232"/>
                </a:cubicBezTo>
                <a:cubicBezTo>
                  <a:pt x="6041" y="16381"/>
                  <a:pt x="5858" y="16530"/>
                  <a:pt x="5858" y="16679"/>
                </a:cubicBezTo>
                <a:cubicBezTo>
                  <a:pt x="550" y="18020"/>
                  <a:pt x="550" y="18020"/>
                  <a:pt x="550" y="18020"/>
                </a:cubicBezTo>
                <a:cubicBezTo>
                  <a:pt x="183" y="18169"/>
                  <a:pt x="0" y="18467"/>
                  <a:pt x="0" y="18765"/>
                </a:cubicBezTo>
                <a:cubicBezTo>
                  <a:pt x="183" y="19063"/>
                  <a:pt x="550" y="19360"/>
                  <a:pt x="916" y="19211"/>
                </a:cubicBezTo>
                <a:cubicBezTo>
                  <a:pt x="6590" y="17722"/>
                  <a:pt x="6590" y="17722"/>
                  <a:pt x="6590" y="17722"/>
                </a:cubicBezTo>
                <a:cubicBezTo>
                  <a:pt x="6590" y="17722"/>
                  <a:pt x="6773" y="17871"/>
                  <a:pt x="6956" y="17871"/>
                </a:cubicBezTo>
                <a:cubicBezTo>
                  <a:pt x="8970" y="20999"/>
                  <a:pt x="8970" y="20999"/>
                  <a:pt x="8970" y="20999"/>
                </a:cubicBezTo>
                <a:cubicBezTo>
                  <a:pt x="9153" y="21297"/>
                  <a:pt x="9702" y="21446"/>
                  <a:pt x="10068" y="21297"/>
                </a:cubicBezTo>
                <a:cubicBezTo>
                  <a:pt x="10434" y="21148"/>
                  <a:pt x="10434" y="20701"/>
                  <a:pt x="10251" y="20403"/>
                </a:cubicBezTo>
                <a:cubicBezTo>
                  <a:pt x="8421" y="17722"/>
                  <a:pt x="8421" y="17722"/>
                  <a:pt x="8421" y="17722"/>
                </a:cubicBezTo>
                <a:cubicBezTo>
                  <a:pt x="12265" y="18467"/>
                  <a:pt x="12265" y="18467"/>
                  <a:pt x="12265" y="18467"/>
                </a:cubicBezTo>
                <a:cubicBezTo>
                  <a:pt x="12631" y="18616"/>
                  <a:pt x="12997" y="18467"/>
                  <a:pt x="13180" y="18020"/>
                </a:cubicBezTo>
                <a:cubicBezTo>
                  <a:pt x="13180" y="17722"/>
                  <a:pt x="12997" y="17424"/>
                  <a:pt x="12631" y="17275"/>
                </a:cubicBezTo>
                <a:cubicBezTo>
                  <a:pt x="8055" y="16381"/>
                  <a:pt x="8055" y="16381"/>
                  <a:pt x="8055" y="16381"/>
                </a:cubicBezTo>
                <a:cubicBezTo>
                  <a:pt x="8055" y="16381"/>
                  <a:pt x="8055" y="16381"/>
                  <a:pt x="8055" y="16381"/>
                </a:cubicBezTo>
                <a:cubicBezTo>
                  <a:pt x="8055" y="12657"/>
                  <a:pt x="8055" y="12657"/>
                  <a:pt x="8055" y="12657"/>
                </a:cubicBezTo>
                <a:cubicBezTo>
                  <a:pt x="11350" y="14743"/>
                  <a:pt x="16658" y="16679"/>
                  <a:pt x="18855" y="15785"/>
                </a:cubicBezTo>
                <a:cubicBezTo>
                  <a:pt x="18855" y="15785"/>
                  <a:pt x="19038" y="15636"/>
                  <a:pt x="19038" y="15636"/>
                </a:cubicBezTo>
                <a:cubicBezTo>
                  <a:pt x="18855" y="15636"/>
                  <a:pt x="18672" y="15636"/>
                  <a:pt x="18672" y="15636"/>
                </a:cubicBezTo>
                <a:cubicBezTo>
                  <a:pt x="15926" y="15636"/>
                  <a:pt x="11350" y="13402"/>
                  <a:pt x="7505" y="10125"/>
                </a:cubicBezTo>
                <a:close/>
                <a:moveTo>
                  <a:pt x="17024" y="12806"/>
                </a:moveTo>
                <a:cubicBezTo>
                  <a:pt x="17024" y="12955"/>
                  <a:pt x="16841" y="13104"/>
                  <a:pt x="16658" y="13104"/>
                </a:cubicBezTo>
                <a:cubicBezTo>
                  <a:pt x="16658" y="13104"/>
                  <a:pt x="16475" y="12955"/>
                  <a:pt x="16475" y="12806"/>
                </a:cubicBezTo>
                <a:cubicBezTo>
                  <a:pt x="16475" y="8933"/>
                  <a:pt x="16475" y="8933"/>
                  <a:pt x="16475" y="8933"/>
                </a:cubicBezTo>
                <a:cubicBezTo>
                  <a:pt x="15560" y="7890"/>
                  <a:pt x="14461" y="6847"/>
                  <a:pt x="13180" y="5805"/>
                </a:cubicBezTo>
                <a:cubicBezTo>
                  <a:pt x="8787" y="9380"/>
                  <a:pt x="8787" y="9380"/>
                  <a:pt x="8787" y="9380"/>
                </a:cubicBezTo>
                <a:cubicBezTo>
                  <a:pt x="8787" y="9380"/>
                  <a:pt x="8604" y="9380"/>
                  <a:pt x="8421" y="9380"/>
                </a:cubicBezTo>
                <a:cubicBezTo>
                  <a:pt x="8421" y="9231"/>
                  <a:pt x="8421" y="9082"/>
                  <a:pt x="8421" y="8933"/>
                </a:cubicBezTo>
                <a:cubicBezTo>
                  <a:pt x="12814" y="5507"/>
                  <a:pt x="12814" y="5507"/>
                  <a:pt x="12814" y="5507"/>
                </a:cubicBezTo>
                <a:cubicBezTo>
                  <a:pt x="11533" y="4464"/>
                  <a:pt x="10251" y="3570"/>
                  <a:pt x="8970" y="2825"/>
                </a:cubicBezTo>
                <a:cubicBezTo>
                  <a:pt x="4211" y="2825"/>
                  <a:pt x="4211" y="2825"/>
                  <a:pt x="4211" y="2825"/>
                </a:cubicBezTo>
                <a:cubicBezTo>
                  <a:pt x="4028" y="2825"/>
                  <a:pt x="4028" y="2676"/>
                  <a:pt x="4028" y="2527"/>
                </a:cubicBezTo>
                <a:cubicBezTo>
                  <a:pt x="4028" y="2378"/>
                  <a:pt x="4028" y="2378"/>
                  <a:pt x="4211" y="2378"/>
                </a:cubicBezTo>
                <a:cubicBezTo>
                  <a:pt x="8055" y="2378"/>
                  <a:pt x="8055" y="2378"/>
                  <a:pt x="8055" y="2378"/>
                </a:cubicBezTo>
                <a:cubicBezTo>
                  <a:pt x="4943" y="591"/>
                  <a:pt x="2380" y="-5"/>
                  <a:pt x="1831" y="591"/>
                </a:cubicBezTo>
                <a:cubicBezTo>
                  <a:pt x="1831" y="591"/>
                  <a:pt x="1831" y="591"/>
                  <a:pt x="1831" y="591"/>
                </a:cubicBezTo>
                <a:cubicBezTo>
                  <a:pt x="1648" y="591"/>
                  <a:pt x="1648" y="889"/>
                  <a:pt x="1648" y="1038"/>
                </a:cubicBezTo>
                <a:cubicBezTo>
                  <a:pt x="1648" y="2974"/>
                  <a:pt x="4394" y="6549"/>
                  <a:pt x="8055" y="9678"/>
                </a:cubicBezTo>
                <a:cubicBezTo>
                  <a:pt x="11899" y="12657"/>
                  <a:pt x="16292" y="14891"/>
                  <a:pt x="18672" y="14891"/>
                </a:cubicBezTo>
                <a:cubicBezTo>
                  <a:pt x="18855" y="14891"/>
                  <a:pt x="19221" y="14891"/>
                  <a:pt x="19221" y="14743"/>
                </a:cubicBezTo>
                <a:cubicBezTo>
                  <a:pt x="19953" y="14296"/>
                  <a:pt x="19221" y="12210"/>
                  <a:pt x="17024" y="9678"/>
                </a:cubicBezTo>
                <a:lnTo>
                  <a:pt x="17024" y="12806"/>
                </a:lnTo>
                <a:close/>
                <a:moveTo>
                  <a:pt x="15560" y="2825"/>
                </a:moveTo>
                <a:cubicBezTo>
                  <a:pt x="15743" y="2974"/>
                  <a:pt x="15743" y="2974"/>
                  <a:pt x="15743" y="2974"/>
                </a:cubicBezTo>
                <a:cubicBezTo>
                  <a:pt x="12814" y="5507"/>
                  <a:pt x="12814" y="5507"/>
                  <a:pt x="12814" y="5507"/>
                </a:cubicBezTo>
                <a:cubicBezTo>
                  <a:pt x="12814" y="5507"/>
                  <a:pt x="12997" y="5656"/>
                  <a:pt x="12997" y="5656"/>
                </a:cubicBezTo>
                <a:cubicBezTo>
                  <a:pt x="12997" y="5656"/>
                  <a:pt x="13180" y="5805"/>
                  <a:pt x="13180" y="5805"/>
                </a:cubicBezTo>
                <a:cubicBezTo>
                  <a:pt x="16109" y="3421"/>
                  <a:pt x="16109" y="3421"/>
                  <a:pt x="16109" y="3421"/>
                </a:cubicBezTo>
                <a:cubicBezTo>
                  <a:pt x="16475" y="3570"/>
                  <a:pt x="16475" y="3570"/>
                  <a:pt x="16475" y="3570"/>
                </a:cubicBezTo>
                <a:cubicBezTo>
                  <a:pt x="16475" y="3570"/>
                  <a:pt x="16475" y="3570"/>
                  <a:pt x="16475" y="3570"/>
                </a:cubicBezTo>
                <a:cubicBezTo>
                  <a:pt x="16475" y="8933"/>
                  <a:pt x="16475" y="8933"/>
                  <a:pt x="16475" y="8933"/>
                </a:cubicBezTo>
                <a:cubicBezTo>
                  <a:pt x="16658" y="9082"/>
                  <a:pt x="16841" y="9380"/>
                  <a:pt x="17024" y="9678"/>
                </a:cubicBezTo>
                <a:cubicBezTo>
                  <a:pt x="17024" y="2676"/>
                  <a:pt x="17024" y="2676"/>
                  <a:pt x="17024" y="2676"/>
                </a:cubicBezTo>
                <a:cubicBezTo>
                  <a:pt x="17024" y="2676"/>
                  <a:pt x="17024" y="2676"/>
                  <a:pt x="17024" y="2676"/>
                </a:cubicBezTo>
                <a:cubicBezTo>
                  <a:pt x="17573" y="2825"/>
                  <a:pt x="18305" y="2527"/>
                  <a:pt x="19038" y="1932"/>
                </a:cubicBezTo>
                <a:cubicBezTo>
                  <a:pt x="19953" y="1336"/>
                  <a:pt x="20136" y="442"/>
                  <a:pt x="19770" y="144"/>
                </a:cubicBezTo>
                <a:cubicBezTo>
                  <a:pt x="19404" y="-154"/>
                  <a:pt x="18305" y="-5"/>
                  <a:pt x="17573" y="740"/>
                </a:cubicBezTo>
                <a:cubicBezTo>
                  <a:pt x="16841" y="1187"/>
                  <a:pt x="16475" y="1932"/>
                  <a:pt x="16658" y="2378"/>
                </a:cubicBezTo>
                <a:cubicBezTo>
                  <a:pt x="16658" y="2378"/>
                  <a:pt x="16658" y="2378"/>
                  <a:pt x="16658" y="2378"/>
                </a:cubicBezTo>
                <a:cubicBezTo>
                  <a:pt x="8055" y="2378"/>
                  <a:pt x="8055" y="2378"/>
                  <a:pt x="8055" y="2378"/>
                </a:cubicBezTo>
                <a:cubicBezTo>
                  <a:pt x="8421" y="2527"/>
                  <a:pt x="8604" y="2676"/>
                  <a:pt x="8970" y="2825"/>
                </a:cubicBezTo>
                <a:lnTo>
                  <a:pt x="15560" y="2825"/>
                </a:lnTo>
                <a:close/>
                <a:moveTo>
                  <a:pt x="15560" y="2825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" name="Rectangle 13"/>
          <p:cNvSpPr/>
          <p:nvPr/>
        </p:nvSpPr>
        <p:spPr bwMode="auto">
          <a:xfrm>
            <a:off x="8450932" y="4202006"/>
            <a:ext cx="3117676" cy="66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会诊申请医生权限维护</a:t>
            </a:r>
          </a:p>
        </p:txBody>
      </p:sp>
      <p:sp>
        <p:nvSpPr>
          <p:cNvPr id="14" name="Oval 16"/>
          <p:cNvSpPr/>
          <p:nvPr/>
        </p:nvSpPr>
        <p:spPr bwMode="auto">
          <a:xfrm>
            <a:off x="7621555" y="2896847"/>
            <a:ext cx="629671" cy="6292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grpSp>
        <p:nvGrpSpPr>
          <p:cNvPr id="15" name="Group 21"/>
          <p:cNvGrpSpPr/>
          <p:nvPr/>
        </p:nvGrpSpPr>
        <p:grpSpPr bwMode="auto">
          <a:xfrm>
            <a:off x="7755478" y="3094312"/>
            <a:ext cx="307004" cy="231943"/>
            <a:chOff x="-36" y="0"/>
            <a:chExt cx="392" cy="295"/>
          </a:xfrm>
          <a:solidFill>
            <a:schemeClr val="bg1"/>
          </a:solidFill>
        </p:grpSpPr>
        <p:sp>
          <p:nvSpPr>
            <p:cNvPr id="16" name="Freeform 17"/>
            <p:cNvSpPr/>
            <p:nvPr/>
          </p:nvSpPr>
          <p:spPr bwMode="auto">
            <a:xfrm>
              <a:off x="-36" y="0"/>
              <a:ext cx="392" cy="175"/>
            </a:xfrm>
            <a:custGeom>
              <a:avLst/>
              <a:gdLst>
                <a:gd name="T0" fmla="*/ 332 w 21279"/>
                <a:gd name="T1" fmla="*/ 175 h 21600"/>
                <a:gd name="T2" fmla="*/ 359 w 21279"/>
                <a:gd name="T3" fmla="*/ 153 h 21600"/>
                <a:gd name="T4" fmla="*/ 391 w 21279"/>
                <a:gd name="T5" fmla="*/ 22 h 21600"/>
                <a:gd name="T6" fmla="*/ 375 w 21279"/>
                <a:gd name="T7" fmla="*/ 0 h 21600"/>
                <a:gd name="T8" fmla="*/ 15 w 21279"/>
                <a:gd name="T9" fmla="*/ 0 h 21600"/>
                <a:gd name="T10" fmla="*/ 2 w 21279"/>
                <a:gd name="T11" fmla="*/ 14 h 21600"/>
                <a:gd name="T12" fmla="*/ 29 w 21279"/>
                <a:gd name="T13" fmla="*/ 27 h 21600"/>
                <a:gd name="T14" fmla="*/ 81 w 21279"/>
                <a:gd name="T15" fmla="*/ 33 h 21600"/>
                <a:gd name="T16" fmla="*/ 108 w 21279"/>
                <a:gd name="T17" fmla="*/ 55 h 21600"/>
                <a:gd name="T18" fmla="*/ 130 w 21279"/>
                <a:gd name="T19" fmla="*/ 153 h 21600"/>
                <a:gd name="T20" fmla="*/ 157 w 21279"/>
                <a:gd name="T21" fmla="*/ 175 h 21600"/>
                <a:gd name="T22" fmla="*/ 332 w 21279"/>
                <a:gd name="T23" fmla="*/ 175 h 21600"/>
                <a:gd name="T24" fmla="*/ 332 w 21279"/>
                <a:gd name="T25" fmla="*/ 175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279" h="21600">
                  <a:moveTo>
                    <a:pt x="17995" y="21600"/>
                  </a:moveTo>
                  <a:cubicBezTo>
                    <a:pt x="18587" y="21600"/>
                    <a:pt x="19327" y="20588"/>
                    <a:pt x="19475" y="18900"/>
                  </a:cubicBezTo>
                  <a:cubicBezTo>
                    <a:pt x="21250" y="2700"/>
                    <a:pt x="21250" y="2700"/>
                    <a:pt x="21250" y="2700"/>
                  </a:cubicBezTo>
                  <a:cubicBezTo>
                    <a:pt x="21398" y="1350"/>
                    <a:pt x="20954" y="0"/>
                    <a:pt x="20362" y="0"/>
                  </a:cubicBezTo>
                  <a:cubicBezTo>
                    <a:pt x="834" y="0"/>
                    <a:pt x="834" y="0"/>
                    <a:pt x="834" y="0"/>
                  </a:cubicBezTo>
                  <a:cubicBezTo>
                    <a:pt x="242" y="0"/>
                    <a:pt x="-202" y="675"/>
                    <a:pt x="94" y="1688"/>
                  </a:cubicBezTo>
                  <a:cubicBezTo>
                    <a:pt x="242" y="2363"/>
                    <a:pt x="982" y="3375"/>
                    <a:pt x="1573" y="3375"/>
                  </a:cubicBezTo>
                  <a:cubicBezTo>
                    <a:pt x="4384" y="4050"/>
                    <a:pt x="4384" y="4050"/>
                    <a:pt x="4384" y="4050"/>
                  </a:cubicBezTo>
                  <a:cubicBezTo>
                    <a:pt x="4976" y="4050"/>
                    <a:pt x="5716" y="5400"/>
                    <a:pt x="5864" y="6750"/>
                  </a:cubicBezTo>
                  <a:cubicBezTo>
                    <a:pt x="7047" y="18900"/>
                    <a:pt x="7047" y="18900"/>
                    <a:pt x="7047" y="18900"/>
                  </a:cubicBezTo>
                  <a:cubicBezTo>
                    <a:pt x="7195" y="20588"/>
                    <a:pt x="7935" y="21600"/>
                    <a:pt x="8527" y="21600"/>
                  </a:cubicBezTo>
                  <a:lnTo>
                    <a:pt x="17995" y="21600"/>
                  </a:lnTo>
                  <a:close/>
                  <a:moveTo>
                    <a:pt x="17995" y="21600"/>
                  </a:moveTo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17" name="Oval 18"/>
            <p:cNvSpPr/>
            <p:nvPr/>
          </p:nvSpPr>
          <p:spPr bwMode="auto">
            <a:xfrm>
              <a:off x="118" y="235"/>
              <a:ext cx="62" cy="60"/>
            </a:xfrm>
            <a:prstGeom prst="ellipse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18" name="Oval 19"/>
            <p:cNvSpPr/>
            <p:nvPr/>
          </p:nvSpPr>
          <p:spPr bwMode="auto">
            <a:xfrm>
              <a:off x="227" y="235"/>
              <a:ext cx="63" cy="60"/>
            </a:xfrm>
            <a:prstGeom prst="ellipse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89" y="154"/>
              <a:ext cx="219" cy="65"/>
            </a:xfrm>
            <a:custGeom>
              <a:avLst/>
              <a:gdLst>
                <a:gd name="T0" fmla="*/ 18 w 21275"/>
                <a:gd name="T1" fmla="*/ 0 h 21600"/>
                <a:gd name="T2" fmla="*/ 2 w 21275"/>
                <a:gd name="T3" fmla="*/ 43 h 21600"/>
                <a:gd name="T4" fmla="*/ 16 w 21275"/>
                <a:gd name="T5" fmla="*/ 65 h 21600"/>
                <a:gd name="T6" fmla="*/ 219 w 21275"/>
                <a:gd name="T7" fmla="*/ 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275" h="21600">
                  <a:moveTo>
                    <a:pt x="1782" y="0"/>
                  </a:moveTo>
                  <a:cubicBezTo>
                    <a:pt x="202" y="14400"/>
                    <a:pt x="202" y="14400"/>
                    <a:pt x="202" y="14400"/>
                  </a:cubicBezTo>
                  <a:cubicBezTo>
                    <a:pt x="-325" y="18000"/>
                    <a:pt x="202" y="21600"/>
                    <a:pt x="1519" y="21600"/>
                  </a:cubicBezTo>
                  <a:cubicBezTo>
                    <a:pt x="21275" y="21600"/>
                    <a:pt x="21275" y="21600"/>
                    <a:pt x="21275" y="2160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</p:grpSp>
      <p:sp>
        <p:nvSpPr>
          <p:cNvPr id="20" name="Rectangle 22"/>
          <p:cNvSpPr/>
          <p:nvPr/>
        </p:nvSpPr>
        <p:spPr bwMode="auto">
          <a:xfrm>
            <a:off x="8450935" y="2957630"/>
            <a:ext cx="1785634" cy="28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会诊申请状态</a:t>
            </a:r>
          </a:p>
        </p:txBody>
      </p:sp>
      <p:sp>
        <p:nvSpPr>
          <p:cNvPr id="22" name="Oval 25"/>
          <p:cNvSpPr/>
          <p:nvPr/>
        </p:nvSpPr>
        <p:spPr bwMode="auto">
          <a:xfrm>
            <a:off x="3935483" y="4066557"/>
            <a:ext cx="629482" cy="62919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3" name="AutoShape 26"/>
          <p:cNvSpPr/>
          <p:nvPr/>
        </p:nvSpPr>
        <p:spPr bwMode="auto">
          <a:xfrm>
            <a:off x="4106163" y="4253827"/>
            <a:ext cx="294385" cy="244469"/>
          </a:xfrm>
          <a:custGeom>
            <a:avLst/>
            <a:gdLst>
              <a:gd name="T0" fmla="*/ 15660 w 21600"/>
              <a:gd name="T1" fmla="*/ 16668 h 21148"/>
              <a:gd name="T2" fmla="*/ 11880 w 21600"/>
              <a:gd name="T3" fmla="*/ 12668 h 21148"/>
              <a:gd name="T4" fmla="*/ 11880 w 21600"/>
              <a:gd name="T5" fmla="*/ 10428 h 21148"/>
              <a:gd name="T6" fmla="*/ 13365 w 21600"/>
              <a:gd name="T7" fmla="*/ 12508 h 21148"/>
              <a:gd name="T8" fmla="*/ 15390 w 21600"/>
              <a:gd name="T9" fmla="*/ 11388 h 21148"/>
              <a:gd name="T10" fmla="*/ 16470 w 21600"/>
              <a:gd name="T11" fmla="*/ 11228 h 21148"/>
              <a:gd name="T12" fmla="*/ 17820 w 21600"/>
              <a:gd name="T13" fmla="*/ 9948 h 21148"/>
              <a:gd name="T14" fmla="*/ 21600 w 21600"/>
              <a:gd name="T15" fmla="*/ 14428 h 21148"/>
              <a:gd name="T16" fmla="*/ 18765 w 21600"/>
              <a:gd name="T17" fmla="*/ 4828 h 21148"/>
              <a:gd name="T18" fmla="*/ 18630 w 21600"/>
              <a:gd name="T19" fmla="*/ 2588 h 21148"/>
              <a:gd name="T20" fmla="*/ 15660 w 21600"/>
              <a:gd name="T21" fmla="*/ 28 h 21148"/>
              <a:gd name="T22" fmla="*/ 12690 w 21600"/>
              <a:gd name="T23" fmla="*/ 4828 h 21148"/>
              <a:gd name="T24" fmla="*/ 12285 w 21600"/>
              <a:gd name="T25" fmla="*/ 5308 h 21148"/>
              <a:gd name="T26" fmla="*/ 13230 w 21600"/>
              <a:gd name="T27" fmla="*/ 6748 h 21148"/>
              <a:gd name="T28" fmla="*/ 13635 w 21600"/>
              <a:gd name="T29" fmla="*/ 8188 h 21148"/>
              <a:gd name="T30" fmla="*/ 13635 w 21600"/>
              <a:gd name="T31" fmla="*/ 8188 h 21148"/>
              <a:gd name="T32" fmla="*/ 13770 w 21600"/>
              <a:gd name="T33" fmla="*/ 8348 h 21148"/>
              <a:gd name="T34" fmla="*/ 13770 w 21600"/>
              <a:gd name="T35" fmla="*/ 8668 h 21148"/>
              <a:gd name="T36" fmla="*/ 15660 w 21600"/>
              <a:gd name="T37" fmla="*/ 11068 h 21148"/>
              <a:gd name="T38" fmla="*/ 17415 w 21600"/>
              <a:gd name="T39" fmla="*/ 8668 h 21148"/>
              <a:gd name="T40" fmla="*/ 17550 w 21600"/>
              <a:gd name="T41" fmla="*/ 8188 h 21148"/>
              <a:gd name="T42" fmla="*/ 17955 w 21600"/>
              <a:gd name="T43" fmla="*/ 6748 h 21148"/>
              <a:gd name="T44" fmla="*/ 18900 w 21600"/>
              <a:gd name="T45" fmla="*/ 5308 h 21148"/>
              <a:gd name="T46" fmla="*/ 16335 w 21600"/>
              <a:gd name="T47" fmla="*/ 14268 h 21148"/>
              <a:gd name="T48" fmla="*/ 16335 w 21600"/>
              <a:gd name="T49" fmla="*/ 14268 h 21148"/>
              <a:gd name="T50" fmla="*/ 16335 w 21600"/>
              <a:gd name="T51" fmla="*/ 14268 h 21148"/>
              <a:gd name="T52" fmla="*/ 16335 w 21600"/>
              <a:gd name="T53" fmla="*/ 14268 h 21148"/>
              <a:gd name="T54" fmla="*/ 16335 w 21600"/>
              <a:gd name="T55" fmla="*/ 14268 h 21148"/>
              <a:gd name="T56" fmla="*/ 9855 w 21600"/>
              <a:gd name="T57" fmla="*/ 13148 h 21148"/>
              <a:gd name="T58" fmla="*/ 8100 w 21600"/>
              <a:gd name="T59" fmla="*/ 14748 h 21148"/>
              <a:gd name="T60" fmla="*/ 7020 w 21600"/>
              <a:gd name="T61" fmla="*/ 14908 h 21148"/>
              <a:gd name="T62" fmla="*/ 4455 w 21600"/>
              <a:gd name="T63" fmla="*/ 16188 h 21148"/>
              <a:gd name="T64" fmla="*/ 2700 w 21600"/>
              <a:gd name="T65" fmla="*/ 13788 h 21148"/>
              <a:gd name="T66" fmla="*/ 7155 w 21600"/>
              <a:gd name="T67" fmla="*/ 21148 h 21148"/>
              <a:gd name="T68" fmla="*/ 11610 w 21600"/>
              <a:gd name="T69" fmla="*/ 13788 h 21148"/>
              <a:gd name="T70" fmla="*/ 10935 w 21600"/>
              <a:gd name="T71" fmla="*/ 7228 h 21148"/>
              <a:gd name="T72" fmla="*/ 10665 w 21600"/>
              <a:gd name="T73" fmla="*/ 4348 h 21148"/>
              <a:gd name="T74" fmla="*/ 7155 w 21600"/>
              <a:gd name="T75" fmla="*/ 1308 h 21148"/>
              <a:gd name="T76" fmla="*/ 3645 w 21600"/>
              <a:gd name="T77" fmla="*/ 7068 h 21148"/>
              <a:gd name="T78" fmla="*/ 3240 w 21600"/>
              <a:gd name="T79" fmla="*/ 7708 h 21148"/>
              <a:gd name="T80" fmla="*/ 4320 w 21600"/>
              <a:gd name="T81" fmla="*/ 9468 h 21148"/>
              <a:gd name="T82" fmla="*/ 4725 w 21600"/>
              <a:gd name="T83" fmla="*/ 11068 h 21148"/>
              <a:gd name="T84" fmla="*/ 4860 w 21600"/>
              <a:gd name="T85" fmla="*/ 11228 h 21148"/>
              <a:gd name="T86" fmla="*/ 4860 w 21600"/>
              <a:gd name="T87" fmla="*/ 11228 h 21148"/>
              <a:gd name="T88" fmla="*/ 4995 w 21600"/>
              <a:gd name="T89" fmla="*/ 11708 h 21148"/>
              <a:gd name="T90" fmla="*/ 7155 w 21600"/>
              <a:gd name="T91" fmla="*/ 14588 h 21148"/>
              <a:gd name="T92" fmla="*/ 9315 w 21600"/>
              <a:gd name="T93" fmla="*/ 11708 h 21148"/>
              <a:gd name="T94" fmla="*/ 9450 w 21600"/>
              <a:gd name="T95" fmla="*/ 11228 h 21148"/>
              <a:gd name="T96" fmla="*/ 9990 w 21600"/>
              <a:gd name="T97" fmla="*/ 9468 h 21148"/>
              <a:gd name="T98" fmla="*/ 11070 w 21600"/>
              <a:gd name="T99" fmla="*/ 7708 h 21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600" h="21148">
                <a:moveTo>
                  <a:pt x="21600" y="14428"/>
                </a:moveTo>
                <a:cubicBezTo>
                  <a:pt x="21600" y="16188"/>
                  <a:pt x="17280" y="16668"/>
                  <a:pt x="15660" y="16668"/>
                </a:cubicBezTo>
                <a:cubicBezTo>
                  <a:pt x="15390" y="16668"/>
                  <a:pt x="15255" y="16668"/>
                  <a:pt x="15120" y="16668"/>
                </a:cubicBezTo>
                <a:cubicBezTo>
                  <a:pt x="14580" y="14748"/>
                  <a:pt x="13365" y="12988"/>
                  <a:pt x="11880" y="12668"/>
                </a:cubicBezTo>
                <a:cubicBezTo>
                  <a:pt x="11205" y="12508"/>
                  <a:pt x="10665" y="12188"/>
                  <a:pt x="10260" y="11868"/>
                </a:cubicBezTo>
                <a:cubicBezTo>
                  <a:pt x="10665" y="11228"/>
                  <a:pt x="11205" y="10588"/>
                  <a:pt x="11880" y="10428"/>
                </a:cubicBezTo>
                <a:cubicBezTo>
                  <a:pt x="12015" y="10428"/>
                  <a:pt x="12690" y="10268"/>
                  <a:pt x="13365" y="9948"/>
                </a:cubicBezTo>
                <a:cubicBezTo>
                  <a:pt x="13365" y="12508"/>
                  <a:pt x="13365" y="12508"/>
                  <a:pt x="13365" y="12508"/>
                </a:cubicBezTo>
                <a:cubicBezTo>
                  <a:pt x="13500" y="12188"/>
                  <a:pt x="14175" y="11068"/>
                  <a:pt x="14715" y="11228"/>
                </a:cubicBezTo>
                <a:cubicBezTo>
                  <a:pt x="14985" y="11228"/>
                  <a:pt x="15120" y="11388"/>
                  <a:pt x="15390" y="11388"/>
                </a:cubicBezTo>
                <a:cubicBezTo>
                  <a:pt x="15660" y="11388"/>
                  <a:pt x="15660" y="11388"/>
                  <a:pt x="15660" y="11388"/>
                </a:cubicBezTo>
                <a:cubicBezTo>
                  <a:pt x="16065" y="11388"/>
                  <a:pt x="16200" y="11228"/>
                  <a:pt x="16470" y="11228"/>
                </a:cubicBezTo>
                <a:cubicBezTo>
                  <a:pt x="16875" y="11068"/>
                  <a:pt x="17685" y="12188"/>
                  <a:pt x="17820" y="12508"/>
                </a:cubicBezTo>
                <a:cubicBezTo>
                  <a:pt x="17820" y="9948"/>
                  <a:pt x="17820" y="9948"/>
                  <a:pt x="17820" y="9948"/>
                </a:cubicBezTo>
                <a:cubicBezTo>
                  <a:pt x="18495" y="10268"/>
                  <a:pt x="19170" y="10428"/>
                  <a:pt x="19305" y="10428"/>
                </a:cubicBezTo>
                <a:cubicBezTo>
                  <a:pt x="20655" y="10748"/>
                  <a:pt x="21600" y="12828"/>
                  <a:pt x="21600" y="14428"/>
                </a:cubicBezTo>
                <a:close/>
                <a:moveTo>
                  <a:pt x="18900" y="5308"/>
                </a:moveTo>
                <a:cubicBezTo>
                  <a:pt x="18900" y="4988"/>
                  <a:pt x="18765" y="4988"/>
                  <a:pt x="18765" y="4828"/>
                </a:cubicBezTo>
                <a:cubicBezTo>
                  <a:pt x="18630" y="4828"/>
                  <a:pt x="18630" y="4828"/>
                  <a:pt x="18495" y="4828"/>
                </a:cubicBezTo>
                <a:cubicBezTo>
                  <a:pt x="18765" y="4028"/>
                  <a:pt x="18765" y="3228"/>
                  <a:pt x="18630" y="2588"/>
                </a:cubicBezTo>
                <a:cubicBezTo>
                  <a:pt x="18225" y="1148"/>
                  <a:pt x="17550" y="508"/>
                  <a:pt x="17010" y="188"/>
                </a:cubicBezTo>
                <a:cubicBezTo>
                  <a:pt x="16605" y="28"/>
                  <a:pt x="15660" y="28"/>
                  <a:pt x="15660" y="28"/>
                </a:cubicBezTo>
                <a:cubicBezTo>
                  <a:pt x="15660" y="28"/>
                  <a:pt x="13500" y="-452"/>
                  <a:pt x="12555" y="2588"/>
                </a:cubicBezTo>
                <a:cubicBezTo>
                  <a:pt x="12420" y="3228"/>
                  <a:pt x="12555" y="4028"/>
                  <a:pt x="12690" y="4828"/>
                </a:cubicBezTo>
                <a:cubicBezTo>
                  <a:pt x="12555" y="4828"/>
                  <a:pt x="12555" y="4828"/>
                  <a:pt x="12420" y="4828"/>
                </a:cubicBezTo>
                <a:cubicBezTo>
                  <a:pt x="12420" y="4988"/>
                  <a:pt x="12285" y="4988"/>
                  <a:pt x="12285" y="5308"/>
                </a:cubicBezTo>
                <a:cubicBezTo>
                  <a:pt x="12285" y="5628"/>
                  <a:pt x="12285" y="5948"/>
                  <a:pt x="12420" y="6268"/>
                </a:cubicBezTo>
                <a:cubicBezTo>
                  <a:pt x="12555" y="6748"/>
                  <a:pt x="12690" y="7068"/>
                  <a:pt x="13230" y="6748"/>
                </a:cubicBezTo>
                <a:cubicBezTo>
                  <a:pt x="13230" y="7708"/>
                  <a:pt x="13365" y="8028"/>
                  <a:pt x="13635" y="8188"/>
                </a:cubicBezTo>
                <a:cubicBezTo>
                  <a:pt x="13635" y="8188"/>
                  <a:pt x="13635" y="8188"/>
                  <a:pt x="13635" y="8188"/>
                </a:cubicBezTo>
                <a:cubicBezTo>
                  <a:pt x="13635" y="8188"/>
                  <a:pt x="13635" y="8188"/>
                  <a:pt x="13635" y="8188"/>
                </a:cubicBezTo>
                <a:cubicBezTo>
                  <a:pt x="13635" y="8188"/>
                  <a:pt x="13635" y="8188"/>
                  <a:pt x="13635" y="8188"/>
                </a:cubicBezTo>
                <a:cubicBezTo>
                  <a:pt x="13635" y="8188"/>
                  <a:pt x="13635" y="8188"/>
                  <a:pt x="13635" y="8188"/>
                </a:cubicBezTo>
                <a:cubicBezTo>
                  <a:pt x="13635" y="8188"/>
                  <a:pt x="13635" y="8188"/>
                  <a:pt x="13770" y="8348"/>
                </a:cubicBezTo>
                <a:cubicBezTo>
                  <a:pt x="13770" y="8348"/>
                  <a:pt x="13770" y="8348"/>
                  <a:pt x="13770" y="8348"/>
                </a:cubicBezTo>
                <a:cubicBezTo>
                  <a:pt x="13770" y="8508"/>
                  <a:pt x="13770" y="8668"/>
                  <a:pt x="13770" y="8668"/>
                </a:cubicBezTo>
                <a:cubicBezTo>
                  <a:pt x="13770" y="8988"/>
                  <a:pt x="13770" y="9308"/>
                  <a:pt x="13770" y="9468"/>
                </a:cubicBezTo>
                <a:cubicBezTo>
                  <a:pt x="13905" y="9628"/>
                  <a:pt x="14715" y="11068"/>
                  <a:pt x="15660" y="11068"/>
                </a:cubicBezTo>
                <a:cubicBezTo>
                  <a:pt x="16605" y="11068"/>
                  <a:pt x="17415" y="9628"/>
                  <a:pt x="17415" y="9468"/>
                </a:cubicBezTo>
                <a:cubicBezTo>
                  <a:pt x="17415" y="9148"/>
                  <a:pt x="17415" y="8988"/>
                  <a:pt x="17415" y="8668"/>
                </a:cubicBezTo>
                <a:cubicBezTo>
                  <a:pt x="17415" y="8668"/>
                  <a:pt x="17415" y="8508"/>
                  <a:pt x="17415" y="8348"/>
                </a:cubicBezTo>
                <a:cubicBezTo>
                  <a:pt x="17415" y="8348"/>
                  <a:pt x="17550" y="8348"/>
                  <a:pt x="17550" y="8188"/>
                </a:cubicBezTo>
                <a:cubicBezTo>
                  <a:pt x="17550" y="8188"/>
                  <a:pt x="17550" y="8188"/>
                  <a:pt x="17550" y="8188"/>
                </a:cubicBezTo>
                <a:cubicBezTo>
                  <a:pt x="17685" y="8028"/>
                  <a:pt x="17955" y="7708"/>
                  <a:pt x="17955" y="6748"/>
                </a:cubicBezTo>
                <a:cubicBezTo>
                  <a:pt x="18495" y="7068"/>
                  <a:pt x="18630" y="6748"/>
                  <a:pt x="18765" y="6268"/>
                </a:cubicBezTo>
                <a:cubicBezTo>
                  <a:pt x="18900" y="5948"/>
                  <a:pt x="18900" y="5628"/>
                  <a:pt x="18900" y="5308"/>
                </a:cubicBezTo>
                <a:close/>
                <a:moveTo>
                  <a:pt x="16335" y="14268"/>
                </a:moveTo>
                <a:cubicBezTo>
                  <a:pt x="16335" y="14268"/>
                  <a:pt x="16335" y="14268"/>
                  <a:pt x="16335" y="14268"/>
                </a:cubicBezTo>
                <a:cubicBezTo>
                  <a:pt x="16335" y="14268"/>
                  <a:pt x="16335" y="14268"/>
                  <a:pt x="16335" y="14268"/>
                </a:cubicBezTo>
                <a:close/>
                <a:moveTo>
                  <a:pt x="16335" y="14268"/>
                </a:moveTo>
                <a:cubicBezTo>
                  <a:pt x="16335" y="14268"/>
                  <a:pt x="16335" y="14268"/>
                  <a:pt x="16335" y="14268"/>
                </a:cubicBezTo>
                <a:cubicBezTo>
                  <a:pt x="16335" y="14268"/>
                  <a:pt x="16335" y="14268"/>
                  <a:pt x="16335" y="14268"/>
                </a:cubicBezTo>
                <a:close/>
                <a:moveTo>
                  <a:pt x="16335" y="14268"/>
                </a:moveTo>
                <a:cubicBezTo>
                  <a:pt x="16335" y="14268"/>
                  <a:pt x="16335" y="14268"/>
                  <a:pt x="16335" y="14268"/>
                </a:cubicBezTo>
                <a:cubicBezTo>
                  <a:pt x="16335" y="14268"/>
                  <a:pt x="16335" y="14268"/>
                  <a:pt x="16335" y="14268"/>
                </a:cubicBezTo>
                <a:cubicBezTo>
                  <a:pt x="16335" y="14268"/>
                  <a:pt x="16335" y="14268"/>
                  <a:pt x="16335" y="14268"/>
                </a:cubicBezTo>
                <a:close/>
                <a:moveTo>
                  <a:pt x="11610" y="13788"/>
                </a:moveTo>
                <a:cubicBezTo>
                  <a:pt x="11475" y="13788"/>
                  <a:pt x="10530" y="13628"/>
                  <a:pt x="9855" y="13148"/>
                </a:cubicBezTo>
                <a:cubicBezTo>
                  <a:pt x="9855" y="16188"/>
                  <a:pt x="9855" y="16188"/>
                  <a:pt x="9855" y="16188"/>
                </a:cubicBezTo>
                <a:cubicBezTo>
                  <a:pt x="9585" y="15868"/>
                  <a:pt x="8775" y="14428"/>
                  <a:pt x="8100" y="14748"/>
                </a:cubicBezTo>
                <a:cubicBezTo>
                  <a:pt x="7830" y="14748"/>
                  <a:pt x="7695" y="14908"/>
                  <a:pt x="7290" y="14908"/>
                </a:cubicBezTo>
                <a:cubicBezTo>
                  <a:pt x="7020" y="14908"/>
                  <a:pt x="7020" y="14908"/>
                  <a:pt x="7020" y="14908"/>
                </a:cubicBezTo>
                <a:cubicBezTo>
                  <a:pt x="6615" y="14908"/>
                  <a:pt x="6480" y="14748"/>
                  <a:pt x="6210" y="14748"/>
                </a:cubicBezTo>
                <a:cubicBezTo>
                  <a:pt x="5535" y="14428"/>
                  <a:pt x="4725" y="15868"/>
                  <a:pt x="4455" y="16188"/>
                </a:cubicBezTo>
                <a:cubicBezTo>
                  <a:pt x="4455" y="13148"/>
                  <a:pt x="4455" y="13148"/>
                  <a:pt x="4455" y="13148"/>
                </a:cubicBezTo>
                <a:cubicBezTo>
                  <a:pt x="3780" y="13628"/>
                  <a:pt x="2835" y="13788"/>
                  <a:pt x="2700" y="13788"/>
                </a:cubicBezTo>
                <a:cubicBezTo>
                  <a:pt x="1080" y="14268"/>
                  <a:pt x="0" y="16668"/>
                  <a:pt x="0" y="18428"/>
                </a:cubicBezTo>
                <a:cubicBezTo>
                  <a:pt x="0" y="20508"/>
                  <a:pt x="5130" y="21148"/>
                  <a:pt x="7155" y="21148"/>
                </a:cubicBezTo>
                <a:cubicBezTo>
                  <a:pt x="9180" y="21148"/>
                  <a:pt x="14310" y="20508"/>
                  <a:pt x="14310" y="18428"/>
                </a:cubicBezTo>
                <a:cubicBezTo>
                  <a:pt x="14310" y="16668"/>
                  <a:pt x="13095" y="14268"/>
                  <a:pt x="11610" y="13788"/>
                </a:cubicBezTo>
                <a:close/>
                <a:moveTo>
                  <a:pt x="11070" y="7708"/>
                </a:moveTo>
                <a:cubicBezTo>
                  <a:pt x="11070" y="7388"/>
                  <a:pt x="10935" y="7228"/>
                  <a:pt x="10935" y="7228"/>
                </a:cubicBezTo>
                <a:cubicBezTo>
                  <a:pt x="10800" y="7068"/>
                  <a:pt x="10665" y="7068"/>
                  <a:pt x="10665" y="7068"/>
                </a:cubicBezTo>
                <a:cubicBezTo>
                  <a:pt x="10800" y="6108"/>
                  <a:pt x="10935" y="5308"/>
                  <a:pt x="10665" y="4348"/>
                </a:cubicBezTo>
                <a:cubicBezTo>
                  <a:pt x="10260" y="2908"/>
                  <a:pt x="9450" y="2108"/>
                  <a:pt x="8775" y="1628"/>
                </a:cubicBezTo>
                <a:cubicBezTo>
                  <a:pt x="8370" y="1468"/>
                  <a:pt x="7155" y="1308"/>
                  <a:pt x="7155" y="1308"/>
                </a:cubicBezTo>
                <a:cubicBezTo>
                  <a:pt x="7155" y="1308"/>
                  <a:pt x="4590" y="988"/>
                  <a:pt x="3645" y="4348"/>
                </a:cubicBezTo>
                <a:cubicBezTo>
                  <a:pt x="3375" y="5308"/>
                  <a:pt x="3510" y="6108"/>
                  <a:pt x="3645" y="7068"/>
                </a:cubicBezTo>
                <a:cubicBezTo>
                  <a:pt x="3645" y="7068"/>
                  <a:pt x="3510" y="7068"/>
                  <a:pt x="3510" y="7228"/>
                </a:cubicBezTo>
                <a:cubicBezTo>
                  <a:pt x="3375" y="7228"/>
                  <a:pt x="3240" y="7388"/>
                  <a:pt x="3240" y="7708"/>
                </a:cubicBezTo>
                <a:cubicBezTo>
                  <a:pt x="3240" y="8028"/>
                  <a:pt x="3240" y="8508"/>
                  <a:pt x="3375" y="8828"/>
                </a:cubicBezTo>
                <a:cubicBezTo>
                  <a:pt x="3510" y="9468"/>
                  <a:pt x="3780" y="9788"/>
                  <a:pt x="4320" y="9468"/>
                </a:cubicBezTo>
                <a:cubicBezTo>
                  <a:pt x="4320" y="10428"/>
                  <a:pt x="4590" y="10908"/>
                  <a:pt x="4725" y="11068"/>
                </a:cubicBezTo>
                <a:cubicBezTo>
                  <a:pt x="4725" y="11068"/>
                  <a:pt x="4725" y="11068"/>
                  <a:pt x="4725" y="11068"/>
                </a:cubicBezTo>
                <a:cubicBezTo>
                  <a:pt x="4725" y="11068"/>
                  <a:pt x="4725" y="11068"/>
                  <a:pt x="4725" y="11068"/>
                </a:cubicBezTo>
                <a:cubicBezTo>
                  <a:pt x="4860" y="11068"/>
                  <a:pt x="4860" y="11228"/>
                  <a:pt x="4860" y="11228"/>
                </a:cubicBezTo>
                <a:cubicBezTo>
                  <a:pt x="4860" y="11228"/>
                  <a:pt x="4860" y="11228"/>
                  <a:pt x="4860" y="11228"/>
                </a:cubicBezTo>
                <a:cubicBezTo>
                  <a:pt x="4860" y="11228"/>
                  <a:pt x="4860" y="11228"/>
                  <a:pt x="4860" y="11228"/>
                </a:cubicBezTo>
                <a:cubicBezTo>
                  <a:pt x="4995" y="11228"/>
                  <a:pt x="4995" y="11228"/>
                  <a:pt x="4995" y="11388"/>
                </a:cubicBezTo>
                <a:cubicBezTo>
                  <a:pt x="4995" y="11388"/>
                  <a:pt x="4995" y="11548"/>
                  <a:pt x="4995" y="11708"/>
                </a:cubicBezTo>
                <a:cubicBezTo>
                  <a:pt x="4995" y="12028"/>
                  <a:pt x="4995" y="12348"/>
                  <a:pt x="5130" y="12668"/>
                </a:cubicBezTo>
                <a:cubicBezTo>
                  <a:pt x="5130" y="12988"/>
                  <a:pt x="6075" y="14588"/>
                  <a:pt x="7155" y="14588"/>
                </a:cubicBezTo>
                <a:cubicBezTo>
                  <a:pt x="8235" y="14588"/>
                  <a:pt x="9315" y="12828"/>
                  <a:pt x="9315" y="12508"/>
                </a:cubicBezTo>
                <a:cubicBezTo>
                  <a:pt x="9315" y="12348"/>
                  <a:pt x="9315" y="12028"/>
                  <a:pt x="9315" y="11708"/>
                </a:cubicBezTo>
                <a:cubicBezTo>
                  <a:pt x="9315" y="11548"/>
                  <a:pt x="9315" y="11388"/>
                  <a:pt x="9315" y="11388"/>
                </a:cubicBezTo>
                <a:cubicBezTo>
                  <a:pt x="9315" y="11228"/>
                  <a:pt x="9450" y="11228"/>
                  <a:pt x="9450" y="11228"/>
                </a:cubicBezTo>
                <a:cubicBezTo>
                  <a:pt x="9450" y="11228"/>
                  <a:pt x="9450" y="11228"/>
                  <a:pt x="9450" y="11228"/>
                </a:cubicBezTo>
                <a:cubicBezTo>
                  <a:pt x="9720" y="11068"/>
                  <a:pt x="9990" y="10588"/>
                  <a:pt x="9990" y="9468"/>
                </a:cubicBezTo>
                <a:cubicBezTo>
                  <a:pt x="10530" y="9788"/>
                  <a:pt x="10800" y="9468"/>
                  <a:pt x="10935" y="8828"/>
                </a:cubicBezTo>
                <a:cubicBezTo>
                  <a:pt x="11070" y="8508"/>
                  <a:pt x="11070" y="8028"/>
                  <a:pt x="11070" y="7708"/>
                </a:cubicBezTo>
                <a:close/>
                <a:moveTo>
                  <a:pt x="11070" y="7708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6" name="Oval 30"/>
          <p:cNvSpPr/>
          <p:nvPr/>
        </p:nvSpPr>
        <p:spPr bwMode="auto">
          <a:xfrm>
            <a:off x="3947039" y="2896847"/>
            <a:ext cx="629670" cy="6292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7" name="AutoShape 31"/>
          <p:cNvSpPr/>
          <p:nvPr/>
        </p:nvSpPr>
        <p:spPr bwMode="auto">
          <a:xfrm>
            <a:off x="4102890" y="3079424"/>
            <a:ext cx="275677" cy="244480"/>
          </a:xfrm>
          <a:custGeom>
            <a:avLst/>
            <a:gdLst>
              <a:gd name="T0" fmla="*/ 8071 w 21600"/>
              <a:gd name="T1" fmla="*/ 8035 h 21600"/>
              <a:gd name="T2" fmla="*/ 11327 w 21600"/>
              <a:gd name="T3" fmla="*/ 9235 h 21600"/>
              <a:gd name="T4" fmla="*/ 14583 w 21600"/>
              <a:gd name="T5" fmla="*/ 4904 h 21600"/>
              <a:gd name="T6" fmla="*/ 15088 w 21600"/>
              <a:gd name="T7" fmla="*/ 4330 h 21600"/>
              <a:gd name="T8" fmla="*/ 17289 w 21600"/>
              <a:gd name="T9" fmla="*/ 6157 h 21600"/>
              <a:gd name="T10" fmla="*/ 17289 w 21600"/>
              <a:gd name="T11" fmla="*/ 3078 h 21600"/>
              <a:gd name="T12" fmla="*/ 17289 w 21600"/>
              <a:gd name="T13" fmla="*/ 0 h 21600"/>
              <a:gd name="T14" fmla="*/ 14583 w 21600"/>
              <a:gd name="T15" fmla="*/ 626 h 21600"/>
              <a:gd name="T16" fmla="*/ 11878 w 21600"/>
              <a:gd name="T17" fmla="*/ 1200 h 21600"/>
              <a:gd name="T18" fmla="*/ 14033 w 21600"/>
              <a:gd name="T19" fmla="*/ 3704 h 21600"/>
              <a:gd name="T20" fmla="*/ 10777 w 21600"/>
              <a:gd name="T21" fmla="*/ 7409 h 21600"/>
              <a:gd name="T22" fmla="*/ 7567 w 21600"/>
              <a:gd name="T23" fmla="*/ 6157 h 21600"/>
              <a:gd name="T24" fmla="*/ 5411 w 21600"/>
              <a:gd name="T25" fmla="*/ 10487 h 21600"/>
              <a:gd name="T26" fmla="*/ 2155 w 21600"/>
              <a:gd name="T27" fmla="*/ 9235 h 21600"/>
              <a:gd name="T28" fmla="*/ 550 w 21600"/>
              <a:gd name="T29" fmla="*/ 14817 h 21600"/>
              <a:gd name="T30" fmla="*/ 0 w 21600"/>
              <a:gd name="T31" fmla="*/ 16017 h 21600"/>
              <a:gd name="T32" fmla="*/ 1055 w 21600"/>
              <a:gd name="T33" fmla="*/ 16643 h 21600"/>
              <a:gd name="T34" fmla="*/ 2706 w 21600"/>
              <a:gd name="T35" fmla="*/ 11113 h 21600"/>
              <a:gd name="T36" fmla="*/ 5916 w 21600"/>
              <a:gd name="T37" fmla="*/ 12313 h 21600"/>
              <a:gd name="T38" fmla="*/ 8071 w 21600"/>
              <a:gd name="T39" fmla="*/ 8035 h 21600"/>
              <a:gd name="T40" fmla="*/ 6466 w 21600"/>
              <a:gd name="T41" fmla="*/ 21600 h 21600"/>
              <a:gd name="T42" fmla="*/ 6466 w 21600"/>
              <a:gd name="T43" fmla="*/ 16643 h 21600"/>
              <a:gd name="T44" fmla="*/ 3761 w 21600"/>
              <a:gd name="T45" fmla="*/ 16643 h 21600"/>
              <a:gd name="T46" fmla="*/ 3761 w 21600"/>
              <a:gd name="T47" fmla="*/ 21600 h 21600"/>
              <a:gd name="T48" fmla="*/ 6466 w 21600"/>
              <a:gd name="T49" fmla="*/ 21600 h 21600"/>
              <a:gd name="T50" fmla="*/ 10227 w 21600"/>
              <a:gd name="T51" fmla="*/ 21600 h 21600"/>
              <a:gd name="T52" fmla="*/ 7567 w 21600"/>
              <a:gd name="T53" fmla="*/ 21600 h 21600"/>
              <a:gd name="T54" fmla="*/ 7567 w 21600"/>
              <a:gd name="T55" fmla="*/ 14817 h 21600"/>
              <a:gd name="T56" fmla="*/ 10227 w 21600"/>
              <a:gd name="T57" fmla="*/ 14817 h 21600"/>
              <a:gd name="T58" fmla="*/ 10227 w 21600"/>
              <a:gd name="T59" fmla="*/ 21600 h 21600"/>
              <a:gd name="T60" fmla="*/ 14033 w 21600"/>
              <a:gd name="T61" fmla="*/ 21600 h 21600"/>
              <a:gd name="T62" fmla="*/ 11327 w 21600"/>
              <a:gd name="T63" fmla="*/ 21600 h 21600"/>
              <a:gd name="T64" fmla="*/ 11327 w 21600"/>
              <a:gd name="T65" fmla="*/ 12313 h 21600"/>
              <a:gd name="T66" fmla="*/ 14033 w 21600"/>
              <a:gd name="T67" fmla="*/ 12313 h 21600"/>
              <a:gd name="T68" fmla="*/ 14033 w 21600"/>
              <a:gd name="T69" fmla="*/ 21600 h 21600"/>
              <a:gd name="T70" fmla="*/ 17794 w 21600"/>
              <a:gd name="T71" fmla="*/ 21600 h 21600"/>
              <a:gd name="T72" fmla="*/ 15088 w 21600"/>
              <a:gd name="T73" fmla="*/ 21600 h 21600"/>
              <a:gd name="T74" fmla="*/ 15088 w 21600"/>
              <a:gd name="T75" fmla="*/ 9861 h 21600"/>
              <a:gd name="T76" fmla="*/ 17794 w 21600"/>
              <a:gd name="T77" fmla="*/ 9861 h 21600"/>
              <a:gd name="T78" fmla="*/ 17794 w 21600"/>
              <a:gd name="T79" fmla="*/ 21600 h 21600"/>
              <a:gd name="T80" fmla="*/ 18894 w 21600"/>
              <a:gd name="T81" fmla="*/ 6783 h 21600"/>
              <a:gd name="T82" fmla="*/ 18894 w 21600"/>
              <a:gd name="T83" fmla="*/ 21600 h 21600"/>
              <a:gd name="T84" fmla="*/ 21600 w 21600"/>
              <a:gd name="T85" fmla="*/ 21600 h 21600"/>
              <a:gd name="T86" fmla="*/ 21600 w 21600"/>
              <a:gd name="T87" fmla="*/ 6783 h 21600"/>
              <a:gd name="T88" fmla="*/ 18894 w 21600"/>
              <a:gd name="T89" fmla="*/ 6783 h 21600"/>
              <a:gd name="T90" fmla="*/ 18894 w 21600"/>
              <a:gd name="T91" fmla="*/ 678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600" h="21600">
                <a:moveTo>
                  <a:pt x="8071" y="8035"/>
                </a:moveTo>
                <a:lnTo>
                  <a:pt x="11327" y="9235"/>
                </a:lnTo>
                <a:lnTo>
                  <a:pt x="14583" y="4904"/>
                </a:lnTo>
                <a:lnTo>
                  <a:pt x="15088" y="4330"/>
                </a:lnTo>
                <a:lnTo>
                  <a:pt x="17289" y="6157"/>
                </a:lnTo>
                <a:lnTo>
                  <a:pt x="17289" y="3078"/>
                </a:lnTo>
                <a:lnTo>
                  <a:pt x="17289" y="0"/>
                </a:lnTo>
                <a:lnTo>
                  <a:pt x="14583" y="626"/>
                </a:lnTo>
                <a:lnTo>
                  <a:pt x="11878" y="1200"/>
                </a:lnTo>
                <a:lnTo>
                  <a:pt x="14033" y="3704"/>
                </a:lnTo>
                <a:lnTo>
                  <a:pt x="10777" y="7409"/>
                </a:lnTo>
                <a:lnTo>
                  <a:pt x="7567" y="6157"/>
                </a:lnTo>
                <a:lnTo>
                  <a:pt x="5411" y="10487"/>
                </a:lnTo>
                <a:lnTo>
                  <a:pt x="2155" y="9235"/>
                </a:lnTo>
                <a:lnTo>
                  <a:pt x="550" y="14817"/>
                </a:lnTo>
                <a:lnTo>
                  <a:pt x="0" y="16017"/>
                </a:lnTo>
                <a:lnTo>
                  <a:pt x="1055" y="16643"/>
                </a:lnTo>
                <a:lnTo>
                  <a:pt x="2706" y="11113"/>
                </a:lnTo>
                <a:lnTo>
                  <a:pt x="5916" y="12313"/>
                </a:lnTo>
                <a:lnTo>
                  <a:pt x="8071" y="8035"/>
                </a:lnTo>
                <a:close/>
                <a:moveTo>
                  <a:pt x="6466" y="21600"/>
                </a:moveTo>
                <a:lnTo>
                  <a:pt x="6466" y="16643"/>
                </a:lnTo>
                <a:lnTo>
                  <a:pt x="3761" y="16643"/>
                </a:lnTo>
                <a:lnTo>
                  <a:pt x="3761" y="21600"/>
                </a:lnTo>
                <a:lnTo>
                  <a:pt x="6466" y="21600"/>
                </a:lnTo>
                <a:close/>
                <a:moveTo>
                  <a:pt x="10227" y="21600"/>
                </a:moveTo>
                <a:lnTo>
                  <a:pt x="7567" y="21600"/>
                </a:lnTo>
                <a:lnTo>
                  <a:pt x="7567" y="14817"/>
                </a:lnTo>
                <a:lnTo>
                  <a:pt x="10227" y="14817"/>
                </a:lnTo>
                <a:lnTo>
                  <a:pt x="10227" y="21600"/>
                </a:lnTo>
                <a:close/>
                <a:moveTo>
                  <a:pt x="14033" y="21600"/>
                </a:moveTo>
                <a:lnTo>
                  <a:pt x="11327" y="21600"/>
                </a:lnTo>
                <a:lnTo>
                  <a:pt x="11327" y="12313"/>
                </a:lnTo>
                <a:lnTo>
                  <a:pt x="14033" y="12313"/>
                </a:lnTo>
                <a:lnTo>
                  <a:pt x="14033" y="21600"/>
                </a:lnTo>
                <a:close/>
                <a:moveTo>
                  <a:pt x="17794" y="21600"/>
                </a:moveTo>
                <a:lnTo>
                  <a:pt x="15088" y="21600"/>
                </a:lnTo>
                <a:lnTo>
                  <a:pt x="15088" y="9861"/>
                </a:lnTo>
                <a:lnTo>
                  <a:pt x="17794" y="9861"/>
                </a:lnTo>
                <a:lnTo>
                  <a:pt x="17794" y="21600"/>
                </a:lnTo>
                <a:close/>
                <a:moveTo>
                  <a:pt x="18894" y="6783"/>
                </a:moveTo>
                <a:lnTo>
                  <a:pt x="18894" y="21600"/>
                </a:lnTo>
                <a:lnTo>
                  <a:pt x="21600" y="21600"/>
                </a:lnTo>
                <a:lnTo>
                  <a:pt x="21600" y="6783"/>
                </a:lnTo>
                <a:lnTo>
                  <a:pt x="18894" y="6783"/>
                </a:lnTo>
                <a:close/>
                <a:moveTo>
                  <a:pt x="18894" y="6783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8" name="Rectangle 32"/>
          <p:cNvSpPr/>
          <p:nvPr/>
        </p:nvSpPr>
        <p:spPr bwMode="auto">
          <a:xfrm>
            <a:off x="1142318" y="4201887"/>
            <a:ext cx="2613866" cy="4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会诊申请医嘱配置</a:t>
            </a:r>
          </a:p>
        </p:txBody>
      </p:sp>
      <p:sp>
        <p:nvSpPr>
          <p:cNvPr id="30" name="Oval 35"/>
          <p:cNvSpPr/>
          <p:nvPr/>
        </p:nvSpPr>
        <p:spPr bwMode="auto">
          <a:xfrm>
            <a:off x="5735691" y="2268147"/>
            <a:ext cx="630266" cy="6287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1" name="AutoShape 36"/>
          <p:cNvSpPr/>
          <p:nvPr/>
        </p:nvSpPr>
        <p:spPr bwMode="auto">
          <a:xfrm>
            <a:off x="5924928" y="2459715"/>
            <a:ext cx="250540" cy="244277"/>
          </a:xfrm>
          <a:custGeom>
            <a:avLst/>
            <a:gdLst>
              <a:gd name="T0" fmla="*/ 15451 w 20391"/>
              <a:gd name="T1" fmla="*/ 1380 h 20390"/>
              <a:gd name="T2" fmla="*/ 10196 w 20391"/>
              <a:gd name="T3" fmla="*/ 1380 h 20390"/>
              <a:gd name="T4" fmla="*/ 4941 w 20391"/>
              <a:gd name="T5" fmla="*/ 1380 h 20390"/>
              <a:gd name="T6" fmla="*/ 88 w 20391"/>
              <a:gd name="T7" fmla="*/ 3634 h 20390"/>
              <a:gd name="T8" fmla="*/ 6545 w 20391"/>
              <a:gd name="T9" fmla="*/ 11502 h 20390"/>
              <a:gd name="T10" fmla="*/ 9350 w 20391"/>
              <a:gd name="T11" fmla="*/ 13402 h 20390"/>
              <a:gd name="T12" fmla="*/ 8675 w 20391"/>
              <a:gd name="T13" fmla="*/ 18063 h 20390"/>
              <a:gd name="T14" fmla="*/ 5965 w 20391"/>
              <a:gd name="T15" fmla="*/ 20030 h 20390"/>
              <a:gd name="T16" fmla="*/ 5965 w 20391"/>
              <a:gd name="T17" fmla="*/ 20390 h 20390"/>
              <a:gd name="T18" fmla="*/ 10196 w 20391"/>
              <a:gd name="T19" fmla="*/ 20390 h 20390"/>
              <a:gd name="T20" fmla="*/ 14415 w 20391"/>
              <a:gd name="T21" fmla="*/ 20390 h 20390"/>
              <a:gd name="T22" fmla="*/ 14415 w 20391"/>
              <a:gd name="T23" fmla="*/ 20030 h 20390"/>
              <a:gd name="T24" fmla="*/ 11711 w 20391"/>
              <a:gd name="T25" fmla="*/ 18063 h 20390"/>
              <a:gd name="T26" fmla="*/ 11036 w 20391"/>
              <a:gd name="T27" fmla="*/ 13402 h 20390"/>
              <a:gd name="T28" fmla="*/ 13847 w 20391"/>
              <a:gd name="T29" fmla="*/ 11508 h 20390"/>
              <a:gd name="T30" fmla="*/ 20304 w 20391"/>
              <a:gd name="T31" fmla="*/ 3634 h 20390"/>
              <a:gd name="T32" fmla="*/ 15451 w 20391"/>
              <a:gd name="T33" fmla="*/ 1380 h 20390"/>
              <a:gd name="T34" fmla="*/ 1586 w 20391"/>
              <a:gd name="T35" fmla="*/ 1539 h 20390"/>
              <a:gd name="T36" fmla="*/ 5207 w 20391"/>
              <a:gd name="T37" fmla="*/ 3512 h 20390"/>
              <a:gd name="T38" fmla="*/ 6101 w 20391"/>
              <a:gd name="T39" fmla="*/ 10005 h 20390"/>
              <a:gd name="T40" fmla="*/ 6231 w 20391"/>
              <a:gd name="T41" fmla="*/ 10793 h 20390"/>
              <a:gd name="T42" fmla="*/ 1586 w 20391"/>
              <a:gd name="T43" fmla="*/ 1539 h 20390"/>
              <a:gd name="T44" fmla="*/ 14167 w 20391"/>
              <a:gd name="T45" fmla="*/ 10793 h 20390"/>
              <a:gd name="T46" fmla="*/ 14291 w 20391"/>
              <a:gd name="T47" fmla="*/ 10005 h 20390"/>
              <a:gd name="T48" fmla="*/ 15185 w 20391"/>
              <a:gd name="T49" fmla="*/ 3512 h 20390"/>
              <a:gd name="T50" fmla="*/ 18812 w 20391"/>
              <a:gd name="T51" fmla="*/ 1539 h 20390"/>
              <a:gd name="T52" fmla="*/ 14167 w 20391"/>
              <a:gd name="T53" fmla="*/ 10793 h 20390"/>
              <a:gd name="T54" fmla="*/ 14167 w 20391"/>
              <a:gd name="T55" fmla="*/ 10793 h 20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391" h="20390">
                <a:moveTo>
                  <a:pt x="15451" y="1380"/>
                </a:moveTo>
                <a:cubicBezTo>
                  <a:pt x="10196" y="1380"/>
                  <a:pt x="10196" y="1380"/>
                  <a:pt x="10196" y="1380"/>
                </a:cubicBezTo>
                <a:cubicBezTo>
                  <a:pt x="4941" y="1380"/>
                  <a:pt x="4941" y="1380"/>
                  <a:pt x="4941" y="1380"/>
                </a:cubicBezTo>
                <a:cubicBezTo>
                  <a:pt x="2953" y="-1210"/>
                  <a:pt x="-604" y="18"/>
                  <a:pt x="88" y="3634"/>
                </a:cubicBezTo>
                <a:cubicBezTo>
                  <a:pt x="923" y="7055"/>
                  <a:pt x="3775" y="9608"/>
                  <a:pt x="6545" y="11502"/>
                </a:cubicBezTo>
                <a:cubicBezTo>
                  <a:pt x="7119" y="12467"/>
                  <a:pt x="8184" y="13157"/>
                  <a:pt x="9350" y="13402"/>
                </a:cubicBezTo>
                <a:cubicBezTo>
                  <a:pt x="9362" y="13884"/>
                  <a:pt x="9403" y="16792"/>
                  <a:pt x="8675" y="18063"/>
                </a:cubicBezTo>
                <a:cubicBezTo>
                  <a:pt x="8101" y="18979"/>
                  <a:pt x="5965" y="20030"/>
                  <a:pt x="5965" y="20030"/>
                </a:cubicBezTo>
                <a:cubicBezTo>
                  <a:pt x="5965" y="20390"/>
                  <a:pt x="5965" y="20390"/>
                  <a:pt x="5965" y="20390"/>
                </a:cubicBezTo>
                <a:cubicBezTo>
                  <a:pt x="10196" y="20390"/>
                  <a:pt x="10196" y="20390"/>
                  <a:pt x="10196" y="20390"/>
                </a:cubicBezTo>
                <a:cubicBezTo>
                  <a:pt x="14415" y="20390"/>
                  <a:pt x="14415" y="20390"/>
                  <a:pt x="14415" y="20390"/>
                </a:cubicBezTo>
                <a:cubicBezTo>
                  <a:pt x="14415" y="20030"/>
                  <a:pt x="14415" y="20030"/>
                  <a:pt x="14415" y="20030"/>
                </a:cubicBezTo>
                <a:cubicBezTo>
                  <a:pt x="14415" y="20030"/>
                  <a:pt x="12285" y="18985"/>
                  <a:pt x="11711" y="18063"/>
                </a:cubicBezTo>
                <a:cubicBezTo>
                  <a:pt x="10983" y="16792"/>
                  <a:pt x="11030" y="13890"/>
                  <a:pt x="11036" y="13402"/>
                </a:cubicBezTo>
                <a:cubicBezTo>
                  <a:pt x="12202" y="13157"/>
                  <a:pt x="13273" y="12473"/>
                  <a:pt x="13847" y="11508"/>
                </a:cubicBezTo>
                <a:cubicBezTo>
                  <a:pt x="16617" y="9608"/>
                  <a:pt x="19469" y="7055"/>
                  <a:pt x="20304" y="3634"/>
                </a:cubicBezTo>
                <a:cubicBezTo>
                  <a:pt x="20996" y="18"/>
                  <a:pt x="17439" y="-1210"/>
                  <a:pt x="15451" y="1380"/>
                </a:cubicBezTo>
                <a:close/>
                <a:moveTo>
                  <a:pt x="1586" y="1539"/>
                </a:moveTo>
                <a:cubicBezTo>
                  <a:pt x="3231" y="555"/>
                  <a:pt x="4657" y="2541"/>
                  <a:pt x="5207" y="3512"/>
                </a:cubicBezTo>
                <a:cubicBezTo>
                  <a:pt x="5580" y="5290"/>
                  <a:pt x="6042" y="7873"/>
                  <a:pt x="6101" y="10005"/>
                </a:cubicBezTo>
                <a:cubicBezTo>
                  <a:pt x="6113" y="10280"/>
                  <a:pt x="6154" y="10543"/>
                  <a:pt x="6231" y="10793"/>
                </a:cubicBezTo>
                <a:cubicBezTo>
                  <a:pt x="810" y="7067"/>
                  <a:pt x="159" y="2388"/>
                  <a:pt x="1586" y="1539"/>
                </a:cubicBezTo>
                <a:close/>
                <a:moveTo>
                  <a:pt x="14167" y="10793"/>
                </a:moveTo>
                <a:cubicBezTo>
                  <a:pt x="14238" y="10543"/>
                  <a:pt x="14285" y="10280"/>
                  <a:pt x="14291" y="10005"/>
                </a:cubicBezTo>
                <a:cubicBezTo>
                  <a:pt x="14350" y="7873"/>
                  <a:pt x="14812" y="5290"/>
                  <a:pt x="15185" y="3512"/>
                </a:cubicBezTo>
                <a:cubicBezTo>
                  <a:pt x="15735" y="2541"/>
                  <a:pt x="17161" y="555"/>
                  <a:pt x="18812" y="1539"/>
                </a:cubicBezTo>
                <a:cubicBezTo>
                  <a:pt x="20239" y="2388"/>
                  <a:pt x="19588" y="7067"/>
                  <a:pt x="14167" y="10793"/>
                </a:cubicBezTo>
                <a:close/>
                <a:moveTo>
                  <a:pt x="14167" y="10793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2" name="Rectangle 37"/>
          <p:cNvSpPr/>
          <p:nvPr/>
        </p:nvSpPr>
        <p:spPr bwMode="auto">
          <a:xfrm>
            <a:off x="1199515" y="3046095"/>
            <a:ext cx="2515235" cy="30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会诊基础字典维护</a:t>
            </a:r>
          </a:p>
        </p:txBody>
      </p:sp>
      <p:sp>
        <p:nvSpPr>
          <p:cNvPr id="33" name="文本占位符 1"/>
          <p:cNvSpPr txBox="1"/>
          <p:nvPr/>
        </p:nvSpPr>
        <p:spPr>
          <a:xfrm>
            <a:off x="983828" y="45590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</a:t>
            </a:r>
          </a:p>
        </p:txBody>
      </p:sp>
      <p:sp>
        <p:nvSpPr>
          <p:cNvPr id="2" name="Rectangle 37"/>
          <p:cNvSpPr/>
          <p:nvPr>
            <p:custDataLst>
              <p:tags r:id="rId1"/>
            </p:custDataLst>
          </p:nvPr>
        </p:nvSpPr>
        <p:spPr bwMode="auto">
          <a:xfrm>
            <a:off x="4813935" y="1700530"/>
            <a:ext cx="2515235" cy="30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产品功能配置维护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"/>
          <p:cNvSpPr txBox="1"/>
          <p:nvPr>
            <p:custDataLst>
              <p:tags r:id="rId1"/>
            </p:custDataLst>
          </p:nvPr>
        </p:nvSpPr>
        <p:spPr>
          <a:xfrm>
            <a:off x="983828" y="45590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</a:t>
            </a:r>
          </a:p>
        </p:txBody>
      </p:sp>
      <p:sp>
        <p:nvSpPr>
          <p:cNvPr id="2" name="Rectangle 37"/>
          <p:cNvSpPr/>
          <p:nvPr>
            <p:custDataLst>
              <p:tags r:id="rId2"/>
            </p:custDataLst>
          </p:nvPr>
        </p:nvSpPr>
        <p:spPr bwMode="auto">
          <a:xfrm>
            <a:off x="479425" y="1226185"/>
            <a:ext cx="257365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产品功能配置维护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27648" y="982954"/>
            <a:ext cx="9152117" cy="5686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15480" y="1916832"/>
            <a:ext cx="10511635" cy="4536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ectangle 37"/>
          <p:cNvSpPr/>
          <p:nvPr>
            <p:custDataLst>
              <p:tags r:id="rId2"/>
            </p:custDataLst>
          </p:nvPr>
        </p:nvSpPr>
        <p:spPr bwMode="auto">
          <a:xfrm>
            <a:off x="479425" y="1124585"/>
            <a:ext cx="2515235" cy="30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会诊基础字典维护</a:t>
            </a:r>
          </a:p>
        </p:txBody>
      </p:sp>
      <p:sp>
        <p:nvSpPr>
          <p:cNvPr id="33" name="文本占位符 1"/>
          <p:cNvSpPr txBox="1"/>
          <p:nvPr>
            <p:custDataLst>
              <p:tags r:id="rId3"/>
            </p:custDataLst>
          </p:nvPr>
        </p:nvSpPr>
        <p:spPr>
          <a:xfrm>
            <a:off x="936203" y="45590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2"/>
          <p:cNvSpPr/>
          <p:nvPr>
            <p:custDataLst>
              <p:tags r:id="rId1"/>
            </p:custDataLst>
          </p:nvPr>
        </p:nvSpPr>
        <p:spPr bwMode="auto">
          <a:xfrm>
            <a:off x="407623" y="1268822"/>
            <a:ext cx="2613866" cy="4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会诊申请医嘱配置</a:t>
            </a:r>
          </a:p>
        </p:txBody>
      </p:sp>
      <p:sp>
        <p:nvSpPr>
          <p:cNvPr id="33" name="文本占位符 1"/>
          <p:cNvSpPr txBox="1"/>
          <p:nvPr>
            <p:custDataLst>
              <p:tags r:id="rId2"/>
            </p:custDataLst>
          </p:nvPr>
        </p:nvSpPr>
        <p:spPr>
          <a:xfrm>
            <a:off x="936203" y="45590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03135" y="1704913"/>
            <a:ext cx="9835693" cy="5036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2"/>
          <p:cNvSpPr/>
          <p:nvPr>
            <p:custDataLst>
              <p:tags r:id="rId1"/>
            </p:custDataLst>
          </p:nvPr>
        </p:nvSpPr>
        <p:spPr bwMode="auto">
          <a:xfrm>
            <a:off x="695325" y="1268730"/>
            <a:ext cx="2108835" cy="53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会诊申请状态</a:t>
            </a:r>
          </a:p>
        </p:txBody>
      </p:sp>
      <p:sp>
        <p:nvSpPr>
          <p:cNvPr id="33" name="文本占位符 1"/>
          <p:cNvSpPr txBox="1"/>
          <p:nvPr>
            <p:custDataLst>
              <p:tags r:id="rId2"/>
            </p:custDataLst>
          </p:nvPr>
        </p:nvSpPr>
        <p:spPr>
          <a:xfrm>
            <a:off x="936203" y="45590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会诊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32634" y="1844674"/>
            <a:ext cx="8959909" cy="4958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"/>
          <p:cNvSpPr txBox="1"/>
          <p:nvPr>
            <p:custDataLst>
              <p:tags r:id="rId1"/>
            </p:custDataLst>
          </p:nvPr>
        </p:nvSpPr>
        <p:spPr>
          <a:xfrm>
            <a:off x="936203" y="45590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22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输血</a:t>
            </a:r>
          </a:p>
        </p:txBody>
      </p:sp>
      <p:pic>
        <p:nvPicPr>
          <p:cNvPr id="84" name="图片 84" descr="C:\Users\18802\AppData\Local\Temp\SNAGHTML655a1c1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1744" y="188640"/>
            <a:ext cx="4680520" cy="662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41"/>
          <p:cNvSpPr/>
          <p:nvPr>
            <p:custDataLst>
              <p:tags r:id="rId3"/>
            </p:custDataLst>
          </p:nvPr>
        </p:nvSpPr>
        <p:spPr>
          <a:xfrm>
            <a:off x="1390871" y="1226984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" name="AutoShape 82"/>
          <p:cNvSpPr/>
          <p:nvPr>
            <p:custDataLst>
              <p:tags r:id="rId4"/>
            </p:custDataLst>
          </p:nvPr>
        </p:nvSpPr>
        <p:spPr bwMode="auto">
          <a:xfrm>
            <a:off x="1576548" y="1412776"/>
            <a:ext cx="247570" cy="247570"/>
          </a:xfrm>
          <a:custGeom>
            <a:avLst/>
            <a:gdLst>
              <a:gd name="T0" fmla="*/ 202530 w 21600"/>
              <a:gd name="T1" fmla="*/ 375479 h 21600"/>
              <a:gd name="T2" fmla="*/ 190518 w 21600"/>
              <a:gd name="T3" fmla="*/ 381000 h 21600"/>
              <a:gd name="T4" fmla="*/ 178911 w 21600"/>
              <a:gd name="T5" fmla="*/ 375479 h 21600"/>
              <a:gd name="T6" fmla="*/ 48454 w 21600"/>
              <a:gd name="T7" fmla="*/ 229112 h 21600"/>
              <a:gd name="T8" fmla="*/ 40058 w 21600"/>
              <a:gd name="T9" fmla="*/ 219357 h 21600"/>
              <a:gd name="T10" fmla="*/ 23724 w 21600"/>
              <a:gd name="T11" fmla="*/ 194910 h 21600"/>
              <a:gd name="T12" fmla="*/ 7426 w 21600"/>
              <a:gd name="T13" fmla="*/ 159949 h 21600"/>
              <a:gd name="T14" fmla="*/ 0 w 21600"/>
              <a:gd name="T15" fmla="*/ 117828 h 21600"/>
              <a:gd name="T16" fmla="*/ 9102 w 21600"/>
              <a:gd name="T17" fmla="*/ 62600 h 21600"/>
              <a:gd name="T18" fmla="*/ 32861 w 21600"/>
              <a:gd name="T19" fmla="*/ 26141 h 21600"/>
              <a:gd name="T20" fmla="*/ 65987 w 21600"/>
              <a:gd name="T21" fmla="*/ 6085 h 21600"/>
              <a:gd name="T22" fmla="*/ 103434 w 21600"/>
              <a:gd name="T23" fmla="*/ 0 h 21600"/>
              <a:gd name="T24" fmla="*/ 129840 w 21600"/>
              <a:gd name="T25" fmla="*/ 5133 h 21600"/>
              <a:gd name="T26" fmla="*/ 154129 w 21600"/>
              <a:gd name="T27" fmla="*/ 17921 h 21600"/>
              <a:gd name="T28" fmla="*/ 174660 w 21600"/>
              <a:gd name="T29" fmla="*/ 34608 h 21600"/>
              <a:gd name="T30" fmla="*/ 190518 w 21600"/>
              <a:gd name="T31" fmla="*/ 50835 h 21600"/>
              <a:gd name="T32" fmla="*/ 206604 w 21600"/>
              <a:gd name="T33" fmla="*/ 34502 h 21600"/>
              <a:gd name="T34" fmla="*/ 227312 w 21600"/>
              <a:gd name="T35" fmla="*/ 17921 h 21600"/>
              <a:gd name="T36" fmla="*/ 251284 w 21600"/>
              <a:gd name="T37" fmla="*/ 5133 h 21600"/>
              <a:gd name="T38" fmla="*/ 278007 w 21600"/>
              <a:gd name="T39" fmla="*/ 0 h 21600"/>
              <a:gd name="T40" fmla="*/ 315013 w 21600"/>
              <a:gd name="T41" fmla="*/ 6068 h 21600"/>
              <a:gd name="T42" fmla="*/ 348139 w 21600"/>
              <a:gd name="T43" fmla="*/ 26141 h 21600"/>
              <a:gd name="T44" fmla="*/ 371898 w 21600"/>
              <a:gd name="T45" fmla="*/ 62600 h 21600"/>
              <a:gd name="T46" fmla="*/ 381000 w 21600"/>
              <a:gd name="T47" fmla="*/ 117828 h 21600"/>
              <a:gd name="T48" fmla="*/ 373715 w 21600"/>
              <a:gd name="T49" fmla="*/ 159949 h 21600"/>
              <a:gd name="T50" fmla="*/ 357540 w 21600"/>
              <a:gd name="T51" fmla="*/ 194910 h 21600"/>
              <a:gd name="T52" fmla="*/ 340819 w 21600"/>
              <a:gd name="T53" fmla="*/ 219357 h 21600"/>
              <a:gd name="T54" fmla="*/ 332599 w 21600"/>
              <a:gd name="T55" fmla="*/ 229623 h 21600"/>
              <a:gd name="T56" fmla="*/ 202530 w 21600"/>
              <a:gd name="T57" fmla="*/ 375479 h 21600"/>
              <a:gd name="T58" fmla="*/ 103434 w 21600"/>
              <a:gd name="T59" fmla="*/ 38206 h 21600"/>
              <a:gd name="T60" fmla="*/ 103434 w 21600"/>
              <a:gd name="T61" fmla="*/ 38206 h 21600"/>
              <a:gd name="T62" fmla="*/ 78969 w 21600"/>
              <a:gd name="T63" fmla="*/ 41381 h 21600"/>
              <a:gd name="T64" fmla="*/ 56480 w 21600"/>
              <a:gd name="T65" fmla="*/ 53340 h 21600"/>
              <a:gd name="T66" fmla="*/ 40058 w 21600"/>
              <a:gd name="T67" fmla="*/ 77382 h 21600"/>
              <a:gd name="T68" fmla="*/ 33831 w 21600"/>
              <a:gd name="T69" fmla="*/ 117828 h 21600"/>
              <a:gd name="T70" fmla="*/ 39705 w 21600"/>
              <a:gd name="T71" fmla="*/ 149049 h 21600"/>
              <a:gd name="T72" fmla="*/ 52687 w 21600"/>
              <a:gd name="T73" fmla="*/ 175842 h 21600"/>
              <a:gd name="T74" fmla="*/ 65987 w 21600"/>
              <a:gd name="T75" fmla="*/ 194804 h 21600"/>
              <a:gd name="T76" fmla="*/ 71896 w 21600"/>
              <a:gd name="T77" fmla="*/ 201683 h 21600"/>
              <a:gd name="T78" fmla="*/ 190518 w 21600"/>
              <a:gd name="T79" fmla="*/ 334980 h 21600"/>
              <a:gd name="T80" fmla="*/ 309104 w 21600"/>
              <a:gd name="T81" fmla="*/ 201683 h 21600"/>
              <a:gd name="T82" fmla="*/ 315278 w 21600"/>
              <a:gd name="T83" fmla="*/ 194804 h 21600"/>
              <a:gd name="T84" fmla="*/ 328489 w 21600"/>
              <a:gd name="T85" fmla="*/ 175842 h 21600"/>
              <a:gd name="T86" fmla="*/ 341383 w 21600"/>
              <a:gd name="T87" fmla="*/ 148890 h 21600"/>
              <a:gd name="T88" fmla="*/ 347222 w 21600"/>
              <a:gd name="T89" fmla="*/ 117828 h 21600"/>
              <a:gd name="T90" fmla="*/ 340942 w 21600"/>
              <a:gd name="T91" fmla="*/ 77488 h 21600"/>
              <a:gd name="T92" fmla="*/ 324556 w 21600"/>
              <a:gd name="T93" fmla="*/ 53340 h 21600"/>
              <a:gd name="T94" fmla="*/ 302031 w 21600"/>
              <a:gd name="T95" fmla="*/ 41381 h 21600"/>
              <a:gd name="T96" fmla="*/ 278007 w 21600"/>
              <a:gd name="T97" fmla="*/ 38206 h 21600"/>
              <a:gd name="T98" fmla="*/ 255305 w 21600"/>
              <a:gd name="T99" fmla="*/ 44221 h 21600"/>
              <a:gd name="T100" fmla="*/ 233627 w 21600"/>
              <a:gd name="T101" fmla="*/ 58914 h 21600"/>
              <a:gd name="T102" fmla="*/ 215477 w 21600"/>
              <a:gd name="T103" fmla="*/ 76588 h 21600"/>
              <a:gd name="T104" fmla="*/ 203641 w 21600"/>
              <a:gd name="T105" fmla="*/ 90893 h 21600"/>
              <a:gd name="T106" fmla="*/ 190518 w 21600"/>
              <a:gd name="T107" fmla="*/ 98249 h 21600"/>
              <a:gd name="T108" fmla="*/ 177624 w 21600"/>
              <a:gd name="T109" fmla="*/ 90893 h 21600"/>
              <a:gd name="T110" fmla="*/ 165664 w 21600"/>
              <a:gd name="T111" fmla="*/ 76447 h 21600"/>
              <a:gd name="T112" fmla="*/ 147373 w 21600"/>
              <a:gd name="T113" fmla="*/ 58914 h 21600"/>
              <a:gd name="T114" fmla="*/ 125695 w 21600"/>
              <a:gd name="T115" fmla="*/ 44221 h 21600"/>
              <a:gd name="T116" fmla="*/ 103434 w 21600"/>
              <a:gd name="T117" fmla="*/ 38206 h 2160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1600" h="21600">
                <a:moveTo>
                  <a:pt x="11482" y="21287"/>
                </a:moveTo>
                <a:cubicBezTo>
                  <a:pt x="11277" y="21496"/>
                  <a:pt x="11047" y="21600"/>
                  <a:pt x="10801" y="21600"/>
                </a:cubicBezTo>
                <a:cubicBezTo>
                  <a:pt x="10538" y="21600"/>
                  <a:pt x="10318" y="21496"/>
                  <a:pt x="10143" y="21287"/>
                </a:cubicBezTo>
                <a:lnTo>
                  <a:pt x="2747" y="12989"/>
                </a:lnTo>
                <a:cubicBezTo>
                  <a:pt x="2714" y="12972"/>
                  <a:pt x="2556" y="12786"/>
                  <a:pt x="2271" y="12436"/>
                </a:cubicBezTo>
                <a:cubicBezTo>
                  <a:pt x="1988" y="12086"/>
                  <a:pt x="1678" y="11623"/>
                  <a:pt x="1345" y="11050"/>
                </a:cubicBezTo>
                <a:cubicBezTo>
                  <a:pt x="1009" y="10477"/>
                  <a:pt x="699" y="9819"/>
                  <a:pt x="421" y="9068"/>
                </a:cubicBezTo>
                <a:cubicBezTo>
                  <a:pt x="143" y="8326"/>
                  <a:pt x="0" y="7524"/>
                  <a:pt x="0" y="6680"/>
                </a:cubicBezTo>
                <a:cubicBezTo>
                  <a:pt x="0" y="5443"/>
                  <a:pt x="173" y="4401"/>
                  <a:pt x="516" y="3549"/>
                </a:cubicBezTo>
                <a:cubicBezTo>
                  <a:pt x="861" y="2696"/>
                  <a:pt x="1312" y="2007"/>
                  <a:pt x="1863" y="1482"/>
                </a:cubicBezTo>
                <a:cubicBezTo>
                  <a:pt x="2421" y="954"/>
                  <a:pt x="3047" y="576"/>
                  <a:pt x="3741" y="345"/>
                </a:cubicBezTo>
                <a:cubicBezTo>
                  <a:pt x="4437" y="116"/>
                  <a:pt x="5145" y="0"/>
                  <a:pt x="5864" y="0"/>
                </a:cubicBezTo>
                <a:cubicBezTo>
                  <a:pt x="6367" y="0"/>
                  <a:pt x="6865" y="99"/>
                  <a:pt x="7361" y="291"/>
                </a:cubicBezTo>
                <a:cubicBezTo>
                  <a:pt x="7857" y="486"/>
                  <a:pt x="8315" y="726"/>
                  <a:pt x="8738" y="1016"/>
                </a:cubicBezTo>
                <a:cubicBezTo>
                  <a:pt x="9161" y="1304"/>
                  <a:pt x="9552" y="1620"/>
                  <a:pt x="9902" y="1962"/>
                </a:cubicBezTo>
                <a:cubicBezTo>
                  <a:pt x="10253" y="2304"/>
                  <a:pt x="10553" y="2611"/>
                  <a:pt x="10801" y="2882"/>
                </a:cubicBezTo>
                <a:cubicBezTo>
                  <a:pt x="11047" y="2600"/>
                  <a:pt x="11350" y="2292"/>
                  <a:pt x="11713" y="1956"/>
                </a:cubicBezTo>
                <a:cubicBezTo>
                  <a:pt x="12071" y="1618"/>
                  <a:pt x="12464" y="1304"/>
                  <a:pt x="12887" y="1016"/>
                </a:cubicBezTo>
                <a:cubicBezTo>
                  <a:pt x="13313" y="726"/>
                  <a:pt x="13761" y="486"/>
                  <a:pt x="14246" y="291"/>
                </a:cubicBezTo>
                <a:cubicBezTo>
                  <a:pt x="14730" y="99"/>
                  <a:pt x="15235" y="0"/>
                  <a:pt x="15761" y="0"/>
                </a:cubicBezTo>
                <a:cubicBezTo>
                  <a:pt x="16465" y="0"/>
                  <a:pt x="17166" y="116"/>
                  <a:pt x="17859" y="344"/>
                </a:cubicBezTo>
                <a:cubicBezTo>
                  <a:pt x="18555" y="576"/>
                  <a:pt x="19179" y="954"/>
                  <a:pt x="19737" y="1482"/>
                </a:cubicBezTo>
                <a:cubicBezTo>
                  <a:pt x="20293" y="2007"/>
                  <a:pt x="20739" y="2696"/>
                  <a:pt x="21084" y="3549"/>
                </a:cubicBezTo>
                <a:cubicBezTo>
                  <a:pt x="21430" y="4401"/>
                  <a:pt x="21600" y="5443"/>
                  <a:pt x="21600" y="6680"/>
                </a:cubicBezTo>
                <a:cubicBezTo>
                  <a:pt x="21600" y="7524"/>
                  <a:pt x="21462" y="8326"/>
                  <a:pt x="21187" y="9068"/>
                </a:cubicBezTo>
                <a:cubicBezTo>
                  <a:pt x="20911" y="9819"/>
                  <a:pt x="20606" y="10477"/>
                  <a:pt x="20270" y="11050"/>
                </a:cubicBezTo>
                <a:cubicBezTo>
                  <a:pt x="19932" y="11623"/>
                  <a:pt x="19620" y="12086"/>
                  <a:pt x="19322" y="12436"/>
                </a:cubicBezTo>
                <a:cubicBezTo>
                  <a:pt x="19029" y="12786"/>
                  <a:pt x="18871" y="12981"/>
                  <a:pt x="18856" y="13018"/>
                </a:cubicBezTo>
                <a:lnTo>
                  <a:pt x="11482" y="21287"/>
                </a:lnTo>
                <a:close/>
                <a:moveTo>
                  <a:pt x="5864" y="2166"/>
                </a:moveTo>
                <a:lnTo>
                  <a:pt x="5864" y="2166"/>
                </a:lnTo>
                <a:cubicBezTo>
                  <a:pt x="5406" y="2166"/>
                  <a:pt x="4945" y="2225"/>
                  <a:pt x="4477" y="2346"/>
                </a:cubicBezTo>
                <a:cubicBezTo>
                  <a:pt x="4011" y="2468"/>
                  <a:pt x="3585" y="2696"/>
                  <a:pt x="3202" y="3024"/>
                </a:cubicBezTo>
                <a:cubicBezTo>
                  <a:pt x="2817" y="3351"/>
                  <a:pt x="2509" y="3806"/>
                  <a:pt x="2271" y="4387"/>
                </a:cubicBezTo>
                <a:cubicBezTo>
                  <a:pt x="2038" y="4969"/>
                  <a:pt x="1918" y="5734"/>
                  <a:pt x="1918" y="6680"/>
                </a:cubicBezTo>
                <a:cubicBezTo>
                  <a:pt x="1918" y="7290"/>
                  <a:pt x="2031" y="7880"/>
                  <a:pt x="2251" y="8450"/>
                </a:cubicBezTo>
                <a:cubicBezTo>
                  <a:pt x="2471" y="9017"/>
                  <a:pt x="2714" y="9523"/>
                  <a:pt x="2987" y="9969"/>
                </a:cubicBezTo>
                <a:cubicBezTo>
                  <a:pt x="3257" y="10415"/>
                  <a:pt x="3510" y="10773"/>
                  <a:pt x="3741" y="11044"/>
                </a:cubicBezTo>
                <a:lnTo>
                  <a:pt x="4076" y="11434"/>
                </a:lnTo>
                <a:lnTo>
                  <a:pt x="10801" y="18991"/>
                </a:lnTo>
                <a:lnTo>
                  <a:pt x="17524" y="11434"/>
                </a:lnTo>
                <a:lnTo>
                  <a:pt x="17874" y="11044"/>
                </a:lnTo>
                <a:cubicBezTo>
                  <a:pt x="18105" y="10773"/>
                  <a:pt x="18353" y="10415"/>
                  <a:pt x="18623" y="9969"/>
                </a:cubicBezTo>
                <a:cubicBezTo>
                  <a:pt x="18888" y="9523"/>
                  <a:pt x="19134" y="9014"/>
                  <a:pt x="19354" y="8441"/>
                </a:cubicBezTo>
                <a:cubicBezTo>
                  <a:pt x="19572" y="7871"/>
                  <a:pt x="19685" y="7284"/>
                  <a:pt x="19685" y="6680"/>
                </a:cubicBezTo>
                <a:cubicBezTo>
                  <a:pt x="19685" y="5743"/>
                  <a:pt x="19567" y="4980"/>
                  <a:pt x="19329" y="4393"/>
                </a:cubicBezTo>
                <a:cubicBezTo>
                  <a:pt x="19091" y="3809"/>
                  <a:pt x="18783" y="3351"/>
                  <a:pt x="18400" y="3024"/>
                </a:cubicBezTo>
                <a:cubicBezTo>
                  <a:pt x="18017" y="2696"/>
                  <a:pt x="17591" y="2468"/>
                  <a:pt x="17123" y="2346"/>
                </a:cubicBezTo>
                <a:cubicBezTo>
                  <a:pt x="16658" y="2225"/>
                  <a:pt x="16202" y="2166"/>
                  <a:pt x="15761" y="2166"/>
                </a:cubicBezTo>
                <a:cubicBezTo>
                  <a:pt x="15341" y="2166"/>
                  <a:pt x="14910" y="2279"/>
                  <a:pt x="14474" y="2507"/>
                </a:cubicBezTo>
                <a:cubicBezTo>
                  <a:pt x="14041" y="2739"/>
                  <a:pt x="13631" y="3015"/>
                  <a:pt x="13245" y="3340"/>
                </a:cubicBezTo>
                <a:cubicBezTo>
                  <a:pt x="12862" y="3665"/>
                  <a:pt x="12519" y="3998"/>
                  <a:pt x="12216" y="4342"/>
                </a:cubicBezTo>
                <a:cubicBezTo>
                  <a:pt x="11913" y="4684"/>
                  <a:pt x="11688" y="4952"/>
                  <a:pt x="11545" y="5153"/>
                </a:cubicBezTo>
                <a:cubicBezTo>
                  <a:pt x="11345" y="5429"/>
                  <a:pt x="11097" y="5570"/>
                  <a:pt x="10801" y="5570"/>
                </a:cubicBezTo>
                <a:cubicBezTo>
                  <a:pt x="10506" y="5570"/>
                  <a:pt x="10260" y="5429"/>
                  <a:pt x="10070" y="5153"/>
                </a:cubicBezTo>
                <a:cubicBezTo>
                  <a:pt x="9927" y="4944"/>
                  <a:pt x="9700" y="4673"/>
                  <a:pt x="9392" y="4334"/>
                </a:cubicBezTo>
                <a:cubicBezTo>
                  <a:pt x="9086" y="3995"/>
                  <a:pt x="8738" y="3665"/>
                  <a:pt x="8355" y="3340"/>
                </a:cubicBezTo>
                <a:cubicBezTo>
                  <a:pt x="7972" y="3016"/>
                  <a:pt x="7561" y="2739"/>
                  <a:pt x="7126" y="2507"/>
                </a:cubicBezTo>
                <a:cubicBezTo>
                  <a:pt x="6690" y="2278"/>
                  <a:pt x="6269" y="2166"/>
                  <a:pt x="5864" y="2166"/>
                </a:cubicBez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" name="TextBox 13"/>
          <p:cNvSpPr txBox="1"/>
          <p:nvPr>
            <p:custDataLst>
              <p:tags r:id="rId5"/>
            </p:custDataLst>
          </p:nvPr>
        </p:nvSpPr>
        <p:spPr>
          <a:xfrm>
            <a:off x="1043893" y="2055521"/>
            <a:ext cx="1312880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输血流程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03512" y="1621180"/>
            <a:ext cx="10008795" cy="5236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文本占位符 1"/>
          <p:cNvSpPr txBox="1"/>
          <p:nvPr>
            <p:custDataLst>
              <p:tags r:id="rId2"/>
            </p:custDataLst>
          </p:nvPr>
        </p:nvSpPr>
        <p:spPr>
          <a:xfrm>
            <a:off x="936203" y="455904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22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输血</a:t>
            </a:r>
          </a:p>
        </p:txBody>
      </p:sp>
      <p:sp>
        <p:nvSpPr>
          <p:cNvPr id="10" name="Rounded Rectangle 41"/>
          <p:cNvSpPr/>
          <p:nvPr>
            <p:custDataLst>
              <p:tags r:id="rId3"/>
            </p:custDataLst>
          </p:nvPr>
        </p:nvSpPr>
        <p:spPr>
          <a:xfrm>
            <a:off x="826356" y="1016164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" name="AutoShape 82"/>
          <p:cNvSpPr/>
          <p:nvPr>
            <p:custDataLst>
              <p:tags r:id="rId4"/>
            </p:custDataLst>
          </p:nvPr>
        </p:nvSpPr>
        <p:spPr bwMode="auto">
          <a:xfrm>
            <a:off x="1012033" y="1201956"/>
            <a:ext cx="247570" cy="247570"/>
          </a:xfrm>
          <a:custGeom>
            <a:avLst/>
            <a:gdLst>
              <a:gd name="T0" fmla="*/ 202530 w 21600"/>
              <a:gd name="T1" fmla="*/ 375479 h 21600"/>
              <a:gd name="T2" fmla="*/ 190518 w 21600"/>
              <a:gd name="T3" fmla="*/ 381000 h 21600"/>
              <a:gd name="T4" fmla="*/ 178911 w 21600"/>
              <a:gd name="T5" fmla="*/ 375479 h 21600"/>
              <a:gd name="T6" fmla="*/ 48454 w 21600"/>
              <a:gd name="T7" fmla="*/ 229112 h 21600"/>
              <a:gd name="T8" fmla="*/ 40058 w 21600"/>
              <a:gd name="T9" fmla="*/ 219357 h 21600"/>
              <a:gd name="T10" fmla="*/ 23724 w 21600"/>
              <a:gd name="T11" fmla="*/ 194910 h 21600"/>
              <a:gd name="T12" fmla="*/ 7426 w 21600"/>
              <a:gd name="T13" fmla="*/ 159949 h 21600"/>
              <a:gd name="T14" fmla="*/ 0 w 21600"/>
              <a:gd name="T15" fmla="*/ 117828 h 21600"/>
              <a:gd name="T16" fmla="*/ 9102 w 21600"/>
              <a:gd name="T17" fmla="*/ 62600 h 21600"/>
              <a:gd name="T18" fmla="*/ 32861 w 21600"/>
              <a:gd name="T19" fmla="*/ 26141 h 21600"/>
              <a:gd name="T20" fmla="*/ 65987 w 21600"/>
              <a:gd name="T21" fmla="*/ 6085 h 21600"/>
              <a:gd name="T22" fmla="*/ 103434 w 21600"/>
              <a:gd name="T23" fmla="*/ 0 h 21600"/>
              <a:gd name="T24" fmla="*/ 129840 w 21600"/>
              <a:gd name="T25" fmla="*/ 5133 h 21600"/>
              <a:gd name="T26" fmla="*/ 154129 w 21600"/>
              <a:gd name="T27" fmla="*/ 17921 h 21600"/>
              <a:gd name="T28" fmla="*/ 174660 w 21600"/>
              <a:gd name="T29" fmla="*/ 34608 h 21600"/>
              <a:gd name="T30" fmla="*/ 190518 w 21600"/>
              <a:gd name="T31" fmla="*/ 50835 h 21600"/>
              <a:gd name="T32" fmla="*/ 206604 w 21600"/>
              <a:gd name="T33" fmla="*/ 34502 h 21600"/>
              <a:gd name="T34" fmla="*/ 227312 w 21600"/>
              <a:gd name="T35" fmla="*/ 17921 h 21600"/>
              <a:gd name="T36" fmla="*/ 251284 w 21600"/>
              <a:gd name="T37" fmla="*/ 5133 h 21600"/>
              <a:gd name="T38" fmla="*/ 278007 w 21600"/>
              <a:gd name="T39" fmla="*/ 0 h 21600"/>
              <a:gd name="T40" fmla="*/ 315013 w 21600"/>
              <a:gd name="T41" fmla="*/ 6068 h 21600"/>
              <a:gd name="T42" fmla="*/ 348139 w 21600"/>
              <a:gd name="T43" fmla="*/ 26141 h 21600"/>
              <a:gd name="T44" fmla="*/ 371898 w 21600"/>
              <a:gd name="T45" fmla="*/ 62600 h 21600"/>
              <a:gd name="T46" fmla="*/ 381000 w 21600"/>
              <a:gd name="T47" fmla="*/ 117828 h 21600"/>
              <a:gd name="T48" fmla="*/ 373715 w 21600"/>
              <a:gd name="T49" fmla="*/ 159949 h 21600"/>
              <a:gd name="T50" fmla="*/ 357540 w 21600"/>
              <a:gd name="T51" fmla="*/ 194910 h 21600"/>
              <a:gd name="T52" fmla="*/ 340819 w 21600"/>
              <a:gd name="T53" fmla="*/ 219357 h 21600"/>
              <a:gd name="T54" fmla="*/ 332599 w 21600"/>
              <a:gd name="T55" fmla="*/ 229623 h 21600"/>
              <a:gd name="T56" fmla="*/ 202530 w 21600"/>
              <a:gd name="T57" fmla="*/ 375479 h 21600"/>
              <a:gd name="T58" fmla="*/ 103434 w 21600"/>
              <a:gd name="T59" fmla="*/ 38206 h 21600"/>
              <a:gd name="T60" fmla="*/ 103434 w 21600"/>
              <a:gd name="T61" fmla="*/ 38206 h 21600"/>
              <a:gd name="T62" fmla="*/ 78969 w 21600"/>
              <a:gd name="T63" fmla="*/ 41381 h 21600"/>
              <a:gd name="T64" fmla="*/ 56480 w 21600"/>
              <a:gd name="T65" fmla="*/ 53340 h 21600"/>
              <a:gd name="T66" fmla="*/ 40058 w 21600"/>
              <a:gd name="T67" fmla="*/ 77382 h 21600"/>
              <a:gd name="T68" fmla="*/ 33831 w 21600"/>
              <a:gd name="T69" fmla="*/ 117828 h 21600"/>
              <a:gd name="T70" fmla="*/ 39705 w 21600"/>
              <a:gd name="T71" fmla="*/ 149049 h 21600"/>
              <a:gd name="T72" fmla="*/ 52687 w 21600"/>
              <a:gd name="T73" fmla="*/ 175842 h 21600"/>
              <a:gd name="T74" fmla="*/ 65987 w 21600"/>
              <a:gd name="T75" fmla="*/ 194804 h 21600"/>
              <a:gd name="T76" fmla="*/ 71896 w 21600"/>
              <a:gd name="T77" fmla="*/ 201683 h 21600"/>
              <a:gd name="T78" fmla="*/ 190518 w 21600"/>
              <a:gd name="T79" fmla="*/ 334980 h 21600"/>
              <a:gd name="T80" fmla="*/ 309104 w 21600"/>
              <a:gd name="T81" fmla="*/ 201683 h 21600"/>
              <a:gd name="T82" fmla="*/ 315278 w 21600"/>
              <a:gd name="T83" fmla="*/ 194804 h 21600"/>
              <a:gd name="T84" fmla="*/ 328489 w 21600"/>
              <a:gd name="T85" fmla="*/ 175842 h 21600"/>
              <a:gd name="T86" fmla="*/ 341383 w 21600"/>
              <a:gd name="T87" fmla="*/ 148890 h 21600"/>
              <a:gd name="T88" fmla="*/ 347222 w 21600"/>
              <a:gd name="T89" fmla="*/ 117828 h 21600"/>
              <a:gd name="T90" fmla="*/ 340942 w 21600"/>
              <a:gd name="T91" fmla="*/ 77488 h 21600"/>
              <a:gd name="T92" fmla="*/ 324556 w 21600"/>
              <a:gd name="T93" fmla="*/ 53340 h 21600"/>
              <a:gd name="T94" fmla="*/ 302031 w 21600"/>
              <a:gd name="T95" fmla="*/ 41381 h 21600"/>
              <a:gd name="T96" fmla="*/ 278007 w 21600"/>
              <a:gd name="T97" fmla="*/ 38206 h 21600"/>
              <a:gd name="T98" fmla="*/ 255305 w 21600"/>
              <a:gd name="T99" fmla="*/ 44221 h 21600"/>
              <a:gd name="T100" fmla="*/ 233627 w 21600"/>
              <a:gd name="T101" fmla="*/ 58914 h 21600"/>
              <a:gd name="T102" fmla="*/ 215477 w 21600"/>
              <a:gd name="T103" fmla="*/ 76588 h 21600"/>
              <a:gd name="T104" fmla="*/ 203641 w 21600"/>
              <a:gd name="T105" fmla="*/ 90893 h 21600"/>
              <a:gd name="T106" fmla="*/ 190518 w 21600"/>
              <a:gd name="T107" fmla="*/ 98249 h 21600"/>
              <a:gd name="T108" fmla="*/ 177624 w 21600"/>
              <a:gd name="T109" fmla="*/ 90893 h 21600"/>
              <a:gd name="T110" fmla="*/ 165664 w 21600"/>
              <a:gd name="T111" fmla="*/ 76447 h 21600"/>
              <a:gd name="T112" fmla="*/ 147373 w 21600"/>
              <a:gd name="T113" fmla="*/ 58914 h 21600"/>
              <a:gd name="T114" fmla="*/ 125695 w 21600"/>
              <a:gd name="T115" fmla="*/ 44221 h 21600"/>
              <a:gd name="T116" fmla="*/ 103434 w 21600"/>
              <a:gd name="T117" fmla="*/ 38206 h 2160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1600" h="21600">
                <a:moveTo>
                  <a:pt x="11482" y="21287"/>
                </a:moveTo>
                <a:cubicBezTo>
                  <a:pt x="11277" y="21496"/>
                  <a:pt x="11047" y="21600"/>
                  <a:pt x="10801" y="21600"/>
                </a:cubicBezTo>
                <a:cubicBezTo>
                  <a:pt x="10538" y="21600"/>
                  <a:pt x="10318" y="21496"/>
                  <a:pt x="10143" y="21287"/>
                </a:cubicBezTo>
                <a:lnTo>
                  <a:pt x="2747" y="12989"/>
                </a:lnTo>
                <a:cubicBezTo>
                  <a:pt x="2714" y="12972"/>
                  <a:pt x="2556" y="12786"/>
                  <a:pt x="2271" y="12436"/>
                </a:cubicBezTo>
                <a:cubicBezTo>
                  <a:pt x="1988" y="12086"/>
                  <a:pt x="1678" y="11623"/>
                  <a:pt x="1345" y="11050"/>
                </a:cubicBezTo>
                <a:cubicBezTo>
                  <a:pt x="1009" y="10477"/>
                  <a:pt x="699" y="9819"/>
                  <a:pt x="421" y="9068"/>
                </a:cubicBezTo>
                <a:cubicBezTo>
                  <a:pt x="143" y="8326"/>
                  <a:pt x="0" y="7524"/>
                  <a:pt x="0" y="6680"/>
                </a:cubicBezTo>
                <a:cubicBezTo>
                  <a:pt x="0" y="5443"/>
                  <a:pt x="173" y="4401"/>
                  <a:pt x="516" y="3549"/>
                </a:cubicBezTo>
                <a:cubicBezTo>
                  <a:pt x="861" y="2696"/>
                  <a:pt x="1312" y="2007"/>
                  <a:pt x="1863" y="1482"/>
                </a:cubicBezTo>
                <a:cubicBezTo>
                  <a:pt x="2421" y="954"/>
                  <a:pt x="3047" y="576"/>
                  <a:pt x="3741" y="345"/>
                </a:cubicBezTo>
                <a:cubicBezTo>
                  <a:pt x="4437" y="116"/>
                  <a:pt x="5145" y="0"/>
                  <a:pt x="5864" y="0"/>
                </a:cubicBezTo>
                <a:cubicBezTo>
                  <a:pt x="6367" y="0"/>
                  <a:pt x="6865" y="99"/>
                  <a:pt x="7361" y="291"/>
                </a:cubicBezTo>
                <a:cubicBezTo>
                  <a:pt x="7857" y="486"/>
                  <a:pt x="8315" y="726"/>
                  <a:pt x="8738" y="1016"/>
                </a:cubicBezTo>
                <a:cubicBezTo>
                  <a:pt x="9161" y="1304"/>
                  <a:pt x="9552" y="1620"/>
                  <a:pt x="9902" y="1962"/>
                </a:cubicBezTo>
                <a:cubicBezTo>
                  <a:pt x="10253" y="2304"/>
                  <a:pt x="10553" y="2611"/>
                  <a:pt x="10801" y="2882"/>
                </a:cubicBezTo>
                <a:cubicBezTo>
                  <a:pt x="11047" y="2600"/>
                  <a:pt x="11350" y="2292"/>
                  <a:pt x="11713" y="1956"/>
                </a:cubicBezTo>
                <a:cubicBezTo>
                  <a:pt x="12071" y="1618"/>
                  <a:pt x="12464" y="1304"/>
                  <a:pt x="12887" y="1016"/>
                </a:cubicBezTo>
                <a:cubicBezTo>
                  <a:pt x="13313" y="726"/>
                  <a:pt x="13761" y="486"/>
                  <a:pt x="14246" y="291"/>
                </a:cubicBezTo>
                <a:cubicBezTo>
                  <a:pt x="14730" y="99"/>
                  <a:pt x="15235" y="0"/>
                  <a:pt x="15761" y="0"/>
                </a:cubicBezTo>
                <a:cubicBezTo>
                  <a:pt x="16465" y="0"/>
                  <a:pt x="17166" y="116"/>
                  <a:pt x="17859" y="344"/>
                </a:cubicBezTo>
                <a:cubicBezTo>
                  <a:pt x="18555" y="576"/>
                  <a:pt x="19179" y="954"/>
                  <a:pt x="19737" y="1482"/>
                </a:cubicBezTo>
                <a:cubicBezTo>
                  <a:pt x="20293" y="2007"/>
                  <a:pt x="20739" y="2696"/>
                  <a:pt x="21084" y="3549"/>
                </a:cubicBezTo>
                <a:cubicBezTo>
                  <a:pt x="21430" y="4401"/>
                  <a:pt x="21600" y="5443"/>
                  <a:pt x="21600" y="6680"/>
                </a:cubicBezTo>
                <a:cubicBezTo>
                  <a:pt x="21600" y="7524"/>
                  <a:pt x="21462" y="8326"/>
                  <a:pt x="21187" y="9068"/>
                </a:cubicBezTo>
                <a:cubicBezTo>
                  <a:pt x="20911" y="9819"/>
                  <a:pt x="20606" y="10477"/>
                  <a:pt x="20270" y="11050"/>
                </a:cubicBezTo>
                <a:cubicBezTo>
                  <a:pt x="19932" y="11623"/>
                  <a:pt x="19620" y="12086"/>
                  <a:pt x="19322" y="12436"/>
                </a:cubicBezTo>
                <a:cubicBezTo>
                  <a:pt x="19029" y="12786"/>
                  <a:pt x="18871" y="12981"/>
                  <a:pt x="18856" y="13018"/>
                </a:cubicBezTo>
                <a:lnTo>
                  <a:pt x="11482" y="21287"/>
                </a:lnTo>
                <a:close/>
                <a:moveTo>
                  <a:pt x="5864" y="2166"/>
                </a:moveTo>
                <a:lnTo>
                  <a:pt x="5864" y="2166"/>
                </a:lnTo>
                <a:cubicBezTo>
                  <a:pt x="5406" y="2166"/>
                  <a:pt x="4945" y="2225"/>
                  <a:pt x="4477" y="2346"/>
                </a:cubicBezTo>
                <a:cubicBezTo>
                  <a:pt x="4011" y="2468"/>
                  <a:pt x="3585" y="2696"/>
                  <a:pt x="3202" y="3024"/>
                </a:cubicBezTo>
                <a:cubicBezTo>
                  <a:pt x="2817" y="3351"/>
                  <a:pt x="2509" y="3806"/>
                  <a:pt x="2271" y="4387"/>
                </a:cubicBezTo>
                <a:cubicBezTo>
                  <a:pt x="2038" y="4969"/>
                  <a:pt x="1918" y="5734"/>
                  <a:pt x="1918" y="6680"/>
                </a:cubicBezTo>
                <a:cubicBezTo>
                  <a:pt x="1918" y="7290"/>
                  <a:pt x="2031" y="7880"/>
                  <a:pt x="2251" y="8450"/>
                </a:cubicBezTo>
                <a:cubicBezTo>
                  <a:pt x="2471" y="9017"/>
                  <a:pt x="2714" y="9523"/>
                  <a:pt x="2987" y="9969"/>
                </a:cubicBezTo>
                <a:cubicBezTo>
                  <a:pt x="3257" y="10415"/>
                  <a:pt x="3510" y="10773"/>
                  <a:pt x="3741" y="11044"/>
                </a:cubicBezTo>
                <a:lnTo>
                  <a:pt x="4076" y="11434"/>
                </a:lnTo>
                <a:lnTo>
                  <a:pt x="10801" y="18991"/>
                </a:lnTo>
                <a:lnTo>
                  <a:pt x="17524" y="11434"/>
                </a:lnTo>
                <a:lnTo>
                  <a:pt x="17874" y="11044"/>
                </a:lnTo>
                <a:cubicBezTo>
                  <a:pt x="18105" y="10773"/>
                  <a:pt x="18353" y="10415"/>
                  <a:pt x="18623" y="9969"/>
                </a:cubicBezTo>
                <a:cubicBezTo>
                  <a:pt x="18888" y="9523"/>
                  <a:pt x="19134" y="9014"/>
                  <a:pt x="19354" y="8441"/>
                </a:cubicBezTo>
                <a:cubicBezTo>
                  <a:pt x="19572" y="7871"/>
                  <a:pt x="19685" y="7284"/>
                  <a:pt x="19685" y="6680"/>
                </a:cubicBezTo>
                <a:cubicBezTo>
                  <a:pt x="19685" y="5743"/>
                  <a:pt x="19567" y="4980"/>
                  <a:pt x="19329" y="4393"/>
                </a:cubicBezTo>
                <a:cubicBezTo>
                  <a:pt x="19091" y="3809"/>
                  <a:pt x="18783" y="3351"/>
                  <a:pt x="18400" y="3024"/>
                </a:cubicBezTo>
                <a:cubicBezTo>
                  <a:pt x="18017" y="2696"/>
                  <a:pt x="17591" y="2468"/>
                  <a:pt x="17123" y="2346"/>
                </a:cubicBezTo>
                <a:cubicBezTo>
                  <a:pt x="16658" y="2225"/>
                  <a:pt x="16202" y="2166"/>
                  <a:pt x="15761" y="2166"/>
                </a:cubicBezTo>
                <a:cubicBezTo>
                  <a:pt x="15341" y="2166"/>
                  <a:pt x="14910" y="2279"/>
                  <a:pt x="14474" y="2507"/>
                </a:cubicBezTo>
                <a:cubicBezTo>
                  <a:pt x="14041" y="2739"/>
                  <a:pt x="13631" y="3015"/>
                  <a:pt x="13245" y="3340"/>
                </a:cubicBezTo>
                <a:cubicBezTo>
                  <a:pt x="12862" y="3665"/>
                  <a:pt x="12519" y="3998"/>
                  <a:pt x="12216" y="4342"/>
                </a:cubicBezTo>
                <a:cubicBezTo>
                  <a:pt x="11913" y="4684"/>
                  <a:pt x="11688" y="4952"/>
                  <a:pt x="11545" y="5153"/>
                </a:cubicBezTo>
                <a:cubicBezTo>
                  <a:pt x="11345" y="5429"/>
                  <a:pt x="11097" y="5570"/>
                  <a:pt x="10801" y="5570"/>
                </a:cubicBezTo>
                <a:cubicBezTo>
                  <a:pt x="10506" y="5570"/>
                  <a:pt x="10260" y="5429"/>
                  <a:pt x="10070" y="5153"/>
                </a:cubicBezTo>
                <a:cubicBezTo>
                  <a:pt x="9927" y="4944"/>
                  <a:pt x="9700" y="4673"/>
                  <a:pt x="9392" y="4334"/>
                </a:cubicBezTo>
                <a:cubicBezTo>
                  <a:pt x="9086" y="3995"/>
                  <a:pt x="8738" y="3665"/>
                  <a:pt x="8355" y="3340"/>
                </a:cubicBezTo>
                <a:cubicBezTo>
                  <a:pt x="7972" y="3016"/>
                  <a:pt x="7561" y="2739"/>
                  <a:pt x="7126" y="2507"/>
                </a:cubicBezTo>
                <a:cubicBezTo>
                  <a:pt x="6690" y="2278"/>
                  <a:pt x="6269" y="2166"/>
                  <a:pt x="5864" y="2166"/>
                </a:cubicBez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" name="TextBox 13"/>
          <p:cNvSpPr txBox="1"/>
          <p:nvPr>
            <p:custDataLst>
              <p:tags r:id="rId5"/>
            </p:custDataLst>
          </p:nvPr>
        </p:nvSpPr>
        <p:spPr>
          <a:xfrm>
            <a:off x="1847850" y="1124585"/>
            <a:ext cx="1818640" cy="720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输血主界面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051790" y="46158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退费</a:t>
            </a:r>
          </a:p>
        </p:txBody>
      </p:sp>
      <p:sp>
        <p:nvSpPr>
          <p:cNvPr id="13" name="Rounded Rectangle 2"/>
          <p:cNvSpPr/>
          <p:nvPr/>
        </p:nvSpPr>
        <p:spPr>
          <a:xfrm>
            <a:off x="1228604" y="1124744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4" name="AutoShape 6"/>
          <p:cNvSpPr/>
          <p:nvPr/>
        </p:nvSpPr>
        <p:spPr bwMode="auto">
          <a:xfrm>
            <a:off x="1414281" y="1308461"/>
            <a:ext cx="247570" cy="247570"/>
          </a:xfrm>
          <a:custGeom>
            <a:avLst/>
            <a:gdLst>
              <a:gd name="T0" fmla="*/ 357417 w 21600"/>
              <a:gd name="T1" fmla="*/ 0 h 21600"/>
              <a:gd name="T2" fmla="*/ 374086 w 21600"/>
              <a:gd name="T3" fmla="*/ 8396 h 21600"/>
              <a:gd name="T4" fmla="*/ 381000 w 21600"/>
              <a:gd name="T5" fmla="*/ 28504 h 21600"/>
              <a:gd name="T6" fmla="*/ 381000 w 21600"/>
              <a:gd name="T7" fmla="*/ 352496 h 21600"/>
              <a:gd name="T8" fmla="*/ 374086 w 21600"/>
              <a:gd name="T9" fmla="*/ 372551 h 21600"/>
              <a:gd name="T10" fmla="*/ 357417 w 21600"/>
              <a:gd name="T11" fmla="*/ 381000 h 21600"/>
              <a:gd name="T12" fmla="*/ 24183 w 21600"/>
              <a:gd name="T13" fmla="*/ 381000 h 21600"/>
              <a:gd name="T14" fmla="*/ 7250 w 21600"/>
              <a:gd name="T15" fmla="*/ 372551 h 21600"/>
              <a:gd name="T16" fmla="*/ 0 w 21600"/>
              <a:gd name="T17" fmla="*/ 352496 h 21600"/>
              <a:gd name="T18" fmla="*/ 0 w 21600"/>
              <a:gd name="T19" fmla="*/ 28504 h 21600"/>
              <a:gd name="T20" fmla="*/ 7250 w 21600"/>
              <a:gd name="T21" fmla="*/ 8396 h 21600"/>
              <a:gd name="T22" fmla="*/ 24183 w 21600"/>
              <a:gd name="T23" fmla="*/ 0 h 21600"/>
              <a:gd name="T24" fmla="*/ 357417 w 21600"/>
              <a:gd name="T25" fmla="*/ 0 h 21600"/>
              <a:gd name="T26" fmla="*/ 349356 w 21600"/>
              <a:gd name="T27" fmla="*/ 38135 h 21600"/>
              <a:gd name="T28" fmla="*/ 31821 w 21600"/>
              <a:gd name="T29" fmla="*/ 38135 h 21600"/>
              <a:gd name="T30" fmla="*/ 31821 w 21600"/>
              <a:gd name="T31" fmla="*/ 342759 h 21600"/>
              <a:gd name="T32" fmla="*/ 349356 w 21600"/>
              <a:gd name="T33" fmla="*/ 342759 h 21600"/>
              <a:gd name="T34" fmla="*/ 349356 w 21600"/>
              <a:gd name="T35" fmla="*/ 38135 h 21600"/>
              <a:gd name="T36" fmla="*/ 105445 w 21600"/>
              <a:gd name="T37" fmla="*/ 315507 h 21600"/>
              <a:gd name="T38" fmla="*/ 63482 w 21600"/>
              <a:gd name="T39" fmla="*/ 315507 h 21600"/>
              <a:gd name="T40" fmla="*/ 63482 w 21600"/>
              <a:gd name="T41" fmla="*/ 225496 h 21600"/>
              <a:gd name="T42" fmla="*/ 105445 w 21600"/>
              <a:gd name="T43" fmla="*/ 225496 h 21600"/>
              <a:gd name="T44" fmla="*/ 105445 w 21600"/>
              <a:gd name="T45" fmla="*/ 315507 h 21600"/>
              <a:gd name="T46" fmla="*/ 175719 w 21600"/>
              <a:gd name="T47" fmla="*/ 315507 h 21600"/>
              <a:gd name="T48" fmla="*/ 134161 w 21600"/>
              <a:gd name="T49" fmla="*/ 315507 h 21600"/>
              <a:gd name="T50" fmla="*/ 134161 w 21600"/>
              <a:gd name="T51" fmla="*/ 123014 h 21600"/>
              <a:gd name="T52" fmla="*/ 175719 w 21600"/>
              <a:gd name="T53" fmla="*/ 123014 h 21600"/>
              <a:gd name="T54" fmla="*/ 175719 w 21600"/>
              <a:gd name="T55" fmla="*/ 315507 h 21600"/>
              <a:gd name="T56" fmla="*/ 247262 w 21600"/>
              <a:gd name="T57" fmla="*/ 315507 h 21600"/>
              <a:gd name="T58" fmla="*/ 205281 w 21600"/>
              <a:gd name="T59" fmla="*/ 315507 h 21600"/>
              <a:gd name="T60" fmla="*/ 205281 w 21600"/>
              <a:gd name="T61" fmla="*/ 168663 h 21600"/>
              <a:gd name="T62" fmla="*/ 247262 w 21600"/>
              <a:gd name="T63" fmla="*/ 168663 h 21600"/>
              <a:gd name="T64" fmla="*/ 247262 w 21600"/>
              <a:gd name="T65" fmla="*/ 315507 h 21600"/>
              <a:gd name="T66" fmla="*/ 317518 w 21600"/>
              <a:gd name="T67" fmla="*/ 315507 h 21600"/>
              <a:gd name="T68" fmla="*/ 275555 w 21600"/>
              <a:gd name="T69" fmla="*/ 315507 h 21600"/>
              <a:gd name="T70" fmla="*/ 275555 w 21600"/>
              <a:gd name="T71" fmla="*/ 86783 h 21600"/>
              <a:gd name="T72" fmla="*/ 317518 w 21600"/>
              <a:gd name="T73" fmla="*/ 86783 h 21600"/>
              <a:gd name="T74" fmla="*/ 317518 w 21600"/>
              <a:gd name="T75" fmla="*/ 315507 h 21600"/>
              <a:gd name="T76" fmla="*/ 317518 w 21600"/>
              <a:gd name="T77" fmla="*/ 315507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6"/>
                </a:cubicBezTo>
                <a:cubicBezTo>
                  <a:pt x="21470" y="796"/>
                  <a:pt x="21600" y="1175"/>
                  <a:pt x="21600" y="1616"/>
                </a:cubicBezTo>
                <a:lnTo>
                  <a:pt x="21600" y="19984"/>
                </a:lnTo>
                <a:cubicBezTo>
                  <a:pt x="21600" y="20419"/>
                  <a:pt x="21470" y="20804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71" y="21600"/>
                </a:lnTo>
                <a:cubicBezTo>
                  <a:pt x="1004" y="21600"/>
                  <a:pt x="683" y="21441"/>
                  <a:pt x="411" y="21121"/>
                </a:cubicBezTo>
                <a:cubicBezTo>
                  <a:pt x="137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5"/>
                  <a:pt x="137" y="796"/>
                  <a:pt x="411" y="476"/>
                </a:cubicBezTo>
                <a:cubicBezTo>
                  <a:pt x="683" y="159"/>
                  <a:pt x="1004" y="0"/>
                  <a:pt x="1371" y="0"/>
                </a:cubicBezTo>
                <a:lnTo>
                  <a:pt x="20263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9" y="17887"/>
                </a:lnTo>
                <a:lnTo>
                  <a:pt x="3599" y="12784"/>
                </a:lnTo>
                <a:lnTo>
                  <a:pt x="5978" y="12784"/>
                </a:lnTo>
                <a:lnTo>
                  <a:pt x="5978" y="17887"/>
                </a:lnTo>
                <a:close/>
                <a:moveTo>
                  <a:pt x="9962" y="17887"/>
                </a:moveTo>
                <a:lnTo>
                  <a:pt x="7606" y="17887"/>
                </a:lnTo>
                <a:lnTo>
                  <a:pt x="7606" y="6974"/>
                </a:lnTo>
                <a:lnTo>
                  <a:pt x="9962" y="6974"/>
                </a:lnTo>
                <a:lnTo>
                  <a:pt x="9962" y="17887"/>
                </a:lnTo>
                <a:close/>
                <a:moveTo>
                  <a:pt x="14018" y="17887"/>
                </a:moveTo>
                <a:lnTo>
                  <a:pt x="11638" y="17887"/>
                </a:lnTo>
                <a:lnTo>
                  <a:pt x="11638" y="9562"/>
                </a:lnTo>
                <a:lnTo>
                  <a:pt x="14018" y="9562"/>
                </a:lnTo>
                <a:lnTo>
                  <a:pt x="14018" y="17887"/>
                </a:lnTo>
                <a:close/>
                <a:moveTo>
                  <a:pt x="18001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1" y="4920"/>
                </a:lnTo>
                <a:lnTo>
                  <a:pt x="18001" y="17887"/>
                </a:lnTo>
                <a:close/>
                <a:moveTo>
                  <a:pt x="18001" y="17887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1847528" y="1247778"/>
            <a:ext cx="2058434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检查、化验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4295800" y="1247580"/>
            <a:ext cx="6930838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医技撤销执行  </a:t>
            </a:r>
            <a:r>
              <a:rPr lang="en-US" altLang="zh-CN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-&gt;  </a:t>
            </a: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护士撤销执行</a:t>
            </a: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sym typeface="PangMenZhengDao" panose="02010600030101010101" pitchFamily="2" charset="-122"/>
              </a:rPr>
              <a:t>  </a:t>
            </a: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sym typeface="PangMenZhengDao" panose="02010600030101010101" pitchFamily="2" charset="-122"/>
              </a:rPr>
              <a:t>-&gt;</a:t>
            </a:r>
            <a:r>
              <a:rPr lang="en-US" altLang="zh-CN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 </a:t>
            </a: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医生停医嘱</a:t>
            </a:r>
            <a:endParaRPr lang="en-US" altLang="zh-CN" sz="2000" b="1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9" name="Rounded Rectangle 2"/>
          <p:cNvSpPr/>
          <p:nvPr/>
        </p:nvSpPr>
        <p:spPr>
          <a:xfrm>
            <a:off x="1228604" y="1823842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0" name="AutoShape 6"/>
          <p:cNvSpPr/>
          <p:nvPr/>
        </p:nvSpPr>
        <p:spPr bwMode="auto">
          <a:xfrm>
            <a:off x="1414281" y="2007559"/>
            <a:ext cx="247570" cy="247570"/>
          </a:xfrm>
          <a:custGeom>
            <a:avLst/>
            <a:gdLst>
              <a:gd name="T0" fmla="*/ 357417 w 21600"/>
              <a:gd name="T1" fmla="*/ 0 h 21600"/>
              <a:gd name="T2" fmla="*/ 374086 w 21600"/>
              <a:gd name="T3" fmla="*/ 8396 h 21600"/>
              <a:gd name="T4" fmla="*/ 381000 w 21600"/>
              <a:gd name="T5" fmla="*/ 28504 h 21600"/>
              <a:gd name="T6" fmla="*/ 381000 w 21600"/>
              <a:gd name="T7" fmla="*/ 352496 h 21600"/>
              <a:gd name="T8" fmla="*/ 374086 w 21600"/>
              <a:gd name="T9" fmla="*/ 372551 h 21600"/>
              <a:gd name="T10" fmla="*/ 357417 w 21600"/>
              <a:gd name="T11" fmla="*/ 381000 h 21600"/>
              <a:gd name="T12" fmla="*/ 24183 w 21600"/>
              <a:gd name="T13" fmla="*/ 381000 h 21600"/>
              <a:gd name="T14" fmla="*/ 7250 w 21600"/>
              <a:gd name="T15" fmla="*/ 372551 h 21600"/>
              <a:gd name="T16" fmla="*/ 0 w 21600"/>
              <a:gd name="T17" fmla="*/ 352496 h 21600"/>
              <a:gd name="T18" fmla="*/ 0 w 21600"/>
              <a:gd name="T19" fmla="*/ 28504 h 21600"/>
              <a:gd name="T20" fmla="*/ 7250 w 21600"/>
              <a:gd name="T21" fmla="*/ 8396 h 21600"/>
              <a:gd name="T22" fmla="*/ 24183 w 21600"/>
              <a:gd name="T23" fmla="*/ 0 h 21600"/>
              <a:gd name="T24" fmla="*/ 357417 w 21600"/>
              <a:gd name="T25" fmla="*/ 0 h 21600"/>
              <a:gd name="T26" fmla="*/ 349356 w 21600"/>
              <a:gd name="T27" fmla="*/ 38135 h 21600"/>
              <a:gd name="T28" fmla="*/ 31821 w 21600"/>
              <a:gd name="T29" fmla="*/ 38135 h 21600"/>
              <a:gd name="T30" fmla="*/ 31821 w 21600"/>
              <a:gd name="T31" fmla="*/ 342759 h 21600"/>
              <a:gd name="T32" fmla="*/ 349356 w 21600"/>
              <a:gd name="T33" fmla="*/ 342759 h 21600"/>
              <a:gd name="T34" fmla="*/ 349356 w 21600"/>
              <a:gd name="T35" fmla="*/ 38135 h 21600"/>
              <a:gd name="T36" fmla="*/ 105445 w 21600"/>
              <a:gd name="T37" fmla="*/ 315507 h 21600"/>
              <a:gd name="T38" fmla="*/ 63482 w 21600"/>
              <a:gd name="T39" fmla="*/ 315507 h 21600"/>
              <a:gd name="T40" fmla="*/ 63482 w 21600"/>
              <a:gd name="T41" fmla="*/ 225496 h 21600"/>
              <a:gd name="T42" fmla="*/ 105445 w 21600"/>
              <a:gd name="T43" fmla="*/ 225496 h 21600"/>
              <a:gd name="T44" fmla="*/ 105445 w 21600"/>
              <a:gd name="T45" fmla="*/ 315507 h 21600"/>
              <a:gd name="T46" fmla="*/ 175719 w 21600"/>
              <a:gd name="T47" fmla="*/ 315507 h 21600"/>
              <a:gd name="T48" fmla="*/ 134161 w 21600"/>
              <a:gd name="T49" fmla="*/ 315507 h 21600"/>
              <a:gd name="T50" fmla="*/ 134161 w 21600"/>
              <a:gd name="T51" fmla="*/ 123014 h 21600"/>
              <a:gd name="T52" fmla="*/ 175719 w 21600"/>
              <a:gd name="T53" fmla="*/ 123014 h 21600"/>
              <a:gd name="T54" fmla="*/ 175719 w 21600"/>
              <a:gd name="T55" fmla="*/ 315507 h 21600"/>
              <a:gd name="T56" fmla="*/ 247262 w 21600"/>
              <a:gd name="T57" fmla="*/ 315507 h 21600"/>
              <a:gd name="T58" fmla="*/ 205281 w 21600"/>
              <a:gd name="T59" fmla="*/ 315507 h 21600"/>
              <a:gd name="T60" fmla="*/ 205281 w 21600"/>
              <a:gd name="T61" fmla="*/ 168663 h 21600"/>
              <a:gd name="T62" fmla="*/ 247262 w 21600"/>
              <a:gd name="T63" fmla="*/ 168663 h 21600"/>
              <a:gd name="T64" fmla="*/ 247262 w 21600"/>
              <a:gd name="T65" fmla="*/ 315507 h 21600"/>
              <a:gd name="T66" fmla="*/ 317518 w 21600"/>
              <a:gd name="T67" fmla="*/ 315507 h 21600"/>
              <a:gd name="T68" fmla="*/ 275555 w 21600"/>
              <a:gd name="T69" fmla="*/ 315507 h 21600"/>
              <a:gd name="T70" fmla="*/ 275555 w 21600"/>
              <a:gd name="T71" fmla="*/ 86783 h 21600"/>
              <a:gd name="T72" fmla="*/ 317518 w 21600"/>
              <a:gd name="T73" fmla="*/ 86783 h 21600"/>
              <a:gd name="T74" fmla="*/ 317518 w 21600"/>
              <a:gd name="T75" fmla="*/ 315507 h 21600"/>
              <a:gd name="T76" fmla="*/ 317518 w 21600"/>
              <a:gd name="T77" fmla="*/ 315507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6"/>
                </a:cubicBezTo>
                <a:cubicBezTo>
                  <a:pt x="21470" y="796"/>
                  <a:pt x="21600" y="1175"/>
                  <a:pt x="21600" y="1616"/>
                </a:cubicBezTo>
                <a:lnTo>
                  <a:pt x="21600" y="19984"/>
                </a:lnTo>
                <a:cubicBezTo>
                  <a:pt x="21600" y="20419"/>
                  <a:pt x="21470" y="20804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71" y="21600"/>
                </a:lnTo>
                <a:cubicBezTo>
                  <a:pt x="1004" y="21600"/>
                  <a:pt x="683" y="21441"/>
                  <a:pt x="411" y="21121"/>
                </a:cubicBezTo>
                <a:cubicBezTo>
                  <a:pt x="137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5"/>
                  <a:pt x="137" y="796"/>
                  <a:pt x="411" y="476"/>
                </a:cubicBezTo>
                <a:cubicBezTo>
                  <a:pt x="683" y="159"/>
                  <a:pt x="1004" y="0"/>
                  <a:pt x="1371" y="0"/>
                </a:cubicBezTo>
                <a:lnTo>
                  <a:pt x="20263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9" y="17887"/>
                </a:lnTo>
                <a:lnTo>
                  <a:pt x="3599" y="12784"/>
                </a:lnTo>
                <a:lnTo>
                  <a:pt x="5978" y="12784"/>
                </a:lnTo>
                <a:lnTo>
                  <a:pt x="5978" y="17887"/>
                </a:lnTo>
                <a:close/>
                <a:moveTo>
                  <a:pt x="9962" y="17887"/>
                </a:moveTo>
                <a:lnTo>
                  <a:pt x="7606" y="17887"/>
                </a:lnTo>
                <a:lnTo>
                  <a:pt x="7606" y="6974"/>
                </a:lnTo>
                <a:lnTo>
                  <a:pt x="9962" y="6974"/>
                </a:lnTo>
                <a:lnTo>
                  <a:pt x="9962" y="17887"/>
                </a:lnTo>
                <a:close/>
                <a:moveTo>
                  <a:pt x="14018" y="17887"/>
                </a:moveTo>
                <a:lnTo>
                  <a:pt x="11638" y="17887"/>
                </a:lnTo>
                <a:lnTo>
                  <a:pt x="11638" y="9562"/>
                </a:lnTo>
                <a:lnTo>
                  <a:pt x="14018" y="9562"/>
                </a:lnTo>
                <a:lnTo>
                  <a:pt x="14018" y="17887"/>
                </a:lnTo>
                <a:close/>
                <a:moveTo>
                  <a:pt x="18001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1" y="4920"/>
                </a:lnTo>
                <a:lnTo>
                  <a:pt x="18001" y="17887"/>
                </a:lnTo>
                <a:close/>
                <a:moveTo>
                  <a:pt x="18001" y="17887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1847528" y="1946876"/>
            <a:ext cx="2058434" cy="3380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治疗、处置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295800" y="1946678"/>
            <a:ext cx="4536504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护士撤销执行</a:t>
            </a: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sym typeface="PangMenZhengDao" panose="02010600030101010101" pitchFamily="2" charset="-122"/>
              </a:rPr>
              <a:t>  </a:t>
            </a:r>
            <a:r>
              <a:rPr lang="en-US" altLang="zh-CN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sym typeface="PangMenZhengDao" panose="02010600030101010101" pitchFamily="2" charset="-122"/>
              </a:rPr>
              <a:t>-&gt;</a:t>
            </a:r>
            <a:r>
              <a:rPr lang="en-US" altLang="zh-CN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 </a:t>
            </a: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医生停医嘱</a:t>
            </a:r>
            <a:endParaRPr lang="en-US" altLang="zh-CN" sz="2000" b="1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6" name="Rounded Rectangle 2"/>
          <p:cNvSpPr/>
          <p:nvPr/>
        </p:nvSpPr>
        <p:spPr>
          <a:xfrm>
            <a:off x="1228604" y="2543922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7" name="AutoShape 6"/>
          <p:cNvSpPr/>
          <p:nvPr/>
        </p:nvSpPr>
        <p:spPr bwMode="auto">
          <a:xfrm>
            <a:off x="1414281" y="2727639"/>
            <a:ext cx="247570" cy="247570"/>
          </a:xfrm>
          <a:custGeom>
            <a:avLst/>
            <a:gdLst>
              <a:gd name="T0" fmla="*/ 357417 w 21600"/>
              <a:gd name="T1" fmla="*/ 0 h 21600"/>
              <a:gd name="T2" fmla="*/ 374086 w 21600"/>
              <a:gd name="T3" fmla="*/ 8396 h 21600"/>
              <a:gd name="T4" fmla="*/ 381000 w 21600"/>
              <a:gd name="T5" fmla="*/ 28504 h 21600"/>
              <a:gd name="T6" fmla="*/ 381000 w 21600"/>
              <a:gd name="T7" fmla="*/ 352496 h 21600"/>
              <a:gd name="T8" fmla="*/ 374086 w 21600"/>
              <a:gd name="T9" fmla="*/ 372551 h 21600"/>
              <a:gd name="T10" fmla="*/ 357417 w 21600"/>
              <a:gd name="T11" fmla="*/ 381000 h 21600"/>
              <a:gd name="T12" fmla="*/ 24183 w 21600"/>
              <a:gd name="T13" fmla="*/ 381000 h 21600"/>
              <a:gd name="T14" fmla="*/ 7250 w 21600"/>
              <a:gd name="T15" fmla="*/ 372551 h 21600"/>
              <a:gd name="T16" fmla="*/ 0 w 21600"/>
              <a:gd name="T17" fmla="*/ 352496 h 21600"/>
              <a:gd name="T18" fmla="*/ 0 w 21600"/>
              <a:gd name="T19" fmla="*/ 28504 h 21600"/>
              <a:gd name="T20" fmla="*/ 7250 w 21600"/>
              <a:gd name="T21" fmla="*/ 8396 h 21600"/>
              <a:gd name="T22" fmla="*/ 24183 w 21600"/>
              <a:gd name="T23" fmla="*/ 0 h 21600"/>
              <a:gd name="T24" fmla="*/ 357417 w 21600"/>
              <a:gd name="T25" fmla="*/ 0 h 21600"/>
              <a:gd name="T26" fmla="*/ 349356 w 21600"/>
              <a:gd name="T27" fmla="*/ 38135 h 21600"/>
              <a:gd name="T28" fmla="*/ 31821 w 21600"/>
              <a:gd name="T29" fmla="*/ 38135 h 21600"/>
              <a:gd name="T30" fmla="*/ 31821 w 21600"/>
              <a:gd name="T31" fmla="*/ 342759 h 21600"/>
              <a:gd name="T32" fmla="*/ 349356 w 21600"/>
              <a:gd name="T33" fmla="*/ 342759 h 21600"/>
              <a:gd name="T34" fmla="*/ 349356 w 21600"/>
              <a:gd name="T35" fmla="*/ 38135 h 21600"/>
              <a:gd name="T36" fmla="*/ 105445 w 21600"/>
              <a:gd name="T37" fmla="*/ 315507 h 21600"/>
              <a:gd name="T38" fmla="*/ 63482 w 21600"/>
              <a:gd name="T39" fmla="*/ 315507 h 21600"/>
              <a:gd name="T40" fmla="*/ 63482 w 21600"/>
              <a:gd name="T41" fmla="*/ 225496 h 21600"/>
              <a:gd name="T42" fmla="*/ 105445 w 21600"/>
              <a:gd name="T43" fmla="*/ 225496 h 21600"/>
              <a:gd name="T44" fmla="*/ 105445 w 21600"/>
              <a:gd name="T45" fmla="*/ 315507 h 21600"/>
              <a:gd name="T46" fmla="*/ 175719 w 21600"/>
              <a:gd name="T47" fmla="*/ 315507 h 21600"/>
              <a:gd name="T48" fmla="*/ 134161 w 21600"/>
              <a:gd name="T49" fmla="*/ 315507 h 21600"/>
              <a:gd name="T50" fmla="*/ 134161 w 21600"/>
              <a:gd name="T51" fmla="*/ 123014 h 21600"/>
              <a:gd name="T52" fmla="*/ 175719 w 21600"/>
              <a:gd name="T53" fmla="*/ 123014 h 21600"/>
              <a:gd name="T54" fmla="*/ 175719 w 21600"/>
              <a:gd name="T55" fmla="*/ 315507 h 21600"/>
              <a:gd name="T56" fmla="*/ 247262 w 21600"/>
              <a:gd name="T57" fmla="*/ 315507 h 21600"/>
              <a:gd name="T58" fmla="*/ 205281 w 21600"/>
              <a:gd name="T59" fmla="*/ 315507 h 21600"/>
              <a:gd name="T60" fmla="*/ 205281 w 21600"/>
              <a:gd name="T61" fmla="*/ 168663 h 21600"/>
              <a:gd name="T62" fmla="*/ 247262 w 21600"/>
              <a:gd name="T63" fmla="*/ 168663 h 21600"/>
              <a:gd name="T64" fmla="*/ 247262 w 21600"/>
              <a:gd name="T65" fmla="*/ 315507 h 21600"/>
              <a:gd name="T66" fmla="*/ 317518 w 21600"/>
              <a:gd name="T67" fmla="*/ 315507 h 21600"/>
              <a:gd name="T68" fmla="*/ 275555 w 21600"/>
              <a:gd name="T69" fmla="*/ 315507 h 21600"/>
              <a:gd name="T70" fmla="*/ 275555 w 21600"/>
              <a:gd name="T71" fmla="*/ 86783 h 21600"/>
              <a:gd name="T72" fmla="*/ 317518 w 21600"/>
              <a:gd name="T73" fmla="*/ 86783 h 21600"/>
              <a:gd name="T74" fmla="*/ 317518 w 21600"/>
              <a:gd name="T75" fmla="*/ 315507 h 21600"/>
              <a:gd name="T76" fmla="*/ 317518 w 21600"/>
              <a:gd name="T77" fmla="*/ 315507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6"/>
                </a:cubicBezTo>
                <a:cubicBezTo>
                  <a:pt x="21470" y="796"/>
                  <a:pt x="21600" y="1175"/>
                  <a:pt x="21600" y="1616"/>
                </a:cubicBezTo>
                <a:lnTo>
                  <a:pt x="21600" y="19984"/>
                </a:lnTo>
                <a:cubicBezTo>
                  <a:pt x="21600" y="20419"/>
                  <a:pt x="21470" y="20804"/>
                  <a:pt x="21208" y="21121"/>
                </a:cubicBezTo>
                <a:cubicBezTo>
                  <a:pt x="20946" y="21441"/>
                  <a:pt x="20631" y="21600"/>
                  <a:pt x="20263" y="21600"/>
                </a:cubicBezTo>
                <a:lnTo>
                  <a:pt x="1371" y="21600"/>
                </a:lnTo>
                <a:cubicBezTo>
                  <a:pt x="1004" y="21600"/>
                  <a:pt x="683" y="21441"/>
                  <a:pt x="411" y="21121"/>
                </a:cubicBezTo>
                <a:cubicBezTo>
                  <a:pt x="137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5"/>
                  <a:pt x="137" y="796"/>
                  <a:pt x="411" y="476"/>
                </a:cubicBezTo>
                <a:cubicBezTo>
                  <a:pt x="683" y="159"/>
                  <a:pt x="1004" y="0"/>
                  <a:pt x="1371" y="0"/>
                </a:cubicBezTo>
                <a:lnTo>
                  <a:pt x="20263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6" y="19432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9" y="17887"/>
                </a:lnTo>
                <a:lnTo>
                  <a:pt x="3599" y="12784"/>
                </a:lnTo>
                <a:lnTo>
                  <a:pt x="5978" y="12784"/>
                </a:lnTo>
                <a:lnTo>
                  <a:pt x="5978" y="17887"/>
                </a:lnTo>
                <a:close/>
                <a:moveTo>
                  <a:pt x="9962" y="17887"/>
                </a:moveTo>
                <a:lnTo>
                  <a:pt x="7606" y="17887"/>
                </a:lnTo>
                <a:lnTo>
                  <a:pt x="7606" y="6974"/>
                </a:lnTo>
                <a:lnTo>
                  <a:pt x="9962" y="6974"/>
                </a:lnTo>
                <a:lnTo>
                  <a:pt x="9962" y="17887"/>
                </a:lnTo>
                <a:close/>
                <a:moveTo>
                  <a:pt x="14018" y="17887"/>
                </a:moveTo>
                <a:lnTo>
                  <a:pt x="11638" y="17887"/>
                </a:lnTo>
                <a:lnTo>
                  <a:pt x="11638" y="9562"/>
                </a:lnTo>
                <a:lnTo>
                  <a:pt x="14018" y="9562"/>
                </a:lnTo>
                <a:lnTo>
                  <a:pt x="14018" y="17887"/>
                </a:lnTo>
                <a:close/>
                <a:moveTo>
                  <a:pt x="18001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1" y="4920"/>
                </a:lnTo>
                <a:lnTo>
                  <a:pt x="18001" y="17887"/>
                </a:lnTo>
                <a:close/>
                <a:moveTo>
                  <a:pt x="18001" y="17887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2225243" y="2666758"/>
            <a:ext cx="2058434" cy="3380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材料等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4295800" y="2666758"/>
            <a:ext cx="2232248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医生停医嘱</a:t>
            </a:r>
            <a:endParaRPr lang="en-US" altLang="zh-CN" sz="2000" b="1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191" y="2318349"/>
            <a:ext cx="3475021" cy="4259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06" y="3355547"/>
            <a:ext cx="8381565" cy="3317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987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63336" y="1091478"/>
            <a:ext cx="144828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开住院证 </a:t>
            </a:r>
          </a:p>
        </p:txBody>
      </p:sp>
      <p:sp>
        <p:nvSpPr>
          <p:cNvPr id="33" name="Shape 342"/>
          <p:cNvSpPr/>
          <p:nvPr/>
        </p:nvSpPr>
        <p:spPr>
          <a:xfrm>
            <a:off x="304039" y="1077017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34" name="Shape 347"/>
          <p:cNvSpPr/>
          <p:nvPr/>
        </p:nvSpPr>
        <p:spPr>
          <a:xfrm>
            <a:off x="503297" y="1269856"/>
            <a:ext cx="275939" cy="28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840424" y="22822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住院证办理入院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951479"/>
            <a:ext cx="8511916" cy="404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2" y="5287738"/>
            <a:ext cx="10676545" cy="99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1051790" y="46158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23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自动停医嘱配置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023515"/>
            <a:ext cx="5616624" cy="1671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2852936"/>
            <a:ext cx="3132091" cy="3779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04" y="1412776"/>
            <a:ext cx="6717674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880" y="3789040"/>
            <a:ext cx="4694327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6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151831"/>
            <a:ext cx="9060965" cy="342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4581128"/>
            <a:ext cx="6500423" cy="219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占位符 1"/>
          <p:cNvSpPr txBox="1"/>
          <p:nvPr/>
        </p:nvSpPr>
        <p:spPr>
          <a:xfrm>
            <a:off x="1051790" y="46158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23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自动停医嘱配置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316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9376" y="917912"/>
            <a:ext cx="1116124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请用“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BOS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姓名+部门”为名字建卡，并为其操作挂号并办理入院到传染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XXX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病区（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自己使用工号的科室），并进行以下操作：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分床、安排管床医生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住院医生“医生XXX”开立以下医嘱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II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级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护理、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条口服药长嘱、1条肌肉注射长嘱、1条配液长嘱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，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对自备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药与取药医嘱，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条出院带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药，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条无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费用、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条临时药品、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条检查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检验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住院护士处理医嘱、做领药审核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住院药房发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药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检查、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II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级护理根据计费点完成计费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申请会诊，申请科室随意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，完成整个会诊流程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申请“局部浸润麻醉”的任意手术，完成手术全部流程（手术麻醉：安排、补费、确认收费）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完成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以上工作，请提交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（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张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截图）：</a:t>
            </a:r>
          </a:p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1. 医嘱列表截图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（全部医嘱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截出来）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住院药房发药截图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费用查询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：显示会诊（申请、会诊费）、手术（申请、手术费、麻醉费、耗材） 的医嘱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截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图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4.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费用查询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：检查、护理费计费成功的医嘱截图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rgbClr val="376092"/>
                </a:solidFill>
              </a:rPr>
              <a:t>5</a:t>
            </a:r>
            <a:r>
              <a:rPr lang="zh-CN" altLang="en-US" sz="2000" dirty="0" smtClean="0">
                <a:solidFill>
                  <a:srgbClr val="376092"/>
                </a:solidFill>
              </a:rPr>
              <a:t>.</a:t>
            </a:r>
            <a:r>
              <a:rPr lang="zh-CN" altLang="en-US" sz="2000" dirty="0">
                <a:solidFill>
                  <a:srgbClr val="376092"/>
                </a:solidFill>
              </a:rPr>
              <a:t>手术完成状态截</a:t>
            </a:r>
            <a:r>
              <a:rPr lang="zh-CN" altLang="en-US" sz="2000" dirty="0" smtClean="0">
                <a:solidFill>
                  <a:srgbClr val="376092"/>
                </a:solidFill>
              </a:rPr>
              <a:t>图</a:t>
            </a:r>
            <a:endParaRPr lang="en-US" altLang="zh-CN" sz="2000" dirty="0" smtClean="0">
              <a:solidFill>
                <a:srgbClr val="376092"/>
              </a:solidFill>
            </a:endParaRPr>
          </a:p>
          <a:p>
            <a:endParaRPr lang="en-US" altLang="zh-CN" sz="2000" dirty="0">
              <a:solidFill>
                <a:srgbClr val="376092"/>
              </a:solidFill>
            </a:endParaRPr>
          </a:p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将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截图贴到word里，文件名命名“作业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3-BOS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姓名”，发送至贺嘉邮箱(hejia@mediway.cn)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35280" y="25400"/>
            <a:ext cx="40919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作业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3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（不做）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32742" y="2350785"/>
            <a:ext cx="455231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第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7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节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住院特殊流程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384290" y="2380615"/>
            <a:ext cx="4203700" cy="2477770"/>
            <a:chOff x="2900231" y="3293842"/>
            <a:chExt cx="4203881" cy="1800201"/>
          </a:xfrm>
        </p:grpSpPr>
        <p:grpSp>
          <p:nvGrpSpPr>
            <p:cNvPr id="22" name="组合 21"/>
            <p:cNvGrpSpPr/>
            <p:nvPr/>
          </p:nvGrpSpPr>
          <p:grpSpPr>
            <a:xfrm>
              <a:off x="2900231" y="3293842"/>
              <a:ext cx="1724456" cy="1800200"/>
              <a:chOff x="4951965" y="584153"/>
              <a:chExt cx="2050894" cy="5661889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951965" y="584153"/>
                <a:ext cx="2050894" cy="1089843"/>
                <a:chOff x="5020860" y="844835"/>
                <a:chExt cx="2050894" cy="1089843"/>
              </a:xfrm>
            </p:grpSpPr>
            <p:cxnSp>
              <p:nvCxnSpPr>
                <p:cNvPr id="45" name="直接连接符 44"/>
                <p:cNvCxnSpPr/>
                <p:nvPr>
                  <p:custDataLst>
                    <p:tags r:id="rId9"/>
                  </p:custDataLst>
                </p:nvPr>
              </p:nvCxnSpPr>
              <p:spPr>
                <a:xfrm flipH="1" flipV="1">
                  <a:off x="5024036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>
                  <p:custDataLst>
                    <p:tags r:id="rId10"/>
                  </p:custDataLst>
                </p:nvPr>
              </p:nvCxnSpPr>
              <p:spPr>
                <a:xfrm rot="5400000" flipH="1">
                  <a:off x="6046307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V="1">
                <a:off x="4951965" y="5156199"/>
                <a:ext cx="2050894" cy="1089843"/>
                <a:chOff x="5020860" y="844835"/>
                <a:chExt cx="2050894" cy="1089843"/>
              </a:xfrm>
            </p:grpSpPr>
            <p:cxnSp>
              <p:nvCxnSpPr>
                <p:cNvPr id="43" name="直接连接符 42"/>
                <p:cNvCxnSpPr/>
                <p:nvPr>
                  <p:custDataLst>
                    <p:tags r:id="rId7"/>
                  </p:custDataLst>
                </p:nvPr>
              </p:nvCxnSpPr>
              <p:spPr>
                <a:xfrm flipH="1" flipV="1">
                  <a:off x="5024035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>
                  <p:custDataLst>
                    <p:tags r:id="rId8"/>
                  </p:custDataLst>
                </p:nvPr>
              </p:nvCxnSpPr>
              <p:spPr>
                <a:xfrm rot="5400000" flipH="1">
                  <a:off x="6046307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组合 25"/>
            <p:cNvGrpSpPr/>
            <p:nvPr/>
          </p:nvGrpSpPr>
          <p:grpSpPr>
            <a:xfrm>
              <a:off x="5369037" y="3293843"/>
              <a:ext cx="1735075" cy="1800200"/>
              <a:chOff x="4880054" y="736553"/>
              <a:chExt cx="2050894" cy="5661889"/>
            </a:xfrm>
          </p:grpSpPr>
          <p:grpSp>
            <p:nvGrpSpPr>
              <p:cNvPr id="35" name="组合 34"/>
              <p:cNvGrpSpPr/>
              <p:nvPr/>
            </p:nvGrpSpPr>
            <p:grpSpPr>
              <a:xfrm flipH="1">
                <a:off x="4880054" y="736553"/>
                <a:ext cx="2050894" cy="1089843"/>
                <a:chOff x="4796549" y="844835"/>
                <a:chExt cx="2050894" cy="1089843"/>
              </a:xfrm>
            </p:grpSpPr>
            <p:cxnSp>
              <p:nvCxnSpPr>
                <p:cNvPr id="39" name="直接连接符 38"/>
                <p:cNvCxnSpPr/>
                <p:nvPr>
                  <p:custDataLst>
                    <p:tags r:id="rId5"/>
                  </p:custDataLst>
                </p:nvPr>
              </p:nvCxnSpPr>
              <p:spPr>
                <a:xfrm flipH="1" flipV="1">
                  <a:off x="4799725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>
                  <p:custDataLst>
                    <p:tags r:id="rId6"/>
                  </p:custDataLst>
                </p:nvPr>
              </p:nvCxnSpPr>
              <p:spPr>
                <a:xfrm rot="5400000" flipH="1">
                  <a:off x="5821996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组合 35"/>
              <p:cNvGrpSpPr/>
              <p:nvPr/>
            </p:nvGrpSpPr>
            <p:grpSpPr>
              <a:xfrm flipH="1" flipV="1">
                <a:off x="4880054" y="5308599"/>
                <a:ext cx="2050894" cy="1089843"/>
                <a:chOff x="4796549" y="844835"/>
                <a:chExt cx="2050894" cy="1089843"/>
              </a:xfrm>
            </p:grpSpPr>
            <p:cxnSp>
              <p:nvCxnSpPr>
                <p:cNvPr id="37" name="直接连接符 36"/>
                <p:cNvCxnSpPr/>
                <p:nvPr>
                  <p:custDataLst>
                    <p:tags r:id="rId3"/>
                  </p:custDataLst>
                </p:nvPr>
              </p:nvCxnSpPr>
              <p:spPr>
                <a:xfrm flipH="1" flipV="1">
                  <a:off x="4799725" y="844835"/>
                  <a:ext cx="0" cy="108984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>
                  <p:custDataLst>
                    <p:tags r:id="rId4"/>
                  </p:custDataLst>
                </p:nvPr>
              </p:nvCxnSpPr>
              <p:spPr>
                <a:xfrm rot="5400000" flipH="1">
                  <a:off x="5821996" y="-180612"/>
                  <a:ext cx="0" cy="205089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head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26530" y="2857500"/>
            <a:ext cx="4058920" cy="1663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 txBox="1"/>
          <p:nvPr/>
        </p:nvSpPr>
        <p:spPr>
          <a:xfrm>
            <a:off x="860521" y="45193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退药</a:t>
            </a:r>
          </a:p>
        </p:txBody>
      </p:sp>
      <p:graphicFrame>
        <p:nvGraphicFramePr>
          <p:cNvPr id="6" name="对象 5"/>
          <p:cNvGraphicFramePr/>
          <p:nvPr>
            <p:extLst>
              <p:ext uri="{D42A27DB-BD31-4B8C-83A1-F6EECF244321}">
                <p14:modId xmlns:p14="http://schemas.microsoft.com/office/powerpoint/2010/main" val="4256929417"/>
              </p:ext>
            </p:extLst>
          </p:nvPr>
        </p:nvGraphicFramePr>
        <p:xfrm>
          <a:off x="2291331" y="1510538"/>
          <a:ext cx="9007830" cy="5040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Visio" r:id="rId4" imgW="7644765" imgH="4271010" progId="Visio.Drawing.11">
                  <p:embed/>
                </p:oleObj>
              </mc:Choice>
              <mc:Fallback>
                <p:oleObj name="Visio" r:id="rId4" imgW="7644765" imgH="4271010" progId="Visio.Drawing.11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91331" y="1510538"/>
                        <a:ext cx="9007830" cy="50407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bg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490679" y="1014573"/>
            <a:ext cx="92324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模拟以下情况，并观察医嘱状态、执行记录状态、计费状态的变化</a:t>
            </a:r>
          </a:p>
        </p:txBody>
      </p:sp>
      <p:sp>
        <p:nvSpPr>
          <p:cNvPr id="14" name="Rounded Rectangle 42"/>
          <p:cNvSpPr/>
          <p:nvPr/>
        </p:nvSpPr>
        <p:spPr>
          <a:xfrm>
            <a:off x="674844" y="1014573"/>
            <a:ext cx="618924" cy="61892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5" name="AutoShape 40"/>
          <p:cNvSpPr/>
          <p:nvPr/>
        </p:nvSpPr>
        <p:spPr bwMode="auto">
          <a:xfrm>
            <a:off x="860521" y="1198290"/>
            <a:ext cx="247570" cy="247570"/>
          </a:xfrm>
          <a:custGeom>
            <a:avLst/>
            <a:gdLst>
              <a:gd name="T0" fmla="*/ 379607 w 21600"/>
              <a:gd name="T1" fmla="*/ 340907 h 21600"/>
              <a:gd name="T2" fmla="*/ 381000 w 21600"/>
              <a:gd name="T3" fmla="*/ 347080 h 21600"/>
              <a:gd name="T4" fmla="*/ 375267 w 21600"/>
              <a:gd name="T5" fmla="*/ 360945 h 21600"/>
              <a:gd name="T6" fmla="*/ 361438 w 21600"/>
              <a:gd name="T7" fmla="*/ 374562 h 21600"/>
              <a:gd name="T8" fmla="*/ 347857 w 21600"/>
              <a:gd name="T9" fmla="*/ 380541 h 21600"/>
              <a:gd name="T10" fmla="*/ 346851 w 21600"/>
              <a:gd name="T11" fmla="*/ 380541 h 21600"/>
              <a:gd name="T12" fmla="*/ 332775 w 21600"/>
              <a:gd name="T13" fmla="*/ 373115 h 21600"/>
              <a:gd name="T14" fmla="*/ 224014 w 21600"/>
              <a:gd name="T15" fmla="*/ 233239 h 21600"/>
              <a:gd name="T16" fmla="*/ 187378 w 21600"/>
              <a:gd name="T17" fmla="*/ 263313 h 21600"/>
              <a:gd name="T18" fmla="*/ 155028 w 21600"/>
              <a:gd name="T19" fmla="*/ 285556 h 21600"/>
              <a:gd name="T20" fmla="*/ 163371 w 21600"/>
              <a:gd name="T21" fmla="*/ 352566 h 21600"/>
              <a:gd name="T22" fmla="*/ 163371 w 21600"/>
              <a:gd name="T23" fmla="*/ 354965 h 21600"/>
              <a:gd name="T24" fmla="*/ 158133 w 21600"/>
              <a:gd name="T25" fmla="*/ 368141 h 21600"/>
              <a:gd name="T26" fmla="*/ 150742 w 21600"/>
              <a:gd name="T27" fmla="*/ 375514 h 21600"/>
              <a:gd name="T28" fmla="*/ 136913 w 21600"/>
              <a:gd name="T29" fmla="*/ 381000 h 21600"/>
              <a:gd name="T30" fmla="*/ 135925 w 21600"/>
              <a:gd name="T31" fmla="*/ 381000 h 21600"/>
              <a:gd name="T32" fmla="*/ 121849 w 21600"/>
              <a:gd name="T33" fmla="*/ 373574 h 21600"/>
              <a:gd name="T34" fmla="*/ 72884 w 21600"/>
              <a:gd name="T35" fmla="*/ 308698 h 21600"/>
              <a:gd name="T36" fmla="*/ 7391 w 21600"/>
              <a:gd name="T37" fmla="*/ 259221 h 21600"/>
              <a:gd name="T38" fmla="*/ 0 w 21600"/>
              <a:gd name="T39" fmla="*/ 244916 h 21600"/>
              <a:gd name="T40" fmla="*/ 0 w 21600"/>
              <a:gd name="T41" fmla="*/ 244016 h 21600"/>
              <a:gd name="T42" fmla="*/ 5486 w 21600"/>
              <a:gd name="T43" fmla="*/ 230346 h 21600"/>
              <a:gd name="T44" fmla="*/ 12629 w 21600"/>
              <a:gd name="T45" fmla="*/ 223467 h 21600"/>
              <a:gd name="T46" fmla="*/ 26053 w 21600"/>
              <a:gd name="T47" fmla="*/ 217682 h 21600"/>
              <a:gd name="T48" fmla="*/ 28452 w 21600"/>
              <a:gd name="T49" fmla="*/ 218175 h 21600"/>
              <a:gd name="T50" fmla="*/ 95391 w 21600"/>
              <a:gd name="T51" fmla="*/ 225813 h 21600"/>
              <a:gd name="T52" fmla="*/ 117704 w 21600"/>
              <a:gd name="T53" fmla="*/ 193746 h 21600"/>
              <a:gd name="T54" fmla="*/ 147743 w 21600"/>
              <a:gd name="T55" fmla="*/ 157533 h 21600"/>
              <a:gd name="T56" fmla="*/ 8431 w 21600"/>
              <a:gd name="T57" fmla="*/ 48472 h 21600"/>
              <a:gd name="T58" fmla="*/ 1041 w 21600"/>
              <a:gd name="T59" fmla="*/ 34413 h 21600"/>
              <a:gd name="T60" fmla="*/ 1041 w 21600"/>
              <a:gd name="T61" fmla="*/ 33408 h 21600"/>
              <a:gd name="T62" fmla="*/ 6544 w 21600"/>
              <a:gd name="T63" fmla="*/ 19597 h 21600"/>
              <a:gd name="T64" fmla="*/ 20108 w 21600"/>
              <a:gd name="T65" fmla="*/ 5927 h 21600"/>
              <a:gd name="T66" fmla="*/ 33690 w 21600"/>
              <a:gd name="T67" fmla="*/ 441 h 21600"/>
              <a:gd name="T68" fmla="*/ 36830 w 21600"/>
              <a:gd name="T69" fmla="*/ 441 h 21600"/>
              <a:gd name="T70" fmla="*/ 40040 w 21600"/>
              <a:gd name="T71" fmla="*/ 1393 h 21600"/>
              <a:gd name="T72" fmla="*/ 231898 w 21600"/>
              <a:gd name="T73" fmla="*/ 71367 h 21600"/>
              <a:gd name="T74" fmla="*/ 267988 w 21600"/>
              <a:gd name="T75" fmla="*/ 35807 h 21600"/>
              <a:gd name="T76" fmla="*/ 306476 w 21600"/>
              <a:gd name="T77" fmla="*/ 9525 h 21600"/>
              <a:gd name="T78" fmla="*/ 346357 w 21600"/>
              <a:gd name="T79" fmla="*/ 0 h 21600"/>
              <a:gd name="T80" fmla="*/ 372410 w 21600"/>
              <a:gd name="T81" fmla="*/ 8819 h 21600"/>
              <a:gd name="T82" fmla="*/ 379095 w 21600"/>
              <a:gd name="T83" fmla="*/ 19844 h 21600"/>
              <a:gd name="T84" fmla="*/ 381000 w 21600"/>
              <a:gd name="T85" fmla="*/ 34802 h 21600"/>
              <a:gd name="T86" fmla="*/ 371757 w 21600"/>
              <a:gd name="T87" fmla="*/ 74701 h 21600"/>
              <a:gd name="T88" fmla="*/ 345405 w 21600"/>
              <a:gd name="T89" fmla="*/ 112907 h 21600"/>
              <a:gd name="T90" fmla="*/ 309527 w 21600"/>
              <a:gd name="T91" fmla="*/ 149154 h 21600"/>
              <a:gd name="T92" fmla="*/ 379607 w 21600"/>
              <a:gd name="T93" fmla="*/ 340907 h 21600"/>
              <a:gd name="T94" fmla="*/ 379607 w 21600"/>
              <a:gd name="T95" fmla="*/ 340907 h 216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1600" h="21600">
                <a:moveTo>
                  <a:pt x="21521" y="19327"/>
                </a:moveTo>
                <a:cubicBezTo>
                  <a:pt x="21574" y="19434"/>
                  <a:pt x="21600" y="19553"/>
                  <a:pt x="21600" y="19677"/>
                </a:cubicBezTo>
                <a:cubicBezTo>
                  <a:pt x="21600" y="19974"/>
                  <a:pt x="21492" y="20237"/>
                  <a:pt x="21275" y="20463"/>
                </a:cubicBezTo>
                <a:lnTo>
                  <a:pt x="20491" y="21235"/>
                </a:lnTo>
                <a:cubicBezTo>
                  <a:pt x="20281" y="21461"/>
                  <a:pt x="20027" y="21574"/>
                  <a:pt x="19721" y="21574"/>
                </a:cubicBezTo>
                <a:lnTo>
                  <a:pt x="19664" y="21574"/>
                </a:lnTo>
                <a:cubicBezTo>
                  <a:pt x="19350" y="21538"/>
                  <a:pt x="19081" y="21396"/>
                  <a:pt x="18866" y="21153"/>
                </a:cubicBezTo>
                <a:lnTo>
                  <a:pt x="12700" y="13223"/>
                </a:lnTo>
                <a:cubicBezTo>
                  <a:pt x="11959" y="13870"/>
                  <a:pt x="11265" y="14439"/>
                  <a:pt x="10623" y="14928"/>
                </a:cubicBezTo>
                <a:cubicBezTo>
                  <a:pt x="9975" y="15414"/>
                  <a:pt x="9367" y="15835"/>
                  <a:pt x="8789" y="16189"/>
                </a:cubicBezTo>
                <a:lnTo>
                  <a:pt x="9262" y="19988"/>
                </a:lnTo>
                <a:lnTo>
                  <a:pt x="9262" y="20124"/>
                </a:lnTo>
                <a:cubicBezTo>
                  <a:pt x="9262" y="20424"/>
                  <a:pt x="9163" y="20673"/>
                  <a:pt x="8965" y="20871"/>
                </a:cubicBezTo>
                <a:lnTo>
                  <a:pt x="8546" y="21289"/>
                </a:lnTo>
                <a:cubicBezTo>
                  <a:pt x="8339" y="21498"/>
                  <a:pt x="8076" y="21600"/>
                  <a:pt x="7762" y="21600"/>
                </a:cubicBezTo>
                <a:lnTo>
                  <a:pt x="7706" y="21600"/>
                </a:lnTo>
                <a:cubicBezTo>
                  <a:pt x="7355" y="21563"/>
                  <a:pt x="7089" y="21425"/>
                  <a:pt x="6908" y="21179"/>
                </a:cubicBezTo>
                <a:lnTo>
                  <a:pt x="4132" y="17501"/>
                </a:lnTo>
                <a:lnTo>
                  <a:pt x="419" y="14696"/>
                </a:lnTo>
                <a:cubicBezTo>
                  <a:pt x="156" y="14473"/>
                  <a:pt x="17" y="14201"/>
                  <a:pt x="0" y="13885"/>
                </a:cubicBezTo>
                <a:lnTo>
                  <a:pt x="0" y="13834"/>
                </a:lnTo>
                <a:cubicBezTo>
                  <a:pt x="0" y="13551"/>
                  <a:pt x="105" y="13294"/>
                  <a:pt x="311" y="13059"/>
                </a:cubicBezTo>
                <a:lnTo>
                  <a:pt x="716" y="12669"/>
                </a:lnTo>
                <a:cubicBezTo>
                  <a:pt x="897" y="12440"/>
                  <a:pt x="1152" y="12332"/>
                  <a:pt x="1477" y="12341"/>
                </a:cubicBezTo>
                <a:cubicBezTo>
                  <a:pt x="1551" y="12341"/>
                  <a:pt x="1596" y="12352"/>
                  <a:pt x="1613" y="12369"/>
                </a:cubicBezTo>
                <a:lnTo>
                  <a:pt x="5408" y="12802"/>
                </a:lnTo>
                <a:cubicBezTo>
                  <a:pt x="5761" y="12234"/>
                  <a:pt x="6180" y="11626"/>
                  <a:pt x="6673" y="10984"/>
                </a:cubicBezTo>
                <a:cubicBezTo>
                  <a:pt x="7168" y="10336"/>
                  <a:pt x="7734" y="9655"/>
                  <a:pt x="8376" y="8931"/>
                </a:cubicBezTo>
                <a:lnTo>
                  <a:pt x="478" y="2748"/>
                </a:lnTo>
                <a:cubicBezTo>
                  <a:pt x="195" y="2522"/>
                  <a:pt x="59" y="2256"/>
                  <a:pt x="59" y="1951"/>
                </a:cubicBezTo>
                <a:lnTo>
                  <a:pt x="59" y="1894"/>
                </a:lnTo>
                <a:cubicBezTo>
                  <a:pt x="59" y="1614"/>
                  <a:pt x="161" y="1354"/>
                  <a:pt x="371" y="1111"/>
                </a:cubicBezTo>
                <a:lnTo>
                  <a:pt x="1140" y="336"/>
                </a:lnTo>
                <a:cubicBezTo>
                  <a:pt x="1384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4" y="25"/>
                  <a:pt x="2216" y="45"/>
                  <a:pt x="2270" y="79"/>
                </a:cubicBezTo>
                <a:lnTo>
                  <a:pt x="13147" y="4046"/>
                </a:lnTo>
                <a:lnTo>
                  <a:pt x="15193" y="2030"/>
                </a:lnTo>
                <a:cubicBezTo>
                  <a:pt x="15827" y="1397"/>
                  <a:pt x="16552" y="902"/>
                  <a:pt x="17375" y="540"/>
                </a:cubicBezTo>
                <a:cubicBezTo>
                  <a:pt x="18196" y="181"/>
                  <a:pt x="18951" y="0"/>
                  <a:pt x="19636" y="0"/>
                </a:cubicBezTo>
                <a:cubicBezTo>
                  <a:pt x="20284" y="0"/>
                  <a:pt x="20779" y="167"/>
                  <a:pt x="21113" y="500"/>
                </a:cubicBezTo>
                <a:cubicBezTo>
                  <a:pt x="21292" y="662"/>
                  <a:pt x="21419" y="871"/>
                  <a:pt x="21492" y="1125"/>
                </a:cubicBezTo>
                <a:cubicBezTo>
                  <a:pt x="21563" y="1374"/>
                  <a:pt x="21600" y="1660"/>
                  <a:pt x="21600" y="1973"/>
                </a:cubicBezTo>
                <a:cubicBezTo>
                  <a:pt x="21600" y="2660"/>
                  <a:pt x="21425" y="3415"/>
                  <a:pt x="21076" y="4235"/>
                </a:cubicBezTo>
                <a:cubicBezTo>
                  <a:pt x="20728" y="5055"/>
                  <a:pt x="20230" y="5779"/>
                  <a:pt x="19582" y="6401"/>
                </a:cubicBezTo>
                <a:lnTo>
                  <a:pt x="17548" y="8456"/>
                </a:lnTo>
                <a:lnTo>
                  <a:pt x="21521" y="19327"/>
                </a:lnTo>
                <a:close/>
                <a:moveTo>
                  <a:pt x="21521" y="19327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674844" y="2308870"/>
            <a:ext cx="1312880" cy="8001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退药</a:t>
            </a:r>
            <a:endParaRPr lang="en-US" altLang="zh-CN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(</a:t>
            </a: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已发药</a:t>
            </a:r>
            <a:r>
              <a:rPr 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)</a:t>
            </a:r>
          </a:p>
        </p:txBody>
      </p:sp>
      <p:sp>
        <p:nvSpPr>
          <p:cNvPr id="17" name="Oval 16"/>
          <p:cNvSpPr/>
          <p:nvPr/>
        </p:nvSpPr>
        <p:spPr>
          <a:xfrm>
            <a:off x="10378340" y="1340548"/>
            <a:ext cx="1438201" cy="14382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grpSp>
        <p:nvGrpSpPr>
          <p:cNvPr id="18" name="Group 56"/>
          <p:cNvGrpSpPr/>
          <p:nvPr/>
        </p:nvGrpSpPr>
        <p:grpSpPr>
          <a:xfrm>
            <a:off x="10788043" y="1639492"/>
            <a:ext cx="492533" cy="447068"/>
            <a:chOff x="6350" y="-3175"/>
            <a:chExt cx="717550" cy="714376"/>
          </a:xfrm>
          <a:solidFill>
            <a:schemeClr val="bg1"/>
          </a:solidFill>
        </p:grpSpPr>
        <p:sp>
          <p:nvSpPr>
            <p:cNvPr id="19" name="Freeform 18"/>
            <p:cNvSpPr/>
            <p:nvPr/>
          </p:nvSpPr>
          <p:spPr bwMode="auto">
            <a:xfrm>
              <a:off x="438150" y="430213"/>
              <a:ext cx="285750" cy="280988"/>
            </a:xfrm>
            <a:custGeom>
              <a:avLst/>
              <a:gdLst>
                <a:gd name="T0" fmla="*/ 68 w 75"/>
                <a:gd name="T1" fmla="*/ 42 h 74"/>
                <a:gd name="T2" fmla="*/ 25 w 75"/>
                <a:gd name="T3" fmla="*/ 0 h 74"/>
                <a:gd name="T4" fmla="*/ 0 w 75"/>
                <a:gd name="T5" fmla="*/ 24 h 74"/>
                <a:gd name="T6" fmla="*/ 43 w 75"/>
                <a:gd name="T7" fmla="*/ 67 h 74"/>
                <a:gd name="T8" fmla="*/ 68 w 75"/>
                <a:gd name="T9" fmla="*/ 67 h 74"/>
                <a:gd name="T10" fmla="*/ 68 w 75"/>
                <a:gd name="T11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4">
                  <a:moveTo>
                    <a:pt x="68" y="4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10"/>
                    <a:pt x="10" y="18"/>
                    <a:pt x="0" y="2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50" y="74"/>
                    <a:pt x="61" y="74"/>
                    <a:pt x="68" y="67"/>
                  </a:cubicBezTo>
                  <a:cubicBezTo>
                    <a:pt x="75" y="60"/>
                    <a:pt x="75" y="49"/>
                    <a:pt x="68" y="42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6350" y="-3175"/>
              <a:ext cx="530225" cy="531813"/>
            </a:xfrm>
            <a:custGeom>
              <a:avLst/>
              <a:gdLst>
                <a:gd name="T0" fmla="*/ 139 w 139"/>
                <a:gd name="T1" fmla="*/ 70 h 140"/>
                <a:gd name="T2" fmla="*/ 70 w 139"/>
                <a:gd name="T3" fmla="*/ 0 h 140"/>
                <a:gd name="T4" fmla="*/ 0 w 139"/>
                <a:gd name="T5" fmla="*/ 70 h 140"/>
                <a:gd name="T6" fmla="*/ 70 w 139"/>
                <a:gd name="T7" fmla="*/ 140 h 140"/>
                <a:gd name="T8" fmla="*/ 139 w 139"/>
                <a:gd name="T9" fmla="*/ 70 h 140"/>
                <a:gd name="T10" fmla="*/ 70 w 139"/>
                <a:gd name="T11" fmla="*/ 122 h 140"/>
                <a:gd name="T12" fmla="*/ 17 w 139"/>
                <a:gd name="T13" fmla="*/ 70 h 140"/>
                <a:gd name="T14" fmla="*/ 70 w 139"/>
                <a:gd name="T15" fmla="*/ 17 h 140"/>
                <a:gd name="T16" fmla="*/ 122 w 139"/>
                <a:gd name="T17" fmla="*/ 70 h 140"/>
                <a:gd name="T18" fmla="*/ 70 w 139"/>
                <a:gd name="T19" fmla="*/ 1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39" y="70"/>
                  </a:moveTo>
                  <a:cubicBezTo>
                    <a:pt x="139" y="31"/>
                    <a:pt x="108" y="0"/>
                    <a:pt x="70" y="0"/>
                  </a:cubicBezTo>
                  <a:cubicBezTo>
                    <a:pt x="31" y="0"/>
                    <a:pt x="0" y="31"/>
                    <a:pt x="0" y="70"/>
                  </a:cubicBezTo>
                  <a:cubicBezTo>
                    <a:pt x="0" y="108"/>
                    <a:pt x="31" y="140"/>
                    <a:pt x="70" y="140"/>
                  </a:cubicBezTo>
                  <a:cubicBezTo>
                    <a:pt x="108" y="140"/>
                    <a:pt x="139" y="108"/>
                    <a:pt x="139" y="70"/>
                  </a:cubicBezTo>
                  <a:moveTo>
                    <a:pt x="70" y="122"/>
                  </a:moveTo>
                  <a:cubicBezTo>
                    <a:pt x="41" y="122"/>
                    <a:pt x="17" y="99"/>
                    <a:pt x="17" y="70"/>
                  </a:cubicBezTo>
                  <a:cubicBezTo>
                    <a:pt x="17" y="41"/>
                    <a:pt x="41" y="17"/>
                    <a:pt x="70" y="17"/>
                  </a:cubicBezTo>
                  <a:cubicBezTo>
                    <a:pt x="98" y="17"/>
                    <a:pt x="122" y="41"/>
                    <a:pt x="122" y="70"/>
                  </a:cubicBezTo>
                  <a:cubicBezTo>
                    <a:pt x="122" y="99"/>
                    <a:pt x="98" y="122"/>
                    <a:pt x="70" y="122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117475" y="106363"/>
              <a:ext cx="157163" cy="155575"/>
            </a:xfrm>
            <a:custGeom>
              <a:avLst/>
              <a:gdLst>
                <a:gd name="T0" fmla="*/ 0 w 41"/>
                <a:gd name="T1" fmla="*/ 41 h 41"/>
                <a:gd name="T2" fmla="*/ 12 w 41"/>
                <a:gd name="T3" fmla="*/ 41 h 41"/>
                <a:gd name="T4" fmla="*/ 41 w 41"/>
                <a:gd name="T5" fmla="*/ 12 h 41"/>
                <a:gd name="T6" fmla="*/ 41 w 41"/>
                <a:gd name="T7" fmla="*/ 0 h 41"/>
                <a:gd name="T8" fmla="*/ 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41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12" y="25"/>
                    <a:pt x="25" y="12"/>
                    <a:pt x="41" y="1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endParaRPr>
            </a:p>
          </p:txBody>
        </p:sp>
      </p:grpSp>
      <p:sp>
        <p:nvSpPr>
          <p:cNvPr id="22" name="TextBox 13"/>
          <p:cNvSpPr txBox="1"/>
          <p:nvPr/>
        </p:nvSpPr>
        <p:spPr>
          <a:xfrm>
            <a:off x="721200" y="3865595"/>
            <a:ext cx="1176093" cy="332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冲减退药</a:t>
            </a:r>
          </a:p>
        </p:txBody>
      </p:sp>
      <p:cxnSp>
        <p:nvCxnSpPr>
          <p:cNvPr id="23" name="Elbow Connector 81"/>
          <p:cNvCxnSpPr/>
          <p:nvPr/>
        </p:nvCxnSpPr>
        <p:spPr>
          <a:xfrm rot="10800000" flipV="1">
            <a:off x="9497694" y="2130889"/>
            <a:ext cx="846778" cy="578031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708"/>
          <p:cNvSpPr/>
          <p:nvPr/>
        </p:nvSpPr>
        <p:spPr>
          <a:xfrm>
            <a:off x="268151" y="1734546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7" name="Shape 709"/>
          <p:cNvSpPr/>
          <p:nvPr/>
        </p:nvSpPr>
        <p:spPr>
          <a:xfrm>
            <a:off x="481261" y="1947656"/>
            <a:ext cx="231035" cy="23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3" y="10800"/>
                </a:moveTo>
                <a:lnTo>
                  <a:pt x="15429" y="7196"/>
                </a:lnTo>
                <a:lnTo>
                  <a:pt x="15429" y="10800"/>
                </a:lnTo>
                <a:cubicBezTo>
                  <a:pt x="15429" y="10800"/>
                  <a:pt x="19033" y="10800"/>
                  <a:pt x="19033" y="10800"/>
                </a:cubicBezTo>
                <a:close/>
                <a:moveTo>
                  <a:pt x="20057" y="20057"/>
                </a:moveTo>
                <a:lnTo>
                  <a:pt x="20057" y="12343"/>
                </a:lnTo>
                <a:lnTo>
                  <a:pt x="15043" y="12343"/>
                </a:lnTo>
                <a:cubicBezTo>
                  <a:pt x="14404" y="12343"/>
                  <a:pt x="13886" y="11825"/>
                  <a:pt x="13886" y="11186"/>
                </a:cubicBezTo>
                <a:lnTo>
                  <a:pt x="13886" y="6171"/>
                </a:lnTo>
                <a:lnTo>
                  <a:pt x="9257" y="6171"/>
                </a:lnTo>
                <a:lnTo>
                  <a:pt x="9257" y="20057"/>
                </a:lnTo>
                <a:cubicBezTo>
                  <a:pt x="9257" y="20057"/>
                  <a:pt x="20057" y="20057"/>
                  <a:pt x="20057" y="20057"/>
                </a:cubicBezTo>
                <a:close/>
                <a:moveTo>
                  <a:pt x="12343" y="1929"/>
                </a:moveTo>
                <a:cubicBezTo>
                  <a:pt x="12343" y="1724"/>
                  <a:pt x="12162" y="1543"/>
                  <a:pt x="11957" y="1543"/>
                </a:cubicBezTo>
                <a:lnTo>
                  <a:pt x="3471" y="1543"/>
                </a:lnTo>
                <a:cubicBezTo>
                  <a:pt x="3267" y="1543"/>
                  <a:pt x="3086" y="1724"/>
                  <a:pt x="3086" y="1929"/>
                </a:cubicBezTo>
                <a:lnTo>
                  <a:pt x="3086" y="2700"/>
                </a:lnTo>
                <a:cubicBezTo>
                  <a:pt x="3086" y="2905"/>
                  <a:pt x="3267" y="3086"/>
                  <a:pt x="3471" y="3086"/>
                </a:cubicBezTo>
                <a:lnTo>
                  <a:pt x="11957" y="3086"/>
                </a:lnTo>
                <a:cubicBezTo>
                  <a:pt x="12162" y="3086"/>
                  <a:pt x="12343" y="2905"/>
                  <a:pt x="12343" y="2700"/>
                </a:cubicBezTo>
                <a:cubicBezTo>
                  <a:pt x="12343" y="2700"/>
                  <a:pt x="12343" y="1929"/>
                  <a:pt x="12343" y="1929"/>
                </a:cubicBezTo>
                <a:close/>
                <a:moveTo>
                  <a:pt x="21600" y="20443"/>
                </a:moveTo>
                <a:cubicBezTo>
                  <a:pt x="21600" y="21082"/>
                  <a:pt x="21082" y="21600"/>
                  <a:pt x="20443" y="21600"/>
                </a:cubicBezTo>
                <a:lnTo>
                  <a:pt x="8871" y="21600"/>
                </a:lnTo>
                <a:cubicBezTo>
                  <a:pt x="8233" y="21600"/>
                  <a:pt x="7714" y="21082"/>
                  <a:pt x="7714" y="20443"/>
                </a:cubicBezTo>
                <a:lnTo>
                  <a:pt x="7714" y="18514"/>
                </a:lnTo>
                <a:lnTo>
                  <a:pt x="1157" y="18514"/>
                </a:lnTo>
                <a:cubicBezTo>
                  <a:pt x="518" y="18514"/>
                  <a:pt x="0" y="17996"/>
                  <a:pt x="0" y="17357"/>
                </a:cubicBezTo>
                <a:lnTo>
                  <a:pt x="0" y="1157"/>
                </a:lnTo>
                <a:cubicBezTo>
                  <a:pt x="0" y="518"/>
                  <a:pt x="518" y="0"/>
                  <a:pt x="1157" y="0"/>
                </a:cubicBezTo>
                <a:lnTo>
                  <a:pt x="14271" y="0"/>
                </a:lnTo>
                <a:cubicBezTo>
                  <a:pt x="14910" y="0"/>
                  <a:pt x="15429" y="518"/>
                  <a:pt x="15429" y="1157"/>
                </a:cubicBezTo>
                <a:lnTo>
                  <a:pt x="15429" y="5111"/>
                </a:lnTo>
                <a:cubicBezTo>
                  <a:pt x="15585" y="5207"/>
                  <a:pt x="15730" y="5316"/>
                  <a:pt x="15862" y="5448"/>
                </a:cubicBezTo>
                <a:lnTo>
                  <a:pt x="20780" y="10366"/>
                </a:lnTo>
                <a:cubicBezTo>
                  <a:pt x="21238" y="10824"/>
                  <a:pt x="21600" y="11704"/>
                  <a:pt x="21600" y="12343"/>
                </a:cubicBezTo>
                <a:cubicBezTo>
                  <a:pt x="21600" y="12343"/>
                  <a:pt x="21600" y="20443"/>
                  <a:pt x="21600" y="20443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1138517" y="1947656"/>
            <a:ext cx="1400062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停医嘱</a:t>
            </a:r>
          </a:p>
        </p:txBody>
      </p:sp>
      <p:sp>
        <p:nvSpPr>
          <p:cNvPr id="19" name="Shape 716"/>
          <p:cNvSpPr/>
          <p:nvPr/>
        </p:nvSpPr>
        <p:spPr>
          <a:xfrm>
            <a:off x="296715" y="5003992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0" name="Shape 717"/>
          <p:cNvSpPr/>
          <p:nvPr/>
        </p:nvSpPr>
        <p:spPr>
          <a:xfrm>
            <a:off x="515728" y="5210825"/>
            <a:ext cx="219231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2160"/>
                </a:moveTo>
                <a:lnTo>
                  <a:pt x="12600" y="2160"/>
                </a:lnTo>
                <a:lnTo>
                  <a:pt x="12000" y="0"/>
                </a:lnTo>
                <a:lnTo>
                  <a:pt x="9600" y="0"/>
                </a:lnTo>
                <a:lnTo>
                  <a:pt x="9000" y="2160"/>
                </a:lnTo>
                <a:lnTo>
                  <a:pt x="1200" y="2160"/>
                </a:lnTo>
                <a:cubicBezTo>
                  <a:pt x="536" y="2160"/>
                  <a:pt x="0" y="2642"/>
                  <a:pt x="0" y="3240"/>
                </a:cubicBezTo>
                <a:lnTo>
                  <a:pt x="0" y="15120"/>
                </a:lnTo>
                <a:cubicBezTo>
                  <a:pt x="0" y="15716"/>
                  <a:pt x="536" y="16200"/>
                  <a:pt x="1200" y="16200"/>
                </a:cubicBezTo>
                <a:lnTo>
                  <a:pt x="20400" y="16200"/>
                </a:lnTo>
                <a:cubicBezTo>
                  <a:pt x="21064" y="16200"/>
                  <a:pt x="21600" y="15716"/>
                  <a:pt x="21600" y="15120"/>
                </a:cubicBezTo>
                <a:lnTo>
                  <a:pt x="21600" y="3240"/>
                </a:lnTo>
                <a:cubicBezTo>
                  <a:pt x="21600" y="2644"/>
                  <a:pt x="21064" y="2160"/>
                  <a:pt x="20400" y="2160"/>
                </a:cubicBezTo>
                <a:close/>
                <a:moveTo>
                  <a:pt x="13913" y="17606"/>
                </a:moveTo>
                <a:lnTo>
                  <a:pt x="15600" y="21600"/>
                </a:lnTo>
                <a:lnTo>
                  <a:pt x="19753" y="21600"/>
                </a:lnTo>
                <a:lnTo>
                  <a:pt x="17472" y="16522"/>
                </a:lnTo>
                <a:cubicBezTo>
                  <a:pt x="17472" y="16522"/>
                  <a:pt x="13913" y="17606"/>
                  <a:pt x="13913" y="17606"/>
                </a:cubicBezTo>
                <a:close/>
                <a:moveTo>
                  <a:pt x="1847" y="21600"/>
                </a:moveTo>
                <a:lnTo>
                  <a:pt x="6000" y="21600"/>
                </a:lnTo>
                <a:lnTo>
                  <a:pt x="7687" y="17606"/>
                </a:lnTo>
                <a:lnTo>
                  <a:pt x="4128" y="16522"/>
                </a:lnTo>
                <a:cubicBezTo>
                  <a:pt x="4128" y="16522"/>
                  <a:pt x="1847" y="21600"/>
                  <a:pt x="1847" y="2160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1162032" y="5210825"/>
            <a:ext cx="1837624" cy="16619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生成退药</a:t>
            </a: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申请</a:t>
            </a:r>
            <a:endParaRPr lang="en-US" altLang="zh-CN" sz="2000" b="1" spc="3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 smtClean="0">
                <a:solidFill>
                  <a:srgbClr val="FF0000"/>
                </a:solidFill>
                <a:latin typeface="+mj-ea"/>
                <a:ea typeface="+mj-ea"/>
                <a:sym typeface="PangMenZhengDao" panose="02010600030101010101" pitchFamily="2" charset="-122"/>
              </a:rPr>
              <a:t>手动生成</a:t>
            </a:r>
            <a:endParaRPr lang="en-US" altLang="zh-CN" sz="2000" b="1" spc="300" dirty="0" smtClean="0">
              <a:solidFill>
                <a:srgbClr val="FF0000"/>
              </a:solidFill>
              <a:latin typeface="+mj-ea"/>
              <a:ea typeface="+mj-ea"/>
              <a:sym typeface="PangMenZhengDao" panose="02010600030101010101" pitchFamily="2" charset="-122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 smtClean="0">
                <a:solidFill>
                  <a:srgbClr val="FF0000"/>
                </a:solidFill>
                <a:latin typeface="+mj-ea"/>
                <a:ea typeface="+mj-ea"/>
                <a:sym typeface="PangMenZhengDao" panose="02010600030101010101" pitchFamily="2" charset="-122"/>
              </a:rPr>
              <a:t>自动生成</a:t>
            </a:r>
            <a:endParaRPr lang="zh-CN" altLang="en-US" sz="2000" b="1" spc="300" dirty="0">
              <a:solidFill>
                <a:srgbClr val="FF0000"/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sp>
        <p:nvSpPr>
          <p:cNvPr id="22" name="文本占位符 1"/>
          <p:cNvSpPr txBox="1"/>
          <p:nvPr/>
        </p:nvSpPr>
        <p:spPr>
          <a:xfrm>
            <a:off x="1008470" y="508510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退药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39695" y="456565"/>
            <a:ext cx="7423785" cy="206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75685" y="2524760"/>
            <a:ext cx="6742430" cy="2211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43250" y="4869180"/>
            <a:ext cx="7624445" cy="188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719"/>
          <p:cNvSpPr/>
          <p:nvPr/>
        </p:nvSpPr>
        <p:spPr>
          <a:xfrm>
            <a:off x="428955" y="1268760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" name="Shape 720"/>
          <p:cNvSpPr/>
          <p:nvPr/>
        </p:nvSpPr>
        <p:spPr>
          <a:xfrm>
            <a:off x="654544" y="1475593"/>
            <a:ext cx="206077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5" y="128"/>
                </a:moveTo>
                <a:cubicBezTo>
                  <a:pt x="21128" y="371"/>
                  <a:pt x="21600" y="957"/>
                  <a:pt x="21600" y="1599"/>
                </a:cubicBezTo>
                <a:lnTo>
                  <a:pt x="21600" y="20001"/>
                </a:lnTo>
                <a:cubicBezTo>
                  <a:pt x="21600" y="20643"/>
                  <a:pt x="21128" y="21229"/>
                  <a:pt x="20385" y="21472"/>
                </a:cubicBezTo>
                <a:cubicBezTo>
                  <a:pt x="20149" y="21557"/>
                  <a:pt x="19896" y="21586"/>
                  <a:pt x="19643" y="21586"/>
                </a:cubicBezTo>
                <a:cubicBezTo>
                  <a:pt x="19119" y="21586"/>
                  <a:pt x="18630" y="21429"/>
                  <a:pt x="18242" y="21129"/>
                </a:cubicBezTo>
                <a:lnTo>
                  <a:pt x="10800" y="15076"/>
                </a:lnTo>
                <a:lnTo>
                  <a:pt x="3358" y="21129"/>
                </a:lnTo>
                <a:cubicBezTo>
                  <a:pt x="2970" y="21429"/>
                  <a:pt x="2481" y="21600"/>
                  <a:pt x="1957" y="21600"/>
                </a:cubicBezTo>
                <a:cubicBezTo>
                  <a:pt x="1704" y="21600"/>
                  <a:pt x="1451" y="21557"/>
                  <a:pt x="1215" y="21472"/>
                </a:cubicBezTo>
                <a:cubicBezTo>
                  <a:pt x="472" y="21229"/>
                  <a:pt x="0" y="20643"/>
                  <a:pt x="0" y="20001"/>
                </a:cubicBezTo>
                <a:lnTo>
                  <a:pt x="0" y="1599"/>
                </a:lnTo>
                <a:cubicBezTo>
                  <a:pt x="0" y="957"/>
                  <a:pt x="472" y="371"/>
                  <a:pt x="1215" y="128"/>
                </a:cubicBezTo>
                <a:cubicBezTo>
                  <a:pt x="1451" y="43"/>
                  <a:pt x="1704" y="0"/>
                  <a:pt x="1957" y="0"/>
                </a:cubicBezTo>
                <a:cubicBezTo>
                  <a:pt x="2481" y="0"/>
                  <a:pt x="19119" y="0"/>
                  <a:pt x="19643" y="0"/>
                </a:cubicBezTo>
                <a:cubicBezTo>
                  <a:pt x="19896" y="0"/>
                  <a:pt x="20149" y="43"/>
                  <a:pt x="20385" y="128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4964" y="1416279"/>
            <a:ext cx="1400062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药房退药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63779" y="1268760"/>
            <a:ext cx="8884920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79069" y="4187437"/>
            <a:ext cx="8469630" cy="2452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占位符 1"/>
          <p:cNvSpPr txBox="1"/>
          <p:nvPr/>
        </p:nvSpPr>
        <p:spPr>
          <a:xfrm>
            <a:off x="860521" y="45193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13"/>
          <p:cNvSpPr/>
          <p:nvPr/>
        </p:nvSpPr>
        <p:spPr>
          <a:xfrm>
            <a:off x="551384" y="1340768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8" name="Shape 714"/>
          <p:cNvSpPr/>
          <p:nvPr/>
        </p:nvSpPr>
        <p:spPr>
          <a:xfrm>
            <a:off x="761656" y="1548156"/>
            <a:ext cx="243590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38" y="14954"/>
                </a:moveTo>
                <a:lnTo>
                  <a:pt x="19938" y="6698"/>
                </a:lnTo>
                <a:lnTo>
                  <a:pt x="11631" y="9723"/>
                </a:lnTo>
                <a:lnTo>
                  <a:pt x="11631" y="19484"/>
                </a:lnTo>
                <a:cubicBezTo>
                  <a:pt x="11631" y="19484"/>
                  <a:pt x="19938" y="14954"/>
                  <a:pt x="19938" y="14954"/>
                </a:cubicBezTo>
                <a:close/>
                <a:moveTo>
                  <a:pt x="19861" y="4959"/>
                </a:moveTo>
                <a:lnTo>
                  <a:pt x="10800" y="1662"/>
                </a:lnTo>
                <a:lnTo>
                  <a:pt x="1739" y="4959"/>
                </a:lnTo>
                <a:lnTo>
                  <a:pt x="10800" y="8256"/>
                </a:lnTo>
                <a:cubicBezTo>
                  <a:pt x="10800" y="8256"/>
                  <a:pt x="19861" y="4959"/>
                  <a:pt x="19861" y="4959"/>
                </a:cubicBezTo>
                <a:close/>
                <a:moveTo>
                  <a:pt x="21600" y="14954"/>
                </a:moveTo>
                <a:cubicBezTo>
                  <a:pt x="21600" y="15564"/>
                  <a:pt x="21262" y="16122"/>
                  <a:pt x="20730" y="16408"/>
                </a:cubicBezTo>
                <a:lnTo>
                  <a:pt x="11592" y="21392"/>
                </a:lnTo>
                <a:cubicBezTo>
                  <a:pt x="11345" y="21535"/>
                  <a:pt x="11073" y="21600"/>
                  <a:pt x="10800" y="21600"/>
                </a:cubicBezTo>
                <a:cubicBezTo>
                  <a:pt x="10527" y="21600"/>
                  <a:pt x="10255" y="21535"/>
                  <a:pt x="10008" y="21392"/>
                </a:cubicBezTo>
                <a:lnTo>
                  <a:pt x="870" y="16408"/>
                </a:lnTo>
                <a:cubicBezTo>
                  <a:pt x="338" y="16122"/>
                  <a:pt x="0" y="15564"/>
                  <a:pt x="0" y="14954"/>
                </a:cubicBezTo>
                <a:lnTo>
                  <a:pt x="0" y="4985"/>
                </a:lnTo>
                <a:cubicBezTo>
                  <a:pt x="0" y="4284"/>
                  <a:pt x="441" y="3661"/>
                  <a:pt x="1090" y="3427"/>
                </a:cubicBezTo>
                <a:lnTo>
                  <a:pt x="10229" y="104"/>
                </a:lnTo>
                <a:cubicBezTo>
                  <a:pt x="10411" y="39"/>
                  <a:pt x="10605" y="0"/>
                  <a:pt x="10800" y="0"/>
                </a:cubicBezTo>
                <a:cubicBezTo>
                  <a:pt x="10995" y="0"/>
                  <a:pt x="11189" y="39"/>
                  <a:pt x="11371" y="104"/>
                </a:cubicBezTo>
                <a:lnTo>
                  <a:pt x="20510" y="3427"/>
                </a:lnTo>
                <a:cubicBezTo>
                  <a:pt x="21159" y="3661"/>
                  <a:pt x="21600" y="4284"/>
                  <a:pt x="21600" y="4985"/>
                </a:cubicBezTo>
                <a:cubicBezTo>
                  <a:pt x="21600" y="4985"/>
                  <a:pt x="21600" y="14954"/>
                  <a:pt x="21600" y="14954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1559496" y="1488842"/>
            <a:ext cx="1400062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自动退费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03512" y="2132856"/>
            <a:ext cx="9792895" cy="4045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占位符 1"/>
          <p:cNvSpPr txBox="1"/>
          <p:nvPr/>
        </p:nvSpPr>
        <p:spPr>
          <a:xfrm>
            <a:off x="860521" y="45193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44"/>
          <p:cNvSpPr/>
          <p:nvPr/>
        </p:nvSpPr>
        <p:spPr>
          <a:xfrm>
            <a:off x="1127448" y="1820606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8" name="AutoShape 48"/>
          <p:cNvSpPr/>
          <p:nvPr/>
        </p:nvSpPr>
        <p:spPr bwMode="auto">
          <a:xfrm>
            <a:off x="1313125" y="2006283"/>
            <a:ext cx="247570" cy="247570"/>
          </a:xfrm>
          <a:custGeom>
            <a:avLst/>
            <a:gdLst>
              <a:gd name="T0" fmla="*/ 376343 w 21600"/>
              <a:gd name="T1" fmla="*/ 252836 h 21600"/>
              <a:gd name="T2" fmla="*/ 381000 w 21600"/>
              <a:gd name="T3" fmla="*/ 361668 h 21600"/>
              <a:gd name="T4" fmla="*/ 365284 w 21600"/>
              <a:gd name="T5" fmla="*/ 381000 h 21600"/>
              <a:gd name="T6" fmla="*/ 274532 w 21600"/>
              <a:gd name="T7" fmla="*/ 375461 h 21600"/>
              <a:gd name="T8" fmla="*/ 270157 w 21600"/>
              <a:gd name="T9" fmla="*/ 266629 h 21600"/>
              <a:gd name="T10" fmla="*/ 285715 w 21600"/>
              <a:gd name="T11" fmla="*/ 247297 h 21600"/>
              <a:gd name="T12" fmla="*/ 313778 w 21600"/>
              <a:gd name="T13" fmla="*/ 209356 h 21600"/>
              <a:gd name="T14" fmla="*/ 202371 w 21600"/>
              <a:gd name="T15" fmla="*/ 204646 h 21600"/>
              <a:gd name="T16" fmla="*/ 230258 w 21600"/>
              <a:gd name="T17" fmla="*/ 247297 h 21600"/>
              <a:gd name="T18" fmla="*/ 245974 w 21600"/>
              <a:gd name="T19" fmla="*/ 266629 h 21600"/>
              <a:gd name="T20" fmla="*/ 241318 w 21600"/>
              <a:gd name="T21" fmla="*/ 375461 h 21600"/>
              <a:gd name="T22" fmla="*/ 150689 w 21600"/>
              <a:gd name="T23" fmla="*/ 381000 h 21600"/>
              <a:gd name="T24" fmla="*/ 134973 w 21600"/>
              <a:gd name="T25" fmla="*/ 361668 h 21600"/>
              <a:gd name="T26" fmla="*/ 139594 w 21600"/>
              <a:gd name="T27" fmla="*/ 252836 h 21600"/>
              <a:gd name="T28" fmla="*/ 178576 w 21600"/>
              <a:gd name="T29" fmla="*/ 247297 h 21600"/>
              <a:gd name="T30" fmla="*/ 71543 w 21600"/>
              <a:gd name="T31" fmla="*/ 204646 h 21600"/>
              <a:gd name="T32" fmla="*/ 67398 w 21600"/>
              <a:gd name="T33" fmla="*/ 247297 h 21600"/>
              <a:gd name="T34" fmla="*/ 106786 w 21600"/>
              <a:gd name="T35" fmla="*/ 252836 h 21600"/>
              <a:gd name="T36" fmla="*/ 111407 w 21600"/>
              <a:gd name="T37" fmla="*/ 361668 h 21600"/>
              <a:gd name="T38" fmla="*/ 95285 w 21600"/>
              <a:gd name="T39" fmla="*/ 381000 h 21600"/>
              <a:gd name="T40" fmla="*/ 4621 w 21600"/>
              <a:gd name="T41" fmla="*/ 375461 h 21600"/>
              <a:gd name="T42" fmla="*/ 0 w 21600"/>
              <a:gd name="T43" fmla="*/ 266629 h 21600"/>
              <a:gd name="T44" fmla="*/ 16104 w 21600"/>
              <a:gd name="T45" fmla="*/ 247297 h 21600"/>
              <a:gd name="T46" fmla="*/ 43603 w 21600"/>
              <a:gd name="T47" fmla="*/ 209356 h 21600"/>
              <a:gd name="T48" fmla="*/ 71508 w 21600"/>
              <a:gd name="T49" fmla="*/ 176354 h 21600"/>
              <a:gd name="T50" fmla="*/ 178541 w 21600"/>
              <a:gd name="T51" fmla="*/ 133191 h 21600"/>
              <a:gd name="T52" fmla="*/ 139559 w 21600"/>
              <a:gd name="T53" fmla="*/ 127847 h 21600"/>
              <a:gd name="T54" fmla="*/ 134938 w 21600"/>
              <a:gd name="T55" fmla="*/ 18803 h 21600"/>
              <a:gd name="T56" fmla="*/ 150654 w 21600"/>
              <a:gd name="T57" fmla="*/ 0 h 21600"/>
              <a:gd name="T58" fmla="*/ 241282 w 21600"/>
              <a:gd name="T59" fmla="*/ 5539 h 21600"/>
              <a:gd name="T60" fmla="*/ 245939 w 21600"/>
              <a:gd name="T61" fmla="*/ 114371 h 21600"/>
              <a:gd name="T62" fmla="*/ 230223 w 21600"/>
              <a:gd name="T63" fmla="*/ 133191 h 21600"/>
              <a:gd name="T64" fmla="*/ 202336 w 21600"/>
              <a:gd name="T65" fmla="*/ 176354 h 21600"/>
              <a:gd name="T66" fmla="*/ 329018 w 21600"/>
              <a:gd name="T67" fmla="*/ 185896 h 21600"/>
              <a:gd name="T68" fmla="*/ 337308 w 21600"/>
              <a:gd name="T69" fmla="*/ 247297 h 21600"/>
              <a:gd name="T70" fmla="*/ 365284 w 21600"/>
              <a:gd name="T71" fmla="*/ 247297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19336" y="2648036"/>
            <a:ext cx="3408192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自动建退药申请的配置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443734" y="3204433"/>
            <a:ext cx="3924074" cy="2456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 algn="just" defTabSz="121666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PangMenZhengDao" panose="02010600030101010101" pitchFamily="2" charset="-122"/>
                <a:ea typeface="PangMenZhengDao" panose="02010600030101010101" pitchFamily="2" charset="-122"/>
                <a:sym typeface="PangMenZhengDao" panose="02010600030101010101" pitchFamily="2" charset="-122"/>
              </a:rPr>
              <a:t>未启用：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停医嘱后，</a:t>
            </a:r>
            <a:r>
              <a:rPr lang="en-US" altLang="zh-CN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【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退药申请</a:t>
            </a:r>
            <a:r>
              <a:rPr lang="en-US" altLang="zh-CN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】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界面可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直接查到药品信息，需手工“生成退药申请”。</a:t>
            </a:r>
            <a:endParaRPr lang="en-US" altLang="zh-CN" sz="1600" spc="6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 algn="just" defTabSz="121666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endParaRPr lang="en-US" altLang="zh-CN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 defTabSz="121666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</a:rPr>
              <a:t>启用后：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【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退药申请</a:t>
            </a:r>
            <a:r>
              <a:rPr lang="en-US" altLang="zh-CN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】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界面查不到药品信息，在</a:t>
            </a:r>
            <a:r>
              <a:rPr lang="en-US" altLang="zh-CN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【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退药申请单查询</a:t>
            </a:r>
            <a:r>
              <a:rPr lang="en-US" altLang="zh-CN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】</a:t>
            </a:r>
            <a:r>
              <a:rPr lang="zh-CN" altLang="en-US" sz="1600" spc="6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中可以查到，因为自动生成了退药申请单。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7" y="1174844"/>
            <a:ext cx="7310179" cy="2614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27846" y="3984901"/>
            <a:ext cx="7310179" cy="279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占位符 1"/>
          <p:cNvSpPr txBox="1"/>
          <p:nvPr/>
        </p:nvSpPr>
        <p:spPr>
          <a:xfrm>
            <a:off x="860521" y="45193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药配置</a:t>
            </a:r>
            <a:endParaRPr lang="zh-CN" altLang="en-US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045" y="3487733"/>
            <a:ext cx="5665555" cy="3325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5448139" y="1484834"/>
            <a:ext cx="5168538" cy="179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医生停医嘱</a:t>
            </a:r>
            <a:r>
              <a:rPr lang="en-US" altLang="zh-CN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-&gt;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护士处理医嘱</a:t>
            </a:r>
            <a:r>
              <a:rPr lang="en-US" altLang="zh-CN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后：</a:t>
            </a:r>
            <a:endParaRPr lang="en-US" altLang="zh-CN" sz="16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indent="-342900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护士点击“退药申请”，找不到药品信息</a:t>
            </a:r>
            <a:endParaRPr lang="en-US" altLang="zh-CN" sz="16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indent="-342900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护士点击“申请单查询”，找不到药品信息</a:t>
            </a:r>
            <a:endParaRPr lang="en-US" altLang="zh-CN" sz="160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indent="-342900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药房退药界面，找不到药品信息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9722" y="2357075"/>
            <a:ext cx="463107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问题：医生对已发药的药品医嘱操作停医嘱后，护士找不到退药信息，是什么原因？</a:t>
            </a:r>
          </a:p>
        </p:txBody>
      </p:sp>
      <p:sp>
        <p:nvSpPr>
          <p:cNvPr id="10" name="Rounded Rectangle 42"/>
          <p:cNvSpPr/>
          <p:nvPr/>
        </p:nvSpPr>
        <p:spPr>
          <a:xfrm>
            <a:off x="1045714" y="1116189"/>
            <a:ext cx="618924" cy="6189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5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" name="AutoShape 40"/>
          <p:cNvSpPr/>
          <p:nvPr/>
        </p:nvSpPr>
        <p:spPr bwMode="auto">
          <a:xfrm>
            <a:off x="1231391" y="1299906"/>
            <a:ext cx="247570" cy="247570"/>
          </a:xfrm>
          <a:custGeom>
            <a:avLst/>
            <a:gdLst>
              <a:gd name="T0" fmla="*/ 379607 w 21600"/>
              <a:gd name="T1" fmla="*/ 340907 h 21600"/>
              <a:gd name="T2" fmla="*/ 381000 w 21600"/>
              <a:gd name="T3" fmla="*/ 347080 h 21600"/>
              <a:gd name="T4" fmla="*/ 375267 w 21600"/>
              <a:gd name="T5" fmla="*/ 360945 h 21600"/>
              <a:gd name="T6" fmla="*/ 361438 w 21600"/>
              <a:gd name="T7" fmla="*/ 374562 h 21600"/>
              <a:gd name="T8" fmla="*/ 347857 w 21600"/>
              <a:gd name="T9" fmla="*/ 380541 h 21600"/>
              <a:gd name="T10" fmla="*/ 346851 w 21600"/>
              <a:gd name="T11" fmla="*/ 380541 h 21600"/>
              <a:gd name="T12" fmla="*/ 332775 w 21600"/>
              <a:gd name="T13" fmla="*/ 373115 h 21600"/>
              <a:gd name="T14" fmla="*/ 224014 w 21600"/>
              <a:gd name="T15" fmla="*/ 233239 h 21600"/>
              <a:gd name="T16" fmla="*/ 187378 w 21600"/>
              <a:gd name="T17" fmla="*/ 263313 h 21600"/>
              <a:gd name="T18" fmla="*/ 155028 w 21600"/>
              <a:gd name="T19" fmla="*/ 285556 h 21600"/>
              <a:gd name="T20" fmla="*/ 163371 w 21600"/>
              <a:gd name="T21" fmla="*/ 352566 h 21600"/>
              <a:gd name="T22" fmla="*/ 163371 w 21600"/>
              <a:gd name="T23" fmla="*/ 354965 h 21600"/>
              <a:gd name="T24" fmla="*/ 158133 w 21600"/>
              <a:gd name="T25" fmla="*/ 368141 h 21600"/>
              <a:gd name="T26" fmla="*/ 150742 w 21600"/>
              <a:gd name="T27" fmla="*/ 375514 h 21600"/>
              <a:gd name="T28" fmla="*/ 136913 w 21600"/>
              <a:gd name="T29" fmla="*/ 381000 h 21600"/>
              <a:gd name="T30" fmla="*/ 135925 w 21600"/>
              <a:gd name="T31" fmla="*/ 381000 h 21600"/>
              <a:gd name="T32" fmla="*/ 121849 w 21600"/>
              <a:gd name="T33" fmla="*/ 373574 h 21600"/>
              <a:gd name="T34" fmla="*/ 72884 w 21600"/>
              <a:gd name="T35" fmla="*/ 308698 h 21600"/>
              <a:gd name="T36" fmla="*/ 7391 w 21600"/>
              <a:gd name="T37" fmla="*/ 259221 h 21600"/>
              <a:gd name="T38" fmla="*/ 0 w 21600"/>
              <a:gd name="T39" fmla="*/ 244916 h 21600"/>
              <a:gd name="T40" fmla="*/ 0 w 21600"/>
              <a:gd name="T41" fmla="*/ 244016 h 21600"/>
              <a:gd name="T42" fmla="*/ 5486 w 21600"/>
              <a:gd name="T43" fmla="*/ 230346 h 21600"/>
              <a:gd name="T44" fmla="*/ 12629 w 21600"/>
              <a:gd name="T45" fmla="*/ 223467 h 21600"/>
              <a:gd name="T46" fmla="*/ 26053 w 21600"/>
              <a:gd name="T47" fmla="*/ 217682 h 21600"/>
              <a:gd name="T48" fmla="*/ 28452 w 21600"/>
              <a:gd name="T49" fmla="*/ 218175 h 21600"/>
              <a:gd name="T50" fmla="*/ 95391 w 21600"/>
              <a:gd name="T51" fmla="*/ 225813 h 21600"/>
              <a:gd name="T52" fmla="*/ 117704 w 21600"/>
              <a:gd name="T53" fmla="*/ 193746 h 21600"/>
              <a:gd name="T54" fmla="*/ 147743 w 21600"/>
              <a:gd name="T55" fmla="*/ 157533 h 21600"/>
              <a:gd name="T56" fmla="*/ 8431 w 21600"/>
              <a:gd name="T57" fmla="*/ 48472 h 21600"/>
              <a:gd name="T58" fmla="*/ 1041 w 21600"/>
              <a:gd name="T59" fmla="*/ 34413 h 21600"/>
              <a:gd name="T60" fmla="*/ 1041 w 21600"/>
              <a:gd name="T61" fmla="*/ 33408 h 21600"/>
              <a:gd name="T62" fmla="*/ 6544 w 21600"/>
              <a:gd name="T63" fmla="*/ 19597 h 21600"/>
              <a:gd name="T64" fmla="*/ 20108 w 21600"/>
              <a:gd name="T65" fmla="*/ 5927 h 21600"/>
              <a:gd name="T66" fmla="*/ 33690 w 21600"/>
              <a:gd name="T67" fmla="*/ 441 h 21600"/>
              <a:gd name="T68" fmla="*/ 36830 w 21600"/>
              <a:gd name="T69" fmla="*/ 441 h 21600"/>
              <a:gd name="T70" fmla="*/ 40040 w 21600"/>
              <a:gd name="T71" fmla="*/ 1393 h 21600"/>
              <a:gd name="T72" fmla="*/ 231898 w 21600"/>
              <a:gd name="T73" fmla="*/ 71367 h 21600"/>
              <a:gd name="T74" fmla="*/ 267988 w 21600"/>
              <a:gd name="T75" fmla="*/ 35807 h 21600"/>
              <a:gd name="T76" fmla="*/ 306476 w 21600"/>
              <a:gd name="T77" fmla="*/ 9525 h 21600"/>
              <a:gd name="T78" fmla="*/ 346357 w 21600"/>
              <a:gd name="T79" fmla="*/ 0 h 21600"/>
              <a:gd name="T80" fmla="*/ 372410 w 21600"/>
              <a:gd name="T81" fmla="*/ 8819 h 21600"/>
              <a:gd name="T82" fmla="*/ 379095 w 21600"/>
              <a:gd name="T83" fmla="*/ 19844 h 21600"/>
              <a:gd name="T84" fmla="*/ 381000 w 21600"/>
              <a:gd name="T85" fmla="*/ 34802 h 21600"/>
              <a:gd name="T86" fmla="*/ 371757 w 21600"/>
              <a:gd name="T87" fmla="*/ 74701 h 21600"/>
              <a:gd name="T88" fmla="*/ 345405 w 21600"/>
              <a:gd name="T89" fmla="*/ 112907 h 21600"/>
              <a:gd name="T90" fmla="*/ 309527 w 21600"/>
              <a:gd name="T91" fmla="*/ 149154 h 21600"/>
              <a:gd name="T92" fmla="*/ 379607 w 21600"/>
              <a:gd name="T93" fmla="*/ 340907 h 21600"/>
              <a:gd name="T94" fmla="*/ 379607 w 21600"/>
              <a:gd name="T95" fmla="*/ 340907 h 216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1600" h="21600">
                <a:moveTo>
                  <a:pt x="21521" y="19327"/>
                </a:moveTo>
                <a:cubicBezTo>
                  <a:pt x="21574" y="19434"/>
                  <a:pt x="21600" y="19553"/>
                  <a:pt x="21600" y="19677"/>
                </a:cubicBezTo>
                <a:cubicBezTo>
                  <a:pt x="21600" y="19974"/>
                  <a:pt x="21492" y="20237"/>
                  <a:pt x="21275" y="20463"/>
                </a:cubicBezTo>
                <a:lnTo>
                  <a:pt x="20491" y="21235"/>
                </a:lnTo>
                <a:cubicBezTo>
                  <a:pt x="20281" y="21461"/>
                  <a:pt x="20027" y="21574"/>
                  <a:pt x="19721" y="21574"/>
                </a:cubicBezTo>
                <a:lnTo>
                  <a:pt x="19664" y="21574"/>
                </a:lnTo>
                <a:cubicBezTo>
                  <a:pt x="19350" y="21538"/>
                  <a:pt x="19081" y="21396"/>
                  <a:pt x="18866" y="21153"/>
                </a:cubicBezTo>
                <a:lnTo>
                  <a:pt x="12700" y="13223"/>
                </a:lnTo>
                <a:cubicBezTo>
                  <a:pt x="11959" y="13870"/>
                  <a:pt x="11265" y="14439"/>
                  <a:pt x="10623" y="14928"/>
                </a:cubicBezTo>
                <a:cubicBezTo>
                  <a:pt x="9975" y="15414"/>
                  <a:pt x="9367" y="15835"/>
                  <a:pt x="8789" y="16189"/>
                </a:cubicBezTo>
                <a:lnTo>
                  <a:pt x="9262" y="19988"/>
                </a:lnTo>
                <a:lnTo>
                  <a:pt x="9262" y="20124"/>
                </a:lnTo>
                <a:cubicBezTo>
                  <a:pt x="9262" y="20424"/>
                  <a:pt x="9163" y="20673"/>
                  <a:pt x="8965" y="20871"/>
                </a:cubicBezTo>
                <a:lnTo>
                  <a:pt x="8546" y="21289"/>
                </a:lnTo>
                <a:cubicBezTo>
                  <a:pt x="8339" y="21498"/>
                  <a:pt x="8076" y="21600"/>
                  <a:pt x="7762" y="21600"/>
                </a:cubicBezTo>
                <a:lnTo>
                  <a:pt x="7706" y="21600"/>
                </a:lnTo>
                <a:cubicBezTo>
                  <a:pt x="7355" y="21563"/>
                  <a:pt x="7089" y="21425"/>
                  <a:pt x="6908" y="21179"/>
                </a:cubicBezTo>
                <a:lnTo>
                  <a:pt x="4132" y="17501"/>
                </a:lnTo>
                <a:lnTo>
                  <a:pt x="419" y="14696"/>
                </a:lnTo>
                <a:cubicBezTo>
                  <a:pt x="156" y="14473"/>
                  <a:pt x="17" y="14201"/>
                  <a:pt x="0" y="13885"/>
                </a:cubicBezTo>
                <a:lnTo>
                  <a:pt x="0" y="13834"/>
                </a:lnTo>
                <a:cubicBezTo>
                  <a:pt x="0" y="13551"/>
                  <a:pt x="105" y="13294"/>
                  <a:pt x="311" y="13059"/>
                </a:cubicBezTo>
                <a:lnTo>
                  <a:pt x="716" y="12669"/>
                </a:lnTo>
                <a:cubicBezTo>
                  <a:pt x="897" y="12440"/>
                  <a:pt x="1152" y="12332"/>
                  <a:pt x="1477" y="12341"/>
                </a:cubicBezTo>
                <a:cubicBezTo>
                  <a:pt x="1551" y="12341"/>
                  <a:pt x="1596" y="12352"/>
                  <a:pt x="1613" y="12369"/>
                </a:cubicBezTo>
                <a:lnTo>
                  <a:pt x="5408" y="12802"/>
                </a:lnTo>
                <a:cubicBezTo>
                  <a:pt x="5761" y="12234"/>
                  <a:pt x="6180" y="11626"/>
                  <a:pt x="6673" y="10984"/>
                </a:cubicBezTo>
                <a:cubicBezTo>
                  <a:pt x="7168" y="10336"/>
                  <a:pt x="7734" y="9655"/>
                  <a:pt x="8376" y="8931"/>
                </a:cubicBezTo>
                <a:lnTo>
                  <a:pt x="478" y="2748"/>
                </a:lnTo>
                <a:cubicBezTo>
                  <a:pt x="195" y="2522"/>
                  <a:pt x="59" y="2256"/>
                  <a:pt x="59" y="1951"/>
                </a:cubicBezTo>
                <a:lnTo>
                  <a:pt x="59" y="1894"/>
                </a:lnTo>
                <a:cubicBezTo>
                  <a:pt x="59" y="1614"/>
                  <a:pt x="161" y="1354"/>
                  <a:pt x="371" y="1111"/>
                </a:cubicBezTo>
                <a:lnTo>
                  <a:pt x="1140" y="336"/>
                </a:lnTo>
                <a:cubicBezTo>
                  <a:pt x="1384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4" y="25"/>
                  <a:pt x="2216" y="45"/>
                  <a:pt x="2270" y="79"/>
                </a:cubicBezTo>
                <a:lnTo>
                  <a:pt x="13147" y="4046"/>
                </a:lnTo>
                <a:lnTo>
                  <a:pt x="15193" y="2030"/>
                </a:lnTo>
                <a:cubicBezTo>
                  <a:pt x="15827" y="1397"/>
                  <a:pt x="16552" y="902"/>
                  <a:pt x="17375" y="540"/>
                </a:cubicBezTo>
                <a:cubicBezTo>
                  <a:pt x="18196" y="181"/>
                  <a:pt x="18951" y="0"/>
                  <a:pt x="19636" y="0"/>
                </a:cubicBezTo>
                <a:cubicBezTo>
                  <a:pt x="20284" y="0"/>
                  <a:pt x="20779" y="167"/>
                  <a:pt x="21113" y="500"/>
                </a:cubicBezTo>
                <a:cubicBezTo>
                  <a:pt x="21292" y="662"/>
                  <a:pt x="21419" y="871"/>
                  <a:pt x="21492" y="1125"/>
                </a:cubicBezTo>
                <a:cubicBezTo>
                  <a:pt x="21563" y="1374"/>
                  <a:pt x="21600" y="1660"/>
                  <a:pt x="21600" y="1973"/>
                </a:cubicBezTo>
                <a:cubicBezTo>
                  <a:pt x="21600" y="2660"/>
                  <a:pt x="21425" y="3415"/>
                  <a:pt x="21076" y="4235"/>
                </a:cubicBezTo>
                <a:cubicBezTo>
                  <a:pt x="20728" y="5055"/>
                  <a:pt x="20230" y="5779"/>
                  <a:pt x="19582" y="6401"/>
                </a:cubicBezTo>
                <a:lnTo>
                  <a:pt x="17548" y="8456"/>
                </a:lnTo>
                <a:lnTo>
                  <a:pt x="21521" y="19327"/>
                </a:lnTo>
                <a:close/>
                <a:moveTo>
                  <a:pt x="21521" y="19327"/>
                </a:moveTo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s-ES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5172395" y="1019148"/>
            <a:ext cx="1653195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情景描述：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9723" y="1861428"/>
            <a:ext cx="2137261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禁止退药的配置</a:t>
            </a:r>
          </a:p>
        </p:txBody>
      </p:sp>
      <p:sp>
        <p:nvSpPr>
          <p:cNvPr id="15" name="文本占位符 1"/>
          <p:cNvSpPr txBox="1"/>
          <p:nvPr/>
        </p:nvSpPr>
        <p:spPr>
          <a:xfrm>
            <a:off x="1100885" y="483809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24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退药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370" y="3314065"/>
            <a:ext cx="3361055" cy="330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LAYERS_CUSTOMIZATION" val="UEsDBBQAAgAIAAtngUb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C2eBRjUa0FrOBAAA9BYAACcAAAB1bml2ZXJzYWwvZmxhc2hfcHVibGlzaGluZ19zZXR0aW5ncy54bWzNWNty4jgQfecrVN6axwnkNpOkgBRJTIUaMCw4m5na2qKELbA2suSVZBjmab9mP2y/ZFso3EIgYqcyk8oDsdx9utXqy7HKl19ThsZEKip4xTs8KHmI8EjElI8q3l1Yf3/mIaUxjzETnFQ8Ljx0WS2Us3zAqEp6RGsQVQhguLrIdMVLtM4uisXJZHJAVSbNW8FyDfjqIBJpMZNEEa6JLGYMT+FHTzOivGqhgFDZLrVEnDOCaAwucGq8w6zOsEq8ohUb4OhhJEXO42vBhERyNKh4v5zVzN9cxkLd0JRwszlVhUWzrC9wHFPjD2Y9+o2ghNBRAo4flk48NKGxTirecenI4IB8cRNnhm53gQ3OtYDtcP1oICUax1hj+2gtSjIkEuJKVFXLnADo2tqKpCZf9WLBLsVTjlMahfAGmVhVvJuw3/XrftcPrv3+XbdpXXXWCBth03fS6TUbN34/aId+r38btpp7K4X+53APpX09c4bvdP2eH4R+t3/VaO+p4e7UUsdv1RrNPXXu/ateI9zXUlBr7avSuW0Hbjq3Xzp+t9kIPvXDdrsZNjpLrVkOr2Rrubie+GUoEJHL1fTWSZ4OOKYMusaTHFdEQ99hWI5IKOoUqnGImSIe+jMjo19zzKiemgqF9vRASFZTGYl011RfxTMV5S3hLCA4BiW5qO3T80Vpfzxb23rRWl9u61kvy4uu1UmEFj/Y+8PS6cL985Pd7m9xtDymMREBlnLWsjY38KILR8vueHj84cNuL7ZYK2OtcZRAK9XzTri6MpcaCr6WIOYZDQSLF4El6YDEAU7JyoToPVBeB8lDDw0hlRmEvCYpZh6iGo4gWiirfKA01bOZVF+VRIAFs4+gVm/jSKIES7WWt4vgmSkQVX8PhCbqDxsLu7RN1OcxupF4ArPRRbxDuIvYLZwUM6dFpJMTEqs9JFGNMRfh7rzsXYRbWD4QiUIhmJN8Z57cqMGHwsn3FCrZRfCeDBTVxEX0ijqZvhc5i9FU5IjRB4K0QOB9nsJ/CUGr/AENpUhnq8BxNFIMigeNKZmQ+NLF0BcwkeagCfQqY0RbC3/l9BsakKGQgEvwGJIN1qmy+Ad7AWdYqSUonvv4zk7hRnDjf35nNojjMQZGsx84dACSZvo18DHsnQswwZiAaK5AQGQinENam/OJaTwTc9mms+0Ej2eHbg5yBgrHTcEfiwkvIuhVlOfEFTDCHAnOpghHUF7KpNCYilzBik0WC63+l4NWFVE+c3UELRWMyditQZQOj45PTj98PDu/OCj++/c/73cqPTKNDsPGmqUa1zv5qbPmEy78gt4Wzumm9YR5vqC0lX866+3r5g4u6qz5DCN9QXcHYdzQrQuZmtqPN4L7/LfDI8/YHMTloiEIz/OFGb16i3Sh59e617cIYn3XDHsXLmUWCAQBixKo06H59nXUmXExF9n2XQhH5zvBmhNymthd/zcnQDhsp8blZjZoO234kyOjMVO7szKxncY/ltyR4P100QDowchyESAIjKbAhOIf1vm/pw9vaxWv2cKffnI7K258eP+MjvhdX1C2nb5SRyRYRgkk0asl3pufOK8Z3rcUMfu0uDlauypaXGGs362aNynlNIU4Gq66uJCtnp6UysXnXxUKgLZ+U10t/AdQSwMEFAACAAgAC2eBRp9k43WyAgAATgoAACEAAAB1bml2ZXJzYWwvZmxhc2hfc2tpbl9zZXR0aW5ncy54bWyVVm1P2zAQ/r5fUXXfCXstk0IlKJ2ExAYaiO9Ock2sOnZkX8r672c7NrHbpsl6Qqrvnsd3vreSqi3lyw+zWZoLJuQzIFJeKqPxuhktrudZiyj4RS44AscLLmRN2Hz58af9pIlFjrHEDuRUzobk0LtZ2M8UivPxbWFkiJCLuiF8/yBKcZGRfFtK0fJiNLRq34BklG818vLHYrUedMCownuEOoppfWVkGqWRoBSYkL6vjYyyGMmAeU+X9jOR07s6//oD2o4qipZ288nIEK0hJcRJvroxMozn+va4Kgsj5wkIf1FDv3w2MghlZA8yvvx8rhrRtM3/9EgjRWkSGnPOF/GdwwQp9Phpwt2lkVGCeZBxNFoFl56vd0YCkPsazn1qxlUK9mTyerAQTNEzBkuULaSJP3U2VYm3xxb1fMByQ5jSgFDVg5500E+kVf6aWNfj/sAb5UUAcooe8SpYW8OqizcAxvoev1rd2lURxveuCwKUsHPKIMJe2SN/67QeIQNlj3xmtIBHzvZH8ENLx/ElviWumOezr63AiT76fPmTtxpPD2ZwVeDaKTymFgUslQnnhdZgqpYmVteFlBzFlHKyoyVBKvgvg8v29jEqTQ4MrtNO91WKFBmcajcbo17SYb3sebwbu9+E/m3deYZ6hV/PCSLJq1r/Jqn5zPH0jOhr5slphlmSGg7ynm/ERE5N5BbkixBsqhcuEEKsffYQWHSDNQRPkyAFaXI6x6m75FTyeVtnINe6ZhR808S6DlfRsmL6D18pvEEREwaMHRMrfR0n9L0nA4VrACAyr3zHdofOUrcMKYMd+LkPFPbBQy9Lle7QoWa7wQfYYNhuTjOpH92a6BslxMWGE4RXHZeIF05oGG95JJmyD4uG3u/f/uJoI/tFZjov3GH27BopuljbjxOoleb/yH9QSwMEFAACAAgAC2eBRgoR72qiBAAABRYAACYAAAB1bml2ZXJzYWwvaHRtbF9wdWJsaXNoaW5nX3NldHRpbmdzLnhtbM1YbXPiNhD+nl+hcec+HoS8XZIBMiRxBuaIoeA0d9PpMMIWWI0suZIMx33qr+kP6y/pCoW3EIhoL0knH4jX+zy7Wu2uVi5ffEsZGhGpqOAVr1TY9xDhkYgpH1a8u/Dm46mHlMY8xkxwUvG48NBFda+c5X1GVdIlWoOqQkDD1XmmK16idXZeLI7H4wJVmTRvBcs18KtCJNJiJokiXBNZzBiewI+eZER51b09hMpWdCvinBFEY3CBU+MdZnWdMq9otfo4ehhKkfP4SjAhkRz2K95PpzXzN9OxTNc0JdysTVVBaMT6HMcxNe5g1qXfCUoIHSbgd2n/yENjGuuk4h3uHxge0C+u80zZ7SKw4bkSsBquHw2kROMYa2wfrUVJBkRCWImqapkTIF2RLWlq8k3PBVYUTzhOaRTCG2RCVfGuw17Hv/E7fnDl9+46TeuqMyJshE3fCdNtNq79XtAK/W6vHt42dwaF/pdwB9CunjnTtzt+1w9Cv9O7bLR2RLg7tcD4t7VGc0fMvX/ZbYS7Wgpqt7tC2vVW4Iapf237nWYj+NwLW61m2GgvUNMcXsrWcnE18ctQICKXy+mtkzztc0wZNI0nOa6IhrbDsBySUNxQqMYBZop46PeMDH/OMaN6YioUutMDIVlNZSTSHVN9Fc9UlLegs4TgGJTkvLaPz+al/el0ZelFa32xrGe9LM+bVjsRWryx96X947n7Z0fb3d/gaHlEYyICLOW0Za0v4EUXDhbdsXR4crLdiw3WylhrHCXQSvWsEy5LZloDwVcSxDyjvmDxPLADyFUGMa1JipmHqIYYR/O32uyEvqEMsthgS4UB12tBjhIs1UomzsNh+npU/TUQmqjf7OqsaJOqz2N0LfEYDjsX9TbhLmp1iD0z8SfSyQmJ1Q6aqMaYi3JnVsguyrdYPhCJQiGYk357lq6owQfCyfcUatNF8Z70FdXERfWSOpm+FzmL0UTkiNEHgrRA4H2ewn8JQcsTARpIkU6lDCuNFINyQCNKxiS+cDH0FUykOSBhXsoY0dbCHzn9jvpkICTwEjyCZAM5VZa/sBNxhpVakOKZjx/sudoIrv0vH8wCcTzCMKPsRg41TdJMvwY/hrVzASYYExDNJQqITIRzSGuzPzGNp2ouy3S2neDRdNPNRk5JYbsp+GM54UUEvYbynLgSRpgjwdkE4QjKS5kUGlGRK5DYZLHU6l85aKGI8qmrQ5iiwZiM3RrEfung8Oj45NPp2Xmh+Peff33cCnqcHdoMG2t2eLjaOnE6I59Mty/gNkyRbqgns+QLoI0TpTNuVze3TJfOyGdmzBewW0bANeyNkKmp/XgtuM/fBh4nh/WDuFw0x/bzE8B0YHqbAaDr1zpXdQTRu2uG3XOXwgkEghBECVTewNxPHTHTeclFt3UXwmb4TrQm5k5ncMf/xYkQts+pFbmZDVpOC/7sOKOYc7i9dAY7HehYcseR7d1VAzjwh3a6gCOf0RRmm/jNevl/6aybiv81m/LTa7EzcO1y/B49bvstx3bAH9XjCJZRAmnxaqn0/qfCDw3Y/ykG9mn+BWblk8v8U8DqN8o9kK9+uq3u/QNQSwMEFAACAAgAC2eBRoUwK2GeAQAAKwYAAB8AAAB1bml2ZXJzYWwvaHRtbF9za2luX3NldHRpbmdzLmpzjZRNb8IwDIbv/Ioqu06IfcJ2mzYmTdph0rhNO4RiSkUaR0noYIj/vrp8Na07iC/N26evY1fOuhMVS8QieozW5XO5/wj3pQakebuAy1BXLXpGunAqncAozUClGkQNyfefHuTNkeCMhS5Nx6tPsnUVP4H0ZiqVq+KGsbCM5hgtZ7QfRltyiX+DynZVbSuqtHm88B51N0btQfuuRpvJkhEXr+WqFliDMQd7Ap3KGALTfrnayKPjXZ+iysWYGalX75hgdyzjeWJxoSdt+WcrA7b44fMt0HvoPw8DO5U6/+YhqyceDijaSWPBOdjlvR9SsLCSY1AV3165/kED42ZBNTpPXer39NMVRZU2MoFGlwZPFCGmC69GN/sUTc7D0m+Jm2uKgFByBbZh1azaoFmYM36gsZhQRxpos+cHVKGcpDrZci89Cpajw5JtW/eOhd6+UIhghLA2QjNmIrO2i+OMqffs4Lpa1ndu5hUncnmR0Qz3cc4extdvEdp/RUJ6L+NZVlwOxcVIDQdXPIN901MkIZN2DnaEqIpyvk8dvJa7s/kDUEsDBBQAAgAIAC5rq0Ya2uo7qgAAAB8BAAAaAAAAdW5pdmVyc2FsL2kxOG5fcHJlc2V0cy54bWydjzEPwiAQhXd+BbldsFvTAN1M3Bx0NhVRSejRcNT684XUGGeHS+5d3vdeTvWvMfCnS+QjamjEFrhDG68e7xpOx92mBU55wOsQIjoNGIH3hinftHhIjlwmXiKQNDxynjopl2URnqZUEiiGOZdgEjaOsswYUVZSTisKK9v5v+jPDQxjnKvL7EPeoyl7UauFU7IaKnN2KDzeIshqUPLrrsrOlEtFEUr+PGbYG1BLAwQUAAIACAAua6tGlBOzImkAAABuAAAAHAAAAHVuaXZlcnNhbC9sb2NhbF9zZXR0aW5ncy54bWwNzDEOgzAMQNGdU1jeKe3WgcDGVpbSA1jERZEcG5GA4PZk+8PTb/szChy8pWDq8PV4IrDO5oMuDn/TUL8RUib1JKbsUA2h76pWbCb5cs4FJliFLt4mjiUyjxSLHHYRqOFTXv/AHpuuug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LmurRj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BkAI1Jh2+TOWgrAACzVgAAFwAAAHVuaXZlcnNhbC91bml2ZXJzYWwucG5n7Xx5WFPX2q899mgHBK0WEoGkllatlcQYJSCQ1DrQ1qlWPQ4EUowkWCEYEAiQoR5bxkC0VaKiROVYZxCiJEJItEC2GiBCqzElEMkuRAwQN0MSyHQTsEV72j/uPd/33HufT56HJ8le613r977rHfdee+V+vj5i2huz35g0adK0Tz9Z+cWkSX/HTZo0OfG1Ka4rr93on+z6eCX5i4iPJ5U1+/W4frxKXb5u+aRJFbw3bTF/d/1+fe8n25MnTfKsc/+/AiSe3zVp0j8++XTl8s2M6L72RN4V6nZnTPRM9Nc+H7XOO/4lmbnThCXfDUh4Y+WsOYdXfnB09r8++/qbWX9/3fut107nvf4xJujUtFcuBdZPemVG3icfXPvnoPVknfRue43+hOr4Uqw+2hANzAuppFLsx5YKqWUUTg3FuPVE4OiIksM2/fgm+kS40zaoZw98L5jk/tNgyJe47YtNilh0YTE9JpXsvvj1ihmh3Y+ZGptayS6KnuG+9OhefUk6nubQOu2kjL+Pd3q7pvtDW/Ay94+98TtVzIYNnNGfhj6eaKx8c2wOz5P0wUkNhATnDSULVcvtG7R6ua5e9QW7X1lMOxkkc7o71dwoog/emopk5m5gPdkkP/bhY5gI7xxRyhrTZNb2oerIvcd4RghAEmQOldR0fWig+AFkRWrPIUduR7QqdH0+UUEzzZntAhFjoWIwdrcWCKlnaS5oqW7sT8piNcyuD0npplGVzNFwq/N6OatPfSVS1ByrOvcAQ7P3CBw9I6/5B0TbRm95sZ/aEjaEQSsz7KGddiPHeX3aBqiiL4mktXXjlOU1w3SslFqX8bRABfZZ2UZ5Qrm1Ag00bZWN3tfzEiTs+/TBuQi0a9p7+l/kTcMfTQ+4syd68PhgZ/xIane16wrDp47ikacQtX9a4/ldzcNhqW4ZZojCT+mZjQOtyeGecgP5I6KUtRUX7l0Yg62JR8rXuUYLpuGCaFmwDfLpMwL0l6KHLw4asmCfy4d1lQwWscqP2GGWmmstpunK6f78BoPCHFrS9DYaeC3JaTcLSPM6EiUJHjgwAayy4quKk87JmxjhHQg0j7rPMSJwjoy07bxcKGpQrCDiab78AoO8HPK4Td/ObC4S+So9C9rqjy4rWVotiU8vhoIvWbcTHjCsrQNsXRePYwPRHRskTqfD6GSrAR9VQRvXOs0fTFSJ4dpIw4xkpnahFqHdBBoI0g1y87YwuTiaKeBZ80kAmactFzssrDxDofV1MPODGgEjc24ZrsP5RVhkWI3xqgFeKeExFqpVbv3bu432K9C6wuPvmHju8g+m/NgFq/LDg5WY1VxkfsGtOTRfNM/QEKvYmERER3uCLECB+SfXILfXWwtVADnHjFvdyEK0ifvXPXbJ2FjEVTZNP6C1bAPu+dRtJnojM7lMzN/kXdAeIh6VzwdV4l6Sc5ikJPH4oElB/VgeC7Ll1hxRQyzE0FXS2+lOaABlxiIM4ubWAamuy7INhOR95Ktcs0v0KUV124jeKn9kGtHbmEhkz3QtOQOpMLZYlko7wD7IPjPRNYU1RoPCA/Q2+naJH/kxQwKywcFZIl9zeDTSjJUiQfM7NYL8XSBFYx7IDO0na9IkTrFRDX/LjGk+cBXBeMVlYXX7roAUj79h/L5hVP0Mq5G/81bAj4vKfPnA+ekrfoT5ZcHe02UoRA0GzAm5AsQDsXQ7Zme9vcDwrbh9VKob04Ofl9LKGhjBJXT45I6kOC6ERvEq4nKWx3lw6FYYX24cmc4H2viifKu/M26DBhD3iwVQhsRPpe1iF/GWCiXlXYpOrGCkMf9ArIQV9gMjPeR8FuYiSpvavgxoskj9lYe5JHAPoUOKMMlfg+uqoCooielVYGgw0AWQXWjbkWNsYFjFvEXNub1s1Fu8PeE0eZv8akj9wdnmWgN88ZRWsWN0D8yt/UTcALkHs3Oh4OxSeT5szgPdAOyQ/J3F8kMwWBG5a3o5r+2K1jgwSj/ZlaAq93IxN2wnniujJ4c8vXIlG8C8I28r2gnjKsizCl5Z3J/GLYRM4vVhVjqrBlb5wBhQ38dH8wCYqqbRfjnQuMdeAfStkPglIs3Xmek5okAkuO6xH448y097CdrDxIN9bnV+QH7NTxsAhc9CA7FgJlVDzVGB7CIlw5PeBhHeKNItU9uJ79GEDnyh6AqBBGbUDVQywlEulbIXtsnJuQAiMR+oRqwdW8pkMkdP4b4KwjdhjtanFJV+KQmjYdn+ib7Kx29g5ha2fSNWQlXD1ihPuGHGe1OOD2PFLv4XmdLjwWpc53SgCWps6krRJb9VSgkDkzRbJYFsGegAu2BhwKRl9Qm6SgW3mF8ruN7FukIw5cubxM5hbQVcqSHK+qpTCovBLgs+Zzk6mifiQYkjC4HpAqPYIe5gpMPMvrrMWGaJ0CizLMtVCK03bo9al9WzyjlO0JYr6svIqgdhvKWIrcR5COdAqmudbnbeqKBjs/7JsDJMmzzmKQ7FhKTW51z1w8uFUjmL2/nu6mxxP4NER5Ifw/hRS2hyVn0XvRYahSW7mRku3psDUrg76MXQSP5ybMlpOJnE/ZquttRggRRwGd0ujibOQ+WTwOEoeRPkcY/VT00YgVAkT5+C4jlZjdBSP17AlA56e3GrS5FUmcyTvBZ8B97Fb/xI7Qw0kAAOIlT5fCA2hiUD2brkapvDPZaFSTUnH4rXELVmRjiCrOFozJZwf2NamBxigGQkj6oBgpHumFaXEuiyOE/ytm15t96ZUsgIQSEJA/CiAzFE7xU/iuNDfqi/Oqu0ThzPnQWmgpVilkRGT9c4B6rnrD5EJ9Dt0FEzKx53lqzJUzbB3sBC9HLBByEO6R3YVOBpMGoMF5O2grsf7MN4F5qLa3ldRjUsEIjLOGbdHsmWGHjhNAIiUcJKJ0EZHsdBe3OHMuWxxU5iK12OVYLPqmVYLYgcPqDiMMsLjD0MJl0NQ2d32eViWDmPLh51RGqVqyqNhr0trOwnHtvxHWIj/aTYMYAf421fIDhXdYms0e0dsU91XXlY4AracNH6Yi3H3d4Ow3kdpBuu/VXjK+7P0l2aV92xvPA7+kz3Z/BnY6Fr0qP58L/qUG4Z4MuYU8ZzCG6x+/PmxsW0v7m/RNwRv+7+9HsfnDvW4fB/2OFe94VzJcsyu49Rm0tYJjX20zzhO83fBPtWYsnysY7XLHe3SpNMtkGltmTJez38BvV06srU1M1jw36Uj3Q8zRZRPT7NSKev3kWNaBinOfiv7Wr1RszYjIHv7f7H7/3f/PT4kZP+b49P/fF3lNiXJP9vkPhHEEZbeM2I9F8PCa39NUZNe5qWlaqKSvM/zFgLQg3kAuBywuGJUbNJ3G/MmuQNy+YjKhmNU5pfaNNO9go7WJgNvIOoKZT19p4fs4WvvZfZPKGIe2lv81gCBGuopQ3dM/1uc2HemN7Hna5D+07j3YnNj0kWtPV0P9+QGO6NKFYsyWpSdKzHRT6Hma04vfcDx6qBeSUMnel6P3EDwT40Qr6DID+83nU1/ZhrGMXzw4RYAv13qMkeNdcQQWm1JzNenGN0WvY/TLC6y/EPNV2pTz4MDV0wZqmnvvWUxVvedLetuL+qjnKv8wUpBNm+XfFhJrfzzMUY7OO9L7Lj+PH0kXD5waW+QQc8zz0vhspOtJ8biCEV/ldNilT/v2oqVXgUL8/e9Lwc1E99PK/0YrIeV/4VwBjBX+G79OcEW0/XffAnMij/+E9njv72T7FK3vBfP6Fw+yyxdaTga5UADMF4tH+oD7vsRKWwdOeY/9vx+KkiS7Y3LpaHWWn1OPHnLVxU6N4nf8rE1d7Fk8/9lZD9g1OCJ2zgXid/Gqfz3l0E+fYvsY9+/ovlpPzVcFvu37zwp5Kpu5w/Zf2fs5v6ge8fIIgQ9qwIl7GZlvYzefjRuFFYXdmVqX8gD5wqI+87VvRHJEUrOjHV8eQ/QNeGmzWDlbeebqsna8/B/jCd+Wmd17m6TkwOUAain8eOtD+OoIpo7Z8BdSu8eSF/sNfCne8xB4u1JwpzsucjLsUkh/4P8Ir7WCx9qDYkU5c7L7p7lssnsvc5KuTl28GBOJWh53nlMxg6s5H4GkNZTXT3gyuRVLf36dvj/w/oaHkp7H2j1NovHFviyOgdEoHbp9q6LCeIS76Ut4FJ/v94fsYCevJ2LhvzpOFpWk6U/qDl5mSvE+3JynARKXM35il+9HGpHr1VqVlCQ1CeJ4sFKUMPybyTsvCSWjihGhFAkgSWEUpuwWRywwpi4qwVX2ooxCrEFD6/ATuPz+dZZ/MBq3+DARLLU848oddbc3kxxCoUKt8a2TE3z0osrDFYozr0FmKBjpzL203ET2ltGSC/CQ5eMAROKE1ZOUxVScdOucHI9EicU9IA08FPYroLNj49nY1YJuPRR2AfgOqDiezBYiXaV/k3V/331KfcVWtZGSFloXnWaXSOK8ViepxwFYjlmLeaERESIyOcHSXlxULbwCqFazS6oJSBJH/DBRbTsB1UIj7PjEXxrLkKOU8KgLN5GBQSyWH6VXc85yJG8/YncL9dgxEXIFWFG9FlQmb3Tu634EALrPeM2AGDlTIyNRskgf2ZIX5yu3wYYAQjlPPLfI2Js/g8Ci8AxdtfsSBLI26KC5N3ATVMpqJiaV5nUtgP0I0d0QgzUpRrjeIs3Bj2YLht3/AL08YEunJJVZGuj3zC70B7Jb1Y3DE9gCwJzCOR7+VTMXKxSFoOGykSuW8gbCTis+rnd+D7cTvwRVEIQKzNn03uZph2hXV0WfPl5NkrequhKgYJGhiA6oFlNEF4Se/gpUv8Ca1VqWDgxUooMJpHXYmKkEyvexTH/YbezqDs0ijF5cN9HxO9G7rArvmoyMICBbA406+GW9wyANwDgxS8gNm83WGOFDABksqxEaqdsKU003MGodrqkSCMCfTV7rwZ6fU1VPpwzmrJ8Nc+pdFh+clhg/SRAO1GW5yZ0b2LKDWIt4cXxqno2A4zw0SxVdNcdW6RfhTi8T7IAyptM8zzaTN5c9gFr6TYyQPqhBcl9kuahtsWyDkcyo7ydNUxjLm7ZhEW4FfLYX7gsDh6FhhN5Ejw/dRZokheMSarsOXpGWBG3zLaahBQ83mZ1yRK2LwVEud0Ub6i1FWaKJNucjemhTnEPDFTs9UVGpUFZeUTHqxaunMb0TN7OwZGUeUuR62unX6gfQB+mF7MCNKJmSEdDZNgB7TihWU4+Z35HaqBYbG26xGsLoZIDQsVZvjRa7oMW1zqKjNQj6xWANfYNoMyhpjoUTIHld/G1dnrQa5CR1bKN0fVTkz53ZLnUof3mib8xZxPhRNy+KT18kuS/7EkYdZeoUj/5h+KJsaTC+ea2SahoL0E82+FVvE8AXOg94a+pCac+kmreuTYdOqKVErj/3mV+b/X4et/kKy/qJrZTw8gT4S70OuHWqMZnd/6EHBQ+ijPaeENDTLgJMuPPs14W6eXINzy6AA1kWNtU/bXmjua8niJObwQvKk3+cegcUEFYR70DNh/nUcIyXRx3arsaczUWjv2vRr2diKjzreZMFWtzwKp49JypyCS8Pu7BSZ4MHjsuPpRWp5u+wm1PgekjHeoDz536W1CpeNIOfN9u62s1tpuXB8h3WTK3cB8106kS57F/6gNUKldrU/raYlArgNqN/kQzpSwpMHRv8c1l4gX2/28Ip0RB8p0hyIQnxKofvN+d482+1m1Prhe5llSkGH72CZmm9LBYPhvfsZdPA8l+623kyK0DT4yS8NQMgD9Fqlro4ZKexIzfipuXc4jDZT2tMWMA+9tS5MOnhS6yxeiRNLrLsFG2gTs0Z62xJFVBhFQDuIX0+0Q+4GRrBY74uyjj88YYi+atw7XGlnGWAHIcs45nSYB/fWEMrscJ6WfE2VbjTKnrXK6quZx5VoiwnwsKmihVj/q0A13WWsuW0I/VQlCC78fV0m6WqdOcVV5ZnVUWvvwW17hQ/f69th2LuGK3LWfSDuQ/yCRR+KbK7xVHEtntpJUSEJ/ReQsieZtpKtXqRSbjeVPvvWJZrikkiWLbyyGBzwFeYQSKStdBg1glWHJDlMs5ADeGenZwBk1RQ7qBsSCixCefNv2QCRNsV6R9a5Ajt7L5+1GQmnflxE4fshxWesWN1yF15G4xRjHNHKvH1lXBlKIHA3gfjiBzny0f2o0MzIsczG7wCUgn7f52S2uOLA1zJq8r2VYbo3MA6oTN4QP/7wGD7hVqXVOImWkUdV18AYCB8KPlypdBqYPiIWBICwCHAUr6UjIwIgkIs7APgPa+HIhFji4rANhDMjov6EvG/JottR8yp8QWcUezJLCGYMVAKLG/oA0qxxoI5/ipvrj+AVUellEA2w22AcZVjV0xSyJ9lJQD0fvqzXQRkp7MK9RAzpQRSDF44hBxKMnc49i4gsN38Dg5HjugwNkj+822qqZVhgOZC3USq/5fcRP5PFwNJGDblHkyIr3Mft/U9KGsgJqQuErye2M7lhuZPZiWiGwxOFozC/zMSb3LQjkLLHfmopcGyGJ4s5IDluTZLttTtIQ8XuwmfJfGau7ALypgi9hBdHkX85GowtaFrMbWdwfQHgJfWRLScWNWcrHUeyCJOazOztRvgHkoLWrFfTFu1S1j/ta1nGLQfhZ0B61r7ZxSz5ynVPnIztamFYzO4DCPY6ZmwXz5oMUWKyZ3pIT4osT6uyFhoZ76TM5ekoOcJB1JSnst3FD5XRshsummY4B2DKhoQCQ7Luvi/ipfCCgJyZkpxyLLrW0DBbShRnd3aOjUO+9rnvwxEiSsXInrFkaHeL5uyToe+28oZXQqMUaDHbBpoJdK2A4QPv2MvZK+xlDVBrBOaJUdjhMonN17WVFARQJfko9RH4CmRhz9fN93wZYEqfdyLnTRgW7B7Yf3+NKSttH8WRGwQNntRX/4lyxsyfH2PK7FbphhjXpml9dJ0x1hl4bf15ygY6dbcbUdKSIEE7UnnBaYSd9SQfeEd0EI7g0V8RDzuDJeUKeKPsStxiiFxSZQ0uiZpO2KgzGgKzOYdUCoG7c9YvXYhgF1LgOV86vP7DLNtulWPwV3bAPV0gkzHBrhVEtPpbbthIcbhkdjgtr7s04Rtdu7bmo/JLIK44JC108O5G3nz5yuVncPmB+15q5yMXSqgLDVqPxYmn/02/RzDn2411Pn7kqfiC7lxmyuXDOXnvpk5aMo9z9GN+g0mxExmMbuyhg+yxnUqokfKYoV24oHTZslGjzy/hwM+uIDv69Ok50CTLvQTnLFLDFwFGxI3QRv446q45sMu/KgoWB+Ad1VJedcihEAgJgyB/Pn6I0zA6qczv2oT1Fdc+8+WNKTXOF8WdJz7rEz2SUEOYz70urMliAlPXbw5Jx1uquq7/51ZEHzqNeNfmyyUteuOp4Uu5Y4N9/NLPOt+Mguz3p4TMX386EvKBddf41I/Xz8IfYfUniZw3DQy6fs9RFMVjaAwDjQv98g8DeS/2ps9BFlU9aK2OHrH0GJiOj+xi1taWwPWzgdkCPCp195xkFiWOicoo80xrdAe6FBh7BwVimqfAlHGeH/VZv7jD3CpUlzi1vuPzR5gxa4285wr6NSoLTpt4qHTgyNJE5bB6uQzoWhf+3JByba5/++CaVYLnl1VyS3n1M6LQpna8GzZWKwMwwqerScx3tKo5dpXY/xBTqBRyHKfK9hAuWjkIjZIkunxh849vK3u+u2Slaw0Q9epFb3Lp7PIso/OIIfdOygjE53Nx4cTHts3OHxgiDP9siX9ezZPxWdMSFu+IPTq4ew/5o/hY47myd8RzB3qOeuSGMboJcGFYJRn8+11zCHLjTpjpKfTb0/ZSCYu3oA1H0vnn5ZuSKg9eOOPQch76XZczUqld4hR8eNcgchjbVZeyzWZ4sACncHIHTpldOLYKRdu7KJYFwStoZ2H5dRX15q3eescIizSs3AEiO7f06FvMkIMSBlUpmN1akzaD/Bi8qVsOdgZUficXcrH+YNK/k1shwOcfOJB6parWwq+MkxEKB0BgyFsH2Hr5Ytpgm11p9lBqiTyLJEfU1prr+k5kPOBFfhlnjid5Fk9cRvVVIEZLfcGpm3RN3eGZoXWZibrV+X3glG8m2MK+S8OTkKGaBcaB33e+DjjY2wbboVPlyvsu/nIKTyUSCHNgYZlhYHwtWl4q1sPidmtyWxfJmWJLbVYllDDlllirXOtuIjvZqrfAmaWuY04xJ4c+hXK2QJSeHJ8kfw/iBTs9GscOy0cR40DUK/EI+6qes4r6CjUaKeNZCM1beOL+fHJa5BOWLjgDhCa0V49nX+uj7W4CmONtRhschqPEO1NjYJZyfDfuyKGCtx0GFgvwvuCtNY4+Q9VCSJPDDKffEfQPbT9M5PlGkZVk6A05adgm5BumcGRPSSx0379LN141ieF3nAPxYKRQAbvRAgQDAL1I2cqG5Hd6TmywY83z5ieHzM1WyuJu5bcDB6oWrf1Y/CvBPgmoxUl6lzkr2OKWIISjGTNPv7EUW0ATbtJNL9FmhgO18QPgYsWItdykmj0LeRQwquQ+fHKdhb3ctB7zBXt8mt5dNPcXgKsxofzJZ4kcylMKwYOZ81Jv02q4uw28K7a5h52DkgGUjBHu3jtHdxaBQbKzj5L2vKzqxZb4ipDIonwRWkSVEz5OlDO9u2Ergakh/Yjiz0BpZGA5tE1qJHagypOpY+JvrnyyQzgUzd3OPHvnq0ZJnGvuVlo6dchizF5V9ZBi7lF/amLSSqzOBla6E4amfckqBAeWUNsV58MAgupZ8O5cPnJ/dAMLq9PP7k+1VYlkXudC6zetU65xZpHPQ9ZB6VRKTt1A2tW7V5HO/WaG1sPg7z1JGEZT0iIgPcMWTCeu0+E7Wr6qj/GeW/NPtZ9JfAP6wb/ZvCzvciFWesFsAgtR+/F+B3loQqo2euAVxxp1NBlv702SZjsuoL4t1f/BN/39UgMKSzP4bQpm9TRZuzZdZ8oWE0VLCMnegmuR3wxJdaOwZc6fP3XG8KDXXGk+2ZxprqWZNstfVjVA4QmvY8lwH/NP9Xv8iv3Y18EV53RUGdS6pN2dsmXgcdzH+1VeqLiz4HfSqLUFfT2rb/BzRAt+Pfiy33S2/SlcbQ9v+8WLLx1yS1ukwq8/zWL3knn9v/yc9uY1bfO4PE7wKdlfBcRs2vYBj0uvypgQsreSHixOy2aKe9Ba3uI2iCVv3PHuVr7wHw4maxOnHLz4XiWInf7KIRiumDy7ZMnGr9vzdKQe/1GiCwO7dF58LR0emvXNLfCNB3vTT5peAXwL+/xnwVjiO4DL3EwoUePXfiapcwYzH/DVAT8IJLPXzWhUh8f+OIkFAHyQ5ukjNUqgg8YTzK03Y+j/vlJCY2TZSjomfjeP9CeM1d7U3dmvCov8zNqsMfjiO08zRPkx/799p2rbIm7yYjybr5QbIa5rLadrb1pTVxfy5XEKiX6rIS8AvAf/fBVwvvpNq/6XcvmPU2lz1PMBqc0fmTzNefVj0Yqk4vN+L+Y7/x18n5BqHn5/AXe+EZc4MQkkBMLN2AmbD5UQm6EvlDMzjfFf47k16vrHPghD8Nz3tNfUYnQ6jOnj39gmBsPIgg1XrxPsOV7jSIJPx2lD+xOL0fj8m1x0TD+V2Csbk9HP1BG/WXe6F+uHBxKQP540J/jpqgk083L3yF1KeA3PHvZLrrkxsWqnYMLYyX0U9h26xWzU2GV5CegnpvwJSGx7sHnsKEYFkDfW6dzSYh37aoJWujJz/4vjuhOHBlUg92O2+P4OndbgfEqBbvO++OENNrxh+oHuyV9he63XSPlVUWjv70z8O1XeRo6eEHfgJixNt+QMaVz5gqQkCI362nyxuW/AHBK6yuKRi90MN5Q98WrnFmPgOlrld7/yqumrrH4aMddX/S0Dk9IxfD0U0O+mnY4jezozqwpoXZVylKCzGfCUnvHPNu4F3nsdPkfxB4lFdyFmtQS+17iWk/yGQMLTKKOfQBuc+a9qO0VUvt82+JHlJ8pLkJclLkpckL0lekrwkeUnykuQlyUuSlyQvSf5TEvcG6rbBb9+rlQQHPLdTfvjnTVSCVa2kKWHfDSl08TnYd3+/j9H0/QZ8ukmTrGwvwb7X02tbmyOcE4ql/He/Mu3qEA19L7D96jG2Qf7hf90e/Gsq8cgBpO1Rr3t0dU3HcJlQJB2+QjV3ZBpv5QJv89AIalhHLzhG9XSh6Fy8OcQbstS5N46v6dtEbxc3iVmpWuBdhHNdfzIfgZPZ+xIFtVBB4lpk7+k8wJcXamWMTe1Hco6qvEx39m2dYd3MjFcDklmqkKq+BB8os1oBcLa7aN27BX/wenqvAWzGl1wavR2BT0LVxPe5d72p3cfN8GvtyQKrRn3AC8/od2++U6D03WFQ/Uw0u58wfGFD7a+VXcY1xMR09Re2kgIDy1yjZd2JBftqHNLooaVJ/kZyaq3VKJPZgsu/GuG0l4GEL6z40DZw7GgL6NdrBgu29XSGa9xitmYN/WRvVeR0mUhlf7V+Da8YqPYDxmDlHHp8pJzZNfLl4ShpquHBFX5tYFYLI9Njd+f9cvbwSLnBQMfqkpGlFGaz+wUGafBe+dfBbPSP7uNn3szuEUfZZosKDAUKneHdKXXieIlEkjDXOvtGoXljFBr/QOy07ChU8EU1KJydaxQbozwjeJNdot/bMHPp2CusypDI71i9a9QJVe+xeeWDn4a45CacmrKwkkclYaY03J4lk287HEX9IKsinpFHfRI49ay4PKqfdylfaU2az6UGyk/B0eVTb8IqQfOC6MLlGS5B0fcR0VKEHJtOXkjEKwa2lGdsWXbQ04dV0GvF68gw9FZVPi+dGa79WayGuMaokpN9dLdqllk+vdarxEV+Pw5nLrtcyGMh5U3hBUhtewqXS48P+TyqHouz1hvvjJpRq29aUsKXAQpw+xHMR4V0zOof6ScXSRE7g4mEN7HR5exE9OhstZlVr4BSltV0wEL4iTU03MjChjkdESYpP8zTfTzCLI4P2UQtDryLd5ztDYqcyaHUlsk4P4nTV5Hj7qIi86jyQEEIP3d5QljowWK+vaOAnhw+1KAw7F/ENXiBeKFBKa/Ll64uG8Wn1nb0QlGrTHbGzEpz7eH27rm7jJkf1DStu92Bc9nh6Vzkxo4BrfBGEcuzqLItfqONkWGCSEX0wTz5vcNRVdcQ/KKd9/IU04prK7U1oSE0ihnJLa5RdJi/SC0uPlhrdMHzGT7txZpf60BVmqe5LDiuyub1eFel8parx5XRxxGE42xPVN0z6L66iAJ09XqPYijNn8JRvYv7kH2NGTIf7WxuYlgtLYNXbaE4vm4UBKrrLNZFYAIozXpi1Fz+jZWTCJx7E5WANaIg4TNHe86ZEUPPs7XuwZaspoO1ie4joQYeknlnOSXqyt7Bq4fbKQrp0Fn0WUF2VHsFPbm9jO+SCUS8jwIpHnzQ+JiYfyvetgJVl7FPR6nXh6yWQpkzZT7km1xoEZu0k4mYPAQLBVWYv6ESZ5qFftPInxM7KOGLUE3S1aZ0JJSSfgxwn3LkfmGE6t5AS+OInGfc51P1pFDH8FG6zwBvxSZ6qa3Rd2lCmtYlHZPU5Zk8G0QuR1LE+f7RvV2CfPdae5MmQ9cPslCpMRrJGViePG7foWHeq14g0KKimIHhXGWK7WEajNwtXjilgb49LDJJwhrxeqOgM5mYOJKJy7rNyLTtmJYNWUtqw91qjQe+rFaQL0x5cOmuFLnC70tl2GBjn3FIOMgXUmnsXjIyVLawI9qejc7UupQb9ZZxHmLN4Sh2S9sKlzJWtl3O7L+hb87W9lbX3B1XmBxZMsYqbETpXp+zB5q5HxywYPsHKi3JXTVaez/fHrIn/eRZy6BezOs990Qn1VVaUljqtaYb2+7SsDN57+PlXW1yMpcXEM1z/Svru6CRfD5fAEw3+ybyCPPQicIqpX6n+K5WtlvzKo1ossPkDFjD8qNR8+p5l9CZNgj4qdMN1WAgvef5K8wnQqGQG0DV2jGwXB3Zt4F8Xq451sty+RK/f1pqvIUEoPfJGflNH05ZzXkLtruXrVNeoo9YhJ2jSgo4bzqwlwFX68kui2iMC1kkFwj5iZEOODOKiOA0FxZxvAtOY2cLeBefKIdrHpqN2iW0v+FQVjbXSV6Stxxd07x3o+EA1oVHYSjbcqVcZFv6/ZhJtFhk+xXKdbapydr9rmaXF0n7xX1k15ByEX9Gwa3A+vM3mG0wHJ9D485Jsg09gr1f2mW/XDDv1ELB23BRgU65R2HoX2A9sTBWdAzeAOA6UlvEISglt60e8Od4+4P9GfX+Au2TZBHP8stt/DxXBrAXrDQCUHxjMOMSRLORzmz0u0x/SHGmLRwTFnpLgUJIwo5rnwOTbSFQoIosFics/Bm4FJvhcUvGNl/lD1y+kI5lmoSCcI4VZjvz1SlfJYXoeYz8SZQzhLZVrd/lFlUlhDFiaVlQup+KxPGsW1dQDF0/xFrvSh4eyWO1vFKL15rUkas2TN/5UQJ5bFbs5gkE3+c6c/pD47PGVkmzWy0goT7MIyDlt73lcfAN03MVfDCSmxzDOkknbFcsTwxrS7aNxHM5uOFNqeoEyhnLNrCiAfDZ8Fp1nIYoQswHTvkGCl6v3rcJpIzJgtKpddq1SkTG49OD6JyzjEhiUfsUxo1eK/2wHXnqrJhpOysv7c2YM6bxWRfp6aY9c8e+p75N/dxkWjtmmP0ul4/mp2wEkXVwsA02txRm1517jc8pm53IO0TbPXK5EZMnL6e3xZlUl7ZUKu+4nN2x+QizRQyCEhcs9okY+79Ku3ilQJdCMQXsdopoKkXZu1bGYgxR7mMIN2uSTVWi2r7ek0amfo2kKzAxxHpFO3pl0AALiXEpmN8Vr5Z8rvPoSnXXn+Cc4YS4zpuXBU3pLcJQ4ZjXPVc7fCVxndMjGd4ycKyYfNNXbgkq+RybJR0WLC9Vf4QruQPjIHwJ30kdPg3ogHHNypUDGPbfFkfz5HqKRCqJooyobq9SyBL3wQRaAwIH7nH1c2WaH7pdrpKtT2PrmTe56J/zJfpwY4hsPRFH+77d5+mbajMYvBmdkWf9hfELx3Y8CjHu8c7vICWOPENMkXOCz3TdhMvkBoMh+9m6C0Yaqa2EOuLqzdP2uHIJLmFrmfP6UNSU6i7sR2n25N5Vz8Qax/RTUKNX8+E4gLDXVxVVWG2Yd1/zsxhO8lXr/7VTQ8ylUqT9KeVrpjatfQ7TAOlVkgOYO1O7p7TXCZs2rnlwZ0TiNUm8BM9uGo+DqCKB0MJbI8E7DhyJIoxZQ/ajKGPG1lH90ahV968WFRSDEXdLMZZVkP6iuPw6vWZRSQW8b3Rmjs8dPNLN2pkucrQjJCOchiLI58gVFlu9/t16Bb3YfeJS3L6ZIIW5bpeABwe7f3Q/3HeA3QooyUcG+croJhxnEEd1vzDSeGjkaTaB6VB57a0IflRp5CtuS5F1A05m1JK9cvND2FOd6gk6vnks6ubXLw/vSEwdWfVbNLnUdfPGwhraeDxxHyh4oNa5vGR66Y6li+WCWHAZRD3f1Ua+nC/iEQ7IFT7bO1ByKWTC2Po+tDLH1AC47mDW884BbYAQBQ5AmMsN7tO90OWCzUv65zmY+I4gvGyrf0a2ZUdOeW7vIIasIeZw5s93FDZ17YXrcGakoxPZ7Mo+FM6nXs6nvV6OR16tELeOPy1DstlkT4KrzeScur0eORttglMWhK9cO4jJM4p62S4HgI4VXajvnJ2dkrr9cG34+JLE1uspUam14z48z5VrXuoRxFahrEQXWHU1mtWzpke/0yctXiOZ6UoGe0Qcq0gpuHLdD0W+Es2Lgaq6UnS7hTKHQeaoNND9KjE8/l0pCRXgMiqdk1EgM/96Zuck/w2l5b8nQm6pRl2Z2rkxtX180u82sAe+7xFQqxZaw9yTVrqF2qOP2Spv+jZSRKvddc1DDfN+oLLeJ9nvD2X4SeMbwbPPVo2vg38HEaYVEX5ANBigWeYowYBgLCbgxg05ld5yFR6rUo5H0/RH+6e2En6K32IKcUVI4RaovNRoBR8foCffEqcffw675PWxxU6eyOJ83cdkMq1tWmmrVpYe/1vCNaqSlYwlXDcO2rdl2NpTDZiFHVWSQuQaAk19FFgTq0XzWyDkBQbSNeBAsPvAzE22k/lqQULVfKvFFUXjW8i88CK2jR+rITL0odpjjgMfc8xpHLNuuje6HM3jfP44pTyzfc0UbGFEUDf0hdqsiK3XCg6xNkSfi3IUeo6n8Sm27T3TdyGtbkw3mgnC6AxNL0Pesu5h1/a1Yy8zZ58YZoQMFstGiqmcET7nmCfVr4pjAzhM9UFgjb3f6KCNulQHZw+YQtdCeBfXv44l41WWnoe9rtpgBgfYZaKjG1Iq22irbAgq0ixFhdMQhjyp4V1bpsycSU1MV0S2zsDOVBW07TL/3faFLXw2zsW3WKmw+fsjprpPj6vumXdAs7umd1Mke4phXRhc3wp2Y9iHorpnmpsS2YM2Ywfzp+KOw4XH6jI7BksGDfUpYJCa5S4o94ZA3xQEep6o6d8U6c8AydW580BihsYDN8wtLb6qFB7deZkr42DZfjh2lFfxGF8OsJp+LMZdnj7K8P/JdC1f0b/pnAMiyaPB7guWRio+OdV9emZ7dYrhfV0CfXuqr7ucPJX9VxXtUJ7AMXSuZ+x01EnZC1Kbtkqe/vhmz7cTv202PWEDeqwwDt5csUeq63Xq1eP1d0VOOHYZElfqCpTOdeWvjZXe83cCfrXBtNXuewLNJRzHyNDqsbHSPustqiA5KoVC51Tlt5OnzkEXvOW+/umq9SvLPv7yn/8LUEsDBBQAAgAIAGQAjUlooHo6TQAAAGsAAAAbAAAAdW5pdmVyc2FsL3VuaXZlcnNhbC5wbmcueG1ss7GvyM1RKEstKs7Mz7NVMtQzULK34+WyKShKLctMLVeoAIoZ6RlAgJJCpa2SCRK3PDOlJAOowsDYGCGYkZqZnlFiq2RubgoX1AeaCQBQSwECAAAUAAIACAALZ4FG6W7bZOQDAAB0DgAAHQAAAAAAAAABAAAAAAAAAAAAdW5pdmVyc2FsL2NvbW1vbl9tZXNzYWdlcy5sbmdQSwECAAAUAAIACAALZ4FGNRrQWs4EAAD0FgAAJwAAAAAAAAABAAAAAAAfBAAAdW5pdmVyc2FsL2ZsYXNoX3B1Ymxpc2hpbmdfc2V0dGluZ3MueG1sUEsBAgAAFAACAAgAC2eBRp9k43WyAgAATgoAACEAAAAAAAAAAQAAAAAAMgkAAHVuaXZlcnNhbC9mbGFzaF9za2luX3NldHRpbmdzLnhtbFBLAQIAABQAAgAIAAtngUYKEe9qogQAAAUWAAAmAAAAAAAAAAEAAAAAACMMAAB1bml2ZXJzYWwvaHRtbF9wdWJsaXNoaW5nX3NldHRpbmdzLnhtbFBLAQIAABQAAgAIAAtngUaFMCthngEAACsGAAAfAAAAAAAAAAEAAAAAAAkRAAB1bml2ZXJzYWwvaHRtbF9za2luX3NldHRpbmdzLmpzUEsBAgAAFAACAAgALmurRhra6juqAAAAHwEAABoAAAAAAAAAAQAAAAAA5BIAAHVuaXZlcnNhbC9pMThuX3ByZXNldHMueG1sUEsBAgAAFAACAAgALmurRpQTsyJpAAAAbgAAABwAAAAAAAAAAQAAAAAAxhMAAHVuaXZlcnNhbC9sb2NhbF9zZXR0aW5ncy54bWxQSwECAAAUAAIACABElFdHI7RO+/sCAACwCAAAFAAAAAAAAAABAAAAAABpFAAAdW5pdmVyc2FsL3BsYXllci54bWxQSwECAAAUAAIACAAua6tGNdvZrWgBAADzAgAAKQAAAAAAAAABAAAAAACWFwAAdW5pdmVyc2FsL3NraW5fY3VzdG9taXphdGlvbl9zZXR0aW5ncy54bWxQSwECAAAUAAIACABkAI1Jh2+TOWgrAACzVgAAFwAAAAAAAAAAAAAAAABFGQAAdW5pdmVyc2FsL3VuaXZlcnNhbC5wbmdQSwECAAAUAAIACABkAI1JaKB6Ok0AAABrAAAAGwAAAAAAAAABAAAAAADiRAAAdW5pdmVyc2FsL3VuaXZlcnNhbC5wbmcueG1sUEsFBgAAAAALAAsASQMAAGhFAAAAAA=="/>
  <p:tag name="ISPRING_PRESENTATION_TITLE" val="【云计算】互联网云时代网络科技PPT模板"/>
  <p:tag name="ISPRING_RESOURCE_PATHS_HASH_2" val="f1c8301922e96f5b8510c35afeee532f1236a6f"/>
  <p:tag name="ISPRING_RESOURCE_PATHS_HASH_PRESENTER" val="b84b4f3d361b1ab44dc1265168a8a0afeca174c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PASSING_SCORE" val="100.0000000000"/>
  <p:tag name="ISPRING_SCORM_RATE_SLIDES" val="1"/>
  <p:tag name="ISPRING_ULTRA_SCORM_COURSE_ID" val="20E755BB-08D1-49B2-82C5-152DE7668EE8"/>
  <p:tag name="ISPRINGCLOUDFOLDERID" val="0"/>
  <p:tag name="ISPRINGCLOUDFOLDERPATH" val="Content List"/>
  <p:tag name="ISPRINGONLINEFOLDERID" val="0"/>
  <p:tag name="ISPRINGONLINEFOLDERPATH" val="Content List"/>
  <p:tag name="COMMONDATA" val="eyJoZGlkIjoiMDE4MzQwZjcyMTdiMzBhMTczM2UyMTQ1OGJhNjcwMTcifQ=="/>
  <p:tag name="KSO_WPP_MARK_KEY" val="492d80c7-9ce3-4da1-b3fe-4f090cccca4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416,&quot;width&quot;:1847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12"/>
  <p:tag name="MH" val="20160830110146"/>
  <p:tag name="MH_LIBRARY" val="CONTENTS"/>
  <p:tag name="MH_ORDER" val="1"/>
  <p:tag name="MH_TYPE" val="NUMB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12"/>
  <p:tag name="MH" val="20160830110146"/>
  <p:tag name="MH_LIBRARY" val="CONTENTS"/>
  <p:tag name="MH_ORDER" val="1"/>
  <p:tag name="MH_TYPE" val="ENTR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12"/>
  <p:tag name="MH" val="20160830110146"/>
  <p:tag name="MH_LIBRARY" val="CONTENTS"/>
  <p:tag name="MH_ORDER" val="2"/>
  <p:tag name="MH_TYPE" val="NUMB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12"/>
  <p:tag name="MH" val="20160830110146"/>
  <p:tag name="MH_LIBRARY" val="CONTENTS"/>
  <p:tag name="MH_ORDER" val="2"/>
  <p:tag name="MH_TYPE" val="ENTRY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12"/>
  <p:tag name="MH" val="20160830110146"/>
  <p:tag name="MH_LIBRARY" val="CONTENTS"/>
  <p:tag name="MH_ORDER" val="3"/>
  <p:tag name="MH_TYPE" val="NUMB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12"/>
  <p:tag name="MH" val="20160830110146"/>
  <p:tag name="MH_LIBRARY" val="CONTENTS"/>
  <p:tag name="MH_ORDER" val="3"/>
  <p:tag name="MH_TYPE" val="ENTRY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Constantia"/>
        <a:ea typeface="微软雅黑"/>
        <a:cs typeface="Arial"/>
      </a:majorFont>
      <a:minorFont>
        <a:latin typeface="Calibri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3208</Words>
  <Application>Microsoft Office PowerPoint</Application>
  <PresentationFormat>宽屏</PresentationFormat>
  <Paragraphs>659</Paragraphs>
  <Slides>118</Slides>
  <Notes>81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3" baseType="lpstr">
      <vt:lpstr>Helvetica Light</vt:lpstr>
      <vt:lpstr>PangMenZhengDao</vt:lpstr>
      <vt:lpstr>方正黑体简体</vt:lpstr>
      <vt:lpstr>华文中宋</vt:lpstr>
      <vt:lpstr>宋体</vt:lpstr>
      <vt:lpstr>微软雅黑</vt:lpstr>
      <vt:lpstr>新宋体</vt:lpstr>
      <vt:lpstr>字魂35号-经典雅黑</vt:lpstr>
      <vt:lpstr>Arial</vt:lpstr>
      <vt:lpstr>Calibri</vt:lpstr>
      <vt:lpstr>Palatino Linotype</vt:lpstr>
      <vt:lpstr>Times New Roman</vt:lpstr>
      <vt:lpstr>Wingdings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Microsoft</cp:lastModifiedBy>
  <cp:revision>920</cp:revision>
  <dcterms:created xsi:type="dcterms:W3CDTF">2015-07-10T08:26:00Z</dcterms:created>
  <dcterms:modified xsi:type="dcterms:W3CDTF">2023-09-07T07:19:20Z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918B6D78EA1F49A6A7EE6231EE449061</vt:lpwstr>
  </property>
</Properties>
</file>